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492" r:id="rId2"/>
    <p:sldId id="328" r:id="rId3"/>
    <p:sldId id="272" r:id="rId4"/>
    <p:sldId id="431" r:id="rId5"/>
    <p:sldId id="432" r:id="rId6"/>
    <p:sldId id="433" r:id="rId7"/>
    <p:sldId id="273" r:id="rId8"/>
    <p:sldId id="434" r:id="rId9"/>
    <p:sldId id="435" r:id="rId10"/>
    <p:sldId id="415" r:id="rId11"/>
    <p:sldId id="436" r:id="rId12"/>
    <p:sldId id="437" r:id="rId13"/>
    <p:sldId id="438" r:id="rId14"/>
    <p:sldId id="439" r:id="rId15"/>
    <p:sldId id="440" r:id="rId16"/>
    <p:sldId id="441" r:id="rId17"/>
    <p:sldId id="442" r:id="rId18"/>
    <p:sldId id="443" r:id="rId19"/>
    <p:sldId id="444" r:id="rId20"/>
    <p:sldId id="445" r:id="rId21"/>
    <p:sldId id="446" r:id="rId22"/>
    <p:sldId id="447" r:id="rId23"/>
    <p:sldId id="448" r:id="rId24"/>
    <p:sldId id="449" r:id="rId25"/>
    <p:sldId id="450" r:id="rId26"/>
    <p:sldId id="452" r:id="rId27"/>
    <p:sldId id="451" r:id="rId28"/>
    <p:sldId id="453" r:id="rId29"/>
    <p:sldId id="454" r:id="rId30"/>
    <p:sldId id="455" r:id="rId31"/>
    <p:sldId id="456" r:id="rId32"/>
    <p:sldId id="457" r:id="rId33"/>
    <p:sldId id="458" r:id="rId34"/>
    <p:sldId id="459" r:id="rId35"/>
    <p:sldId id="460" r:id="rId36"/>
    <p:sldId id="461" r:id="rId37"/>
    <p:sldId id="462" r:id="rId38"/>
    <p:sldId id="463" r:id="rId39"/>
    <p:sldId id="464" r:id="rId40"/>
    <p:sldId id="465" r:id="rId41"/>
    <p:sldId id="493" r:id="rId42"/>
    <p:sldId id="494" r:id="rId43"/>
    <p:sldId id="495" r:id="rId44"/>
    <p:sldId id="496" r:id="rId45"/>
    <p:sldId id="497" r:id="rId46"/>
    <p:sldId id="498" r:id="rId47"/>
    <p:sldId id="499" r:id="rId48"/>
    <p:sldId id="500" r:id="rId49"/>
    <p:sldId id="501" r:id="rId50"/>
    <p:sldId id="502" r:id="rId51"/>
    <p:sldId id="503" r:id="rId52"/>
    <p:sldId id="504" r:id="rId53"/>
    <p:sldId id="505" r:id="rId54"/>
    <p:sldId id="506" r:id="rId55"/>
    <p:sldId id="491" r:id="rId56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333399"/>
    <a:srgbClr val="000066"/>
    <a:srgbClr val="687995"/>
    <a:srgbClr val="7C7995"/>
    <a:srgbClr val="FFFF99"/>
    <a:srgbClr val="003399"/>
    <a:srgbClr val="6794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248" autoAdjust="0"/>
  </p:normalViewPr>
  <p:slideViewPr>
    <p:cSldViewPr showGuides="1">
      <p:cViewPr varScale="1">
        <p:scale>
          <a:sx n="62" d="100"/>
          <a:sy n="62" d="100"/>
        </p:scale>
        <p:origin x="162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5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9F7D002B-08F1-4167-9F65-19848956D65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59681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SEGUNDA UNIDADE - AÇÃO FLUÍDICA</a:t>
            </a:r>
          </a:p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Capítulo 9 – Aura e Irradiação</a:t>
            </a:r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7F42BD7-8344-43D0-A335-572723268A2E}" type="slidenum">
              <a:rPr lang="pt-BR" b="0" smtClean="0"/>
              <a:pPr/>
              <a:t>1</a:t>
            </a:fld>
            <a:endParaRPr lang="pt-BR" b="0"/>
          </a:p>
        </p:txBody>
      </p:sp>
    </p:spTree>
    <p:extLst>
      <p:ext uri="{BB962C8B-B14F-4D97-AF65-F5344CB8AC3E}">
        <p14:creationId xmlns:p14="http://schemas.microsoft.com/office/powerpoint/2010/main" val="2779643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629D0F-4245-4450-B13D-4D6A3CCB74CE}" type="slidenum">
              <a:rPr lang="pt-BR" b="0"/>
              <a:pPr algn="r" eaLnBrk="1" hangingPunct="1">
                <a:spcBef>
                  <a:spcPct val="0"/>
                </a:spcBef>
              </a:pPr>
              <a:t>11</a:t>
            </a:fld>
            <a:endParaRPr lang="pt-BR" b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Tx/>
              <a:buChar char="•"/>
              <a:defRPr/>
            </a:pPr>
            <a:r>
              <a:rPr lang="en-US" dirty="0" err="1"/>
              <a:t>Normalmente</a:t>
            </a:r>
            <a:r>
              <a:rPr lang="en-US" dirty="0"/>
              <a:t>, a aura é um campo </a:t>
            </a:r>
            <a:r>
              <a:rPr lang="en-US" dirty="0" err="1"/>
              <a:t>biológico</a:t>
            </a:r>
            <a:r>
              <a:rPr lang="en-US" dirty="0"/>
              <a:t> bem </a:t>
            </a:r>
            <a:r>
              <a:rPr lang="en-US" dirty="0" err="1"/>
              <a:t>estruturado</a:t>
            </a:r>
            <a:r>
              <a:rPr lang="en-US" dirty="0"/>
              <a:t> e </a:t>
            </a:r>
            <a:r>
              <a:rPr lang="en-US" dirty="0" err="1"/>
              <a:t>apresenta</a:t>
            </a:r>
            <a:r>
              <a:rPr lang="en-US" dirty="0"/>
              <a:t> um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ordenado</a:t>
            </a:r>
            <a:r>
              <a:rPr lang="en-US" dirty="0"/>
              <a:t> de </a:t>
            </a:r>
            <a:r>
              <a:rPr lang="en-US" dirty="0" err="1"/>
              <a:t>emissão</a:t>
            </a:r>
            <a:r>
              <a:rPr lang="en-US" dirty="0"/>
              <a:t> e </a:t>
            </a:r>
            <a:r>
              <a:rPr lang="en-US" dirty="0" err="1"/>
              <a:t>recepção</a:t>
            </a:r>
            <a:endParaRPr lang="en-US" dirty="0"/>
          </a:p>
          <a:p>
            <a:pPr eaLnBrk="1" hangingPunct="1">
              <a:buFontTx/>
              <a:buNone/>
              <a:defRPr/>
            </a:pPr>
            <a:r>
              <a:rPr lang="en-US" dirty="0"/>
              <a:t>A </a:t>
            </a:r>
            <a:r>
              <a:rPr lang="en-US" dirty="0" err="1"/>
              <a:t>tonalidade</a:t>
            </a:r>
            <a:r>
              <a:rPr lang="en-US" dirty="0"/>
              <a:t> da aura, </a:t>
            </a:r>
            <a:r>
              <a:rPr lang="en-US" dirty="0" err="1"/>
              <a:t>sua</a:t>
            </a:r>
            <a:r>
              <a:rPr lang="en-US" dirty="0"/>
              <a:t> forma, </a:t>
            </a:r>
            <a:r>
              <a:rPr lang="en-US" dirty="0" err="1"/>
              <a:t>luminosidade</a:t>
            </a:r>
            <a:r>
              <a:rPr lang="en-US" dirty="0"/>
              <a:t> e </a:t>
            </a:r>
            <a:r>
              <a:rPr lang="en-US" dirty="0" err="1"/>
              <a:t>sensações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causa</a:t>
            </a:r>
            <a:r>
              <a:rPr lang="en-US" dirty="0"/>
              <a:t>, </a:t>
            </a:r>
            <a:r>
              <a:rPr lang="en-US" dirty="0" err="1"/>
              <a:t>guarda</a:t>
            </a:r>
            <a:r>
              <a:rPr lang="en-US" dirty="0"/>
              <a:t> </a:t>
            </a:r>
            <a:r>
              <a:rPr lang="en-US" dirty="0" err="1"/>
              <a:t>relação</a:t>
            </a:r>
            <a:r>
              <a:rPr lang="en-US" dirty="0"/>
              <a:t> com a </a:t>
            </a:r>
            <a:r>
              <a:rPr lang="en-US" dirty="0" err="1"/>
              <a:t>situação</a:t>
            </a:r>
            <a:r>
              <a:rPr lang="en-US" dirty="0"/>
              <a:t> </a:t>
            </a:r>
            <a:r>
              <a:rPr lang="en-US" dirty="0" err="1"/>
              <a:t>física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espiritual</a:t>
            </a:r>
            <a:r>
              <a:rPr lang="en-US" dirty="0"/>
              <a:t> de </a:t>
            </a:r>
            <a:r>
              <a:rPr lang="en-US" dirty="0" err="1"/>
              <a:t>quem</a:t>
            </a:r>
            <a:r>
              <a:rPr lang="en-US" baseline="0" dirty="0"/>
              <a:t> a </a:t>
            </a:r>
            <a:r>
              <a:rPr lang="en-US" baseline="0" dirty="0" err="1"/>
              <a:t>produz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067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Para avaliar as condições dos encarnados como dos desencarnados, é possível examinar a aura, seja por clarividência</a:t>
            </a:r>
            <a:r>
              <a:rPr lang="pt-BR" baseline="0" dirty="0"/>
              <a:t> (fenômeno anímico) ou por vidência (via mediúnica)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D002B-08F1-4167-9F65-19848956D65E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827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defRPr/>
            </a:pPr>
            <a:r>
              <a:rPr lang="pt-BR" sz="1200" dirty="0"/>
              <a:t>A observação da </a:t>
            </a:r>
            <a:r>
              <a:rPr lang="pt-BR" sz="1200" b="0" dirty="0"/>
              <a:t>aura pode retratar</a:t>
            </a:r>
            <a:r>
              <a:rPr lang="pt-BR" sz="1200" b="0" baseline="0" dirty="0"/>
              <a:t> um estado momentâneo</a:t>
            </a:r>
            <a:r>
              <a:rPr lang="pt-BR" sz="1200" b="0" dirty="0"/>
              <a:t>, que talvez logo venha a se modificar, porque</a:t>
            </a:r>
            <a:r>
              <a:rPr lang="pt-BR" sz="1200" b="0" baseline="0" dirty="0"/>
              <a:t> as irradiações da aura variam no aspecto, cor, amplitude, em face: </a:t>
            </a:r>
          </a:p>
          <a:p>
            <a:pPr marL="0" indent="0">
              <a:lnSpc>
                <a:spcPct val="90000"/>
              </a:lnSpc>
              <a:defRPr/>
            </a:pPr>
            <a:r>
              <a:rPr lang="pt-BR" sz="1200" b="0" baseline="0" dirty="0"/>
              <a:t>dos</a:t>
            </a:r>
            <a:r>
              <a:rPr lang="pt-BR" sz="1200" dirty="0"/>
              <a:t> graus evolutivos do Espírito</a:t>
            </a:r>
          </a:p>
          <a:p>
            <a:pPr marL="0" indent="0">
              <a:lnSpc>
                <a:spcPct val="90000"/>
              </a:lnSpc>
              <a:defRPr/>
            </a:pPr>
            <a:r>
              <a:rPr lang="pt-BR" sz="1200" dirty="0"/>
              <a:t>dos estados</a:t>
            </a:r>
            <a:r>
              <a:rPr lang="pt-BR" sz="1200" baseline="0" dirty="0"/>
              <a:t> anormais (transe) e patológicos</a:t>
            </a:r>
          </a:p>
          <a:p>
            <a:pPr marL="0" indent="0">
              <a:lnSpc>
                <a:spcPct val="90000"/>
              </a:lnSpc>
              <a:defRPr/>
            </a:pPr>
            <a:r>
              <a:rPr lang="pt-BR" sz="1200" baseline="0" dirty="0"/>
              <a:t>das condições emocionais de sensibilidade, percepção e doação magnética</a:t>
            </a:r>
          </a:p>
          <a:p>
            <a:pPr marL="0" indent="0">
              <a:lnSpc>
                <a:spcPct val="90000"/>
              </a:lnSpc>
              <a:defRPr/>
            </a:pPr>
            <a:endParaRPr lang="pt-BR" sz="1200" baseline="0" dirty="0"/>
          </a:p>
          <a:p>
            <a:pPr marL="0" indent="0">
              <a:lnSpc>
                <a:spcPct val="90000"/>
              </a:lnSpc>
              <a:defRPr/>
            </a:pPr>
            <a:r>
              <a:rPr lang="pt-BR" sz="1200" baseline="0" dirty="0"/>
              <a:t>Observações</a:t>
            </a:r>
          </a:p>
          <a:p>
            <a:pPr marL="0" indent="0">
              <a:lnSpc>
                <a:spcPct val="90000"/>
              </a:lnSpc>
              <a:defRPr/>
            </a:pPr>
            <a:r>
              <a:rPr lang="pt-BR" sz="1200" baseline="0" dirty="0"/>
              <a:t>Nas alterações causadas por distúrbios nervosos transitórios (ciática, herpes, etc.), após a cura, a aura gradualmente se refaz, retorna ao normal</a:t>
            </a:r>
          </a:p>
          <a:p>
            <a:pPr marL="0" indent="0">
              <a:lnSpc>
                <a:spcPct val="90000"/>
              </a:lnSpc>
              <a:defRPr/>
            </a:pPr>
            <a:r>
              <a:rPr lang="pt-BR" sz="1200" baseline="0" dirty="0"/>
              <a:t>Mas em algumas doenças nervosas severas (epilepsia, histeria, hemiplegia), se instaladas, as alterações da aura podem perdurar</a:t>
            </a:r>
          </a:p>
          <a:p>
            <a:pPr marL="0" indent="0">
              <a:lnSpc>
                <a:spcPct val="90000"/>
              </a:lnSpc>
              <a:defRPr/>
            </a:pPr>
            <a:r>
              <a:rPr lang="pt-BR" sz="1200" baseline="0" dirty="0"/>
              <a:t>Também influem sobre a aura todos os hábitos que aviltam a mente ou esgotem os nervos (alimentação inadequada, álcool, drogas, etc.)</a:t>
            </a:r>
            <a:endParaRPr lang="pt-BR" sz="12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D002B-08F1-4167-9F65-19848956D65E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1425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8D1E3F-2AC1-43CD-B143-1D232D6FDBF5}" type="slidenum">
              <a:rPr lang="pt-BR" b="0"/>
              <a:pPr algn="r" eaLnBrk="1" hangingPunct="1">
                <a:spcBef>
                  <a:spcPct val="0"/>
                </a:spcBef>
              </a:pPr>
              <a:t>14</a:t>
            </a:fld>
            <a:endParaRPr lang="pt-BR" b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+mn-cs"/>
              </a:rPr>
              <a:t>Para </a:t>
            </a:r>
            <a:r>
              <a:rPr lang="en-US" dirty="0" err="1">
                <a:cs typeface="+mn-cs"/>
              </a:rPr>
              <a:t>verificar</a:t>
            </a:r>
            <a:r>
              <a:rPr lang="en-US" dirty="0">
                <a:cs typeface="+mn-cs"/>
              </a:rPr>
              <a:t> a aura dos </a:t>
            </a:r>
            <a:r>
              <a:rPr lang="en-US" dirty="0" err="1">
                <a:cs typeface="+mn-cs"/>
              </a:rPr>
              <a:t>encarnados</a:t>
            </a:r>
            <a:r>
              <a:rPr lang="en-US" dirty="0">
                <a:cs typeface="+mn-cs"/>
              </a:rPr>
              <a:t>,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existe</a:t>
            </a:r>
            <a:r>
              <a:rPr lang="en-US" baseline="0" dirty="0">
                <a:cs typeface="+mn-cs"/>
              </a:rPr>
              <a:t> a </a:t>
            </a:r>
            <a:r>
              <a:rPr lang="en-US" baseline="0" dirty="0" err="1">
                <a:cs typeface="+mn-cs"/>
              </a:rPr>
              <a:t>kirliangrafia</a:t>
            </a:r>
            <a:r>
              <a:rPr lang="en-US" baseline="0" dirty="0">
                <a:cs typeface="+mn-cs"/>
              </a:rPr>
              <a:t> (</a:t>
            </a:r>
            <a:r>
              <a:rPr lang="pt-BR" sz="1200" b="0" dirty="0">
                <a:cs typeface="Arial" panose="020B0604020202020204" pitchFamily="34" charset="0"/>
                <a:sym typeface="Arial" panose="020B0604020202020204" pitchFamily="34" charset="0"/>
              </a:rPr>
              <a:t>Processo de fotografias feitas em campos de alta frequência, descoberto e desenvolvido pelo casal </a:t>
            </a:r>
            <a:r>
              <a:rPr lang="pt-BR" sz="1200" b="0" dirty="0" err="1">
                <a:cs typeface="Arial" panose="020B0604020202020204" pitchFamily="34" charset="0"/>
                <a:sym typeface="Arial" panose="020B0604020202020204" pitchFamily="34" charset="0"/>
              </a:rPr>
              <a:t>Kirlian</a:t>
            </a:r>
            <a:r>
              <a:rPr lang="pt-BR" sz="1200" b="0" dirty="0">
                <a:cs typeface="Arial" panose="020B0604020202020204" pitchFamily="34" charset="0"/>
                <a:sym typeface="Arial" panose="020B0604020202020204" pitchFamily="34" charset="0"/>
              </a:rPr>
              <a:t>, em Alma-Ata, Rússia)</a:t>
            </a:r>
            <a:endParaRPr lang="en-US" baseline="0" dirty="0">
              <a:cs typeface="+mn-cs"/>
            </a:endParaRPr>
          </a:p>
          <a:p>
            <a:pPr eaLnBrk="1" hangingPunct="1">
              <a:defRPr/>
            </a:pPr>
            <a:r>
              <a:rPr lang="en-US" baseline="0" dirty="0">
                <a:cs typeface="+mn-cs"/>
              </a:rPr>
              <a:t>É um </a:t>
            </a:r>
            <a:r>
              <a:rPr lang="en-US" baseline="0" dirty="0" err="1">
                <a:cs typeface="+mn-cs"/>
              </a:rPr>
              <a:t>processo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ainda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em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fase</a:t>
            </a:r>
            <a:r>
              <a:rPr lang="en-US" baseline="0" dirty="0">
                <a:cs typeface="+mn-cs"/>
              </a:rPr>
              <a:t> de </a:t>
            </a:r>
            <a:r>
              <a:rPr lang="en-US" baseline="0" dirty="0" err="1">
                <a:cs typeface="+mn-cs"/>
              </a:rPr>
              <a:t>pesquisas</a:t>
            </a:r>
            <a:r>
              <a:rPr lang="en-US" baseline="0" dirty="0">
                <a:cs typeface="+mn-cs"/>
              </a:rPr>
              <a:t> e </a:t>
            </a:r>
            <a:r>
              <a:rPr lang="en-US" baseline="0" dirty="0" err="1">
                <a:cs typeface="+mn-cs"/>
              </a:rPr>
              <a:t>definições</a:t>
            </a:r>
            <a:endParaRPr lang="en-US" baseline="0" dirty="0">
              <a:cs typeface="+mn-cs"/>
            </a:endParaRPr>
          </a:p>
          <a:p>
            <a:pPr eaLnBrk="1" hangingPunct="1">
              <a:defRPr/>
            </a:pPr>
            <a:r>
              <a:rPr lang="en-US" baseline="0" dirty="0">
                <a:cs typeface="+mn-cs"/>
              </a:rPr>
              <a:t>Não </a:t>
            </a:r>
            <a:r>
              <a:rPr lang="en-US" baseline="0" dirty="0" err="1">
                <a:cs typeface="+mn-cs"/>
              </a:rPr>
              <a:t>devemos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confundir</a:t>
            </a:r>
            <a:r>
              <a:rPr lang="en-US" baseline="0" dirty="0">
                <a:cs typeface="+mn-cs"/>
              </a:rPr>
              <a:t> aura com </a:t>
            </a:r>
            <a:r>
              <a:rPr lang="en-US" baseline="0" dirty="0" err="1">
                <a:cs typeface="+mn-cs"/>
              </a:rPr>
              <a:t>efeito</a:t>
            </a:r>
            <a:r>
              <a:rPr lang="en-US" baseline="0" dirty="0">
                <a:cs typeface="+mn-cs"/>
              </a:rPr>
              <a:t> corona (</a:t>
            </a:r>
            <a:r>
              <a:rPr lang="en-US" baseline="0" dirty="0" err="1">
                <a:cs typeface="+mn-cs"/>
              </a:rPr>
              <a:t>fenômeno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eletrofísico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comum</a:t>
            </a:r>
            <a:r>
              <a:rPr lang="en-US" baseline="0" dirty="0">
                <a:cs typeface="+mn-cs"/>
              </a:rPr>
              <a:t>), </a:t>
            </a:r>
            <a:r>
              <a:rPr lang="en-US" baseline="0" dirty="0" err="1">
                <a:cs typeface="+mn-cs"/>
              </a:rPr>
              <a:t>que</a:t>
            </a:r>
            <a:r>
              <a:rPr lang="en-US" baseline="0" dirty="0">
                <a:cs typeface="+mn-cs"/>
              </a:rPr>
              <a:t> é </a:t>
            </a:r>
            <a:r>
              <a:rPr lang="en-US" baseline="0" dirty="0" err="1">
                <a:cs typeface="+mn-cs"/>
              </a:rPr>
              <a:t>observado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até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nos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minerais</a:t>
            </a:r>
            <a:r>
              <a:rPr lang="en-US" baseline="0" dirty="0">
                <a:cs typeface="+mn-cs"/>
              </a:rPr>
              <a:t> e </a:t>
            </a:r>
            <a:r>
              <a:rPr lang="en-US" baseline="0" dirty="0" err="1">
                <a:cs typeface="+mn-cs"/>
              </a:rPr>
              <a:t>resulta</a:t>
            </a:r>
            <a:r>
              <a:rPr lang="en-US" baseline="0" dirty="0">
                <a:cs typeface="+mn-cs"/>
              </a:rPr>
              <a:t> da </a:t>
            </a:r>
            <a:r>
              <a:rPr lang="en-US" baseline="0" dirty="0" err="1">
                <a:cs typeface="+mn-cs"/>
              </a:rPr>
              <a:t>fuga</a:t>
            </a:r>
            <a:r>
              <a:rPr lang="en-US" baseline="0" dirty="0">
                <a:cs typeface="+mn-cs"/>
              </a:rPr>
              <a:t> da </a:t>
            </a:r>
            <a:r>
              <a:rPr lang="en-US" baseline="0" dirty="0" err="1">
                <a:cs typeface="+mn-cs"/>
              </a:rPr>
              <a:t>alta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frequência</a:t>
            </a:r>
            <a:r>
              <a:rPr lang="en-US" baseline="0" dirty="0">
                <a:cs typeface="+mn-cs"/>
              </a:rPr>
              <a:t> e </a:t>
            </a:r>
            <a:r>
              <a:rPr lang="en-US" baseline="0" dirty="0" err="1">
                <a:cs typeface="+mn-cs"/>
              </a:rPr>
              <a:t>voltagem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para</a:t>
            </a:r>
            <a:r>
              <a:rPr lang="en-US" baseline="0" dirty="0">
                <a:cs typeface="+mn-cs"/>
              </a:rPr>
              <a:t> as </a:t>
            </a:r>
            <a:r>
              <a:rPr lang="en-US" baseline="0" dirty="0" err="1">
                <a:cs typeface="+mn-cs"/>
              </a:rPr>
              <a:t>bordas</a:t>
            </a:r>
            <a:r>
              <a:rPr lang="en-US" baseline="0" dirty="0">
                <a:cs typeface="+mn-cs"/>
              </a:rPr>
              <a:t> da </a:t>
            </a:r>
            <a:r>
              <a:rPr lang="en-US" baseline="0" dirty="0" err="1">
                <a:cs typeface="+mn-cs"/>
              </a:rPr>
              <a:t>superfície</a:t>
            </a:r>
            <a:r>
              <a:rPr lang="en-US" baseline="0" dirty="0">
                <a:cs typeface="+mn-cs"/>
              </a:rPr>
              <a:t> do </a:t>
            </a:r>
            <a:r>
              <a:rPr lang="en-US" baseline="0" dirty="0" err="1">
                <a:cs typeface="+mn-cs"/>
              </a:rPr>
              <a:t>corpo</a:t>
            </a:r>
            <a:r>
              <a:rPr lang="en-US" baseline="0" dirty="0">
                <a:cs typeface="+mn-cs"/>
              </a:rPr>
              <a:t> material </a:t>
            </a:r>
            <a:r>
              <a:rPr lang="en-US" baseline="0" dirty="0" err="1">
                <a:cs typeface="+mn-cs"/>
              </a:rPr>
              <a:t>em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que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incide</a:t>
            </a:r>
            <a:r>
              <a:rPr lang="en-US" baseline="0" dirty="0">
                <a:cs typeface="+mn-cs"/>
              </a:rPr>
              <a:t>, e </a:t>
            </a:r>
            <a:r>
              <a:rPr lang="en-US" baseline="0" dirty="0" err="1">
                <a:cs typeface="+mn-cs"/>
              </a:rPr>
              <a:t>que</a:t>
            </a:r>
            <a:r>
              <a:rPr lang="en-US" baseline="0" dirty="0">
                <a:cs typeface="+mn-cs"/>
              </a:rPr>
              <a:t> não </a:t>
            </a:r>
            <a:r>
              <a:rPr lang="en-US" baseline="0" dirty="0" err="1">
                <a:cs typeface="+mn-cs"/>
              </a:rPr>
              <a:t>apresenta</a:t>
            </a:r>
            <a:r>
              <a:rPr lang="en-US" baseline="0" dirty="0">
                <a:cs typeface="+mn-cs"/>
              </a:rPr>
              <a:t> as </a:t>
            </a:r>
            <a:r>
              <a:rPr lang="en-US" baseline="0" dirty="0" err="1">
                <a:cs typeface="+mn-cs"/>
              </a:rPr>
              <a:t>imensas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variações</a:t>
            </a:r>
            <a:r>
              <a:rPr lang="en-US" baseline="0" dirty="0">
                <a:cs typeface="+mn-cs"/>
              </a:rPr>
              <a:t> do campo </a:t>
            </a:r>
            <a:r>
              <a:rPr lang="en-US" baseline="0" dirty="0" err="1">
                <a:cs typeface="+mn-cs"/>
              </a:rPr>
              <a:t>áurico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humano</a:t>
            </a:r>
            <a:r>
              <a:rPr lang="en-US" baseline="0" dirty="0">
                <a:cs typeface="+mn-cs"/>
              </a:rPr>
              <a:t> (</a:t>
            </a:r>
            <a:r>
              <a:rPr lang="en-US" baseline="0" dirty="0" err="1">
                <a:cs typeface="+mn-cs"/>
              </a:rPr>
              <a:t>opacidade</a:t>
            </a:r>
            <a:r>
              <a:rPr lang="en-US" baseline="0" dirty="0">
                <a:cs typeface="+mn-cs"/>
              </a:rPr>
              <a:t>, </a:t>
            </a:r>
            <a:r>
              <a:rPr lang="en-US" baseline="0" dirty="0" err="1">
                <a:cs typeface="+mn-cs"/>
              </a:rPr>
              <a:t>brilhos</a:t>
            </a:r>
            <a:r>
              <a:rPr lang="en-US" baseline="0" dirty="0">
                <a:cs typeface="+mn-cs"/>
              </a:rPr>
              <a:t> e cores)</a:t>
            </a:r>
          </a:p>
          <a:p>
            <a:pPr eaLnBrk="1" hangingPunct="1">
              <a:defRPr/>
            </a:pPr>
            <a:r>
              <a:rPr lang="en-US" baseline="0" dirty="0" err="1">
                <a:cs typeface="+mn-cs"/>
              </a:rPr>
              <a:t>Opacidade</a:t>
            </a:r>
            <a:r>
              <a:rPr lang="en-US" baseline="0" dirty="0">
                <a:cs typeface="+mn-cs"/>
              </a:rPr>
              <a:t> = </a:t>
            </a:r>
            <a:r>
              <a:rPr lang="en-US" baseline="0" dirty="0" err="1">
                <a:cs typeface="+mn-cs"/>
              </a:rPr>
              <a:t>ausência</a:t>
            </a:r>
            <a:r>
              <a:rPr lang="en-US" baseline="0" dirty="0">
                <a:cs typeface="+mn-cs"/>
              </a:rPr>
              <a:t> de </a:t>
            </a:r>
            <a:r>
              <a:rPr lang="en-US" baseline="0" dirty="0" err="1">
                <a:cs typeface="+mn-cs"/>
              </a:rPr>
              <a:t>transparência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865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4941F10-599C-442A-B0DA-5B48952F0A54}" type="slidenum">
              <a:rPr lang="pt-BR" b="0"/>
              <a:pPr algn="r" eaLnBrk="1" hangingPunct="1">
                <a:spcBef>
                  <a:spcPct val="0"/>
                </a:spcBef>
              </a:pPr>
              <a:t>15</a:t>
            </a:fld>
            <a:endParaRPr lang="pt-BR" b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meio</a:t>
            </a:r>
            <a:r>
              <a:rPr lang="en-US" dirty="0"/>
              <a:t> das </a:t>
            </a:r>
            <a:r>
              <a:rPr lang="en-US" dirty="0" err="1"/>
              <a:t>irradiações</a:t>
            </a:r>
            <a:r>
              <a:rPr lang="en-US" dirty="0"/>
              <a:t> de </a:t>
            </a:r>
            <a:r>
              <a:rPr lang="en-US" dirty="0" err="1"/>
              <a:t>sua</a:t>
            </a:r>
            <a:r>
              <a:rPr lang="en-US" dirty="0"/>
              <a:t> aura, a </a:t>
            </a:r>
            <a:r>
              <a:rPr lang="en-US" dirty="0" err="1"/>
              <a:t>criatura</a:t>
            </a:r>
            <a:r>
              <a:rPr lang="en-US" dirty="0"/>
              <a:t> “</a:t>
            </a:r>
            <a:r>
              <a:rPr lang="en-US" dirty="0" err="1"/>
              <a:t>estende</a:t>
            </a:r>
            <a:r>
              <a:rPr lang="en-US" dirty="0"/>
              <a:t> a </a:t>
            </a:r>
            <a:r>
              <a:rPr lang="en-US" dirty="0" err="1"/>
              <a:t>própria</a:t>
            </a:r>
            <a:r>
              <a:rPr lang="en-US" dirty="0"/>
              <a:t> </a:t>
            </a:r>
            <a:r>
              <a:rPr lang="en-US" dirty="0" err="1"/>
              <a:t>influência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, à </a:t>
            </a:r>
            <a:r>
              <a:rPr lang="en-US" dirty="0" err="1"/>
              <a:t>feição</a:t>
            </a:r>
            <a:r>
              <a:rPr lang="en-US" dirty="0"/>
              <a:t> do</a:t>
            </a:r>
            <a:r>
              <a:rPr lang="en-US" baseline="0" dirty="0"/>
              <a:t> campo </a:t>
            </a:r>
            <a:r>
              <a:rPr lang="en-US" baseline="0" dirty="0" err="1"/>
              <a:t>proposto</a:t>
            </a:r>
            <a:r>
              <a:rPr lang="en-US" baseline="0" dirty="0"/>
              <a:t> </a:t>
            </a:r>
            <a:r>
              <a:rPr lang="en-US" baseline="0" dirty="0" err="1"/>
              <a:t>por</a:t>
            </a:r>
            <a:r>
              <a:rPr lang="en-US" baseline="0" dirty="0"/>
              <a:t> Einstein, </a:t>
            </a:r>
            <a:r>
              <a:rPr lang="en-US" baseline="0" dirty="0" err="1"/>
              <a:t>diminui</a:t>
            </a:r>
            <a:r>
              <a:rPr lang="en-US" baseline="0" dirty="0"/>
              <a:t> com a </a:t>
            </a:r>
            <a:r>
              <a:rPr lang="en-US" baseline="0" dirty="0" err="1"/>
              <a:t>distância</a:t>
            </a:r>
            <a:r>
              <a:rPr lang="en-US" baseline="0" dirty="0"/>
              <a:t> do </a:t>
            </a:r>
            <a:r>
              <a:rPr lang="en-US" baseline="0" dirty="0" err="1"/>
              <a:t>fulcro</a:t>
            </a:r>
            <a:r>
              <a:rPr lang="en-US" baseline="0" dirty="0"/>
              <a:t> consciencial </a:t>
            </a:r>
            <a:r>
              <a:rPr lang="en-US" baseline="0" dirty="0" err="1"/>
              <a:t>emissor</a:t>
            </a:r>
            <a:r>
              <a:rPr lang="en-US" baseline="0" dirty="0"/>
              <a:t>”, </a:t>
            </a:r>
            <a:r>
              <a:rPr lang="en-US" baseline="0" dirty="0" err="1"/>
              <a:t>ou</a:t>
            </a:r>
            <a:r>
              <a:rPr lang="en-US" baseline="0" dirty="0"/>
              <a:t> </a:t>
            </a:r>
            <a:r>
              <a:rPr lang="en-US" baseline="0" dirty="0" err="1"/>
              <a:t>seja</a:t>
            </a:r>
            <a:r>
              <a:rPr lang="en-US" baseline="0" dirty="0"/>
              <a:t>, o </a:t>
            </a:r>
            <a:r>
              <a:rPr lang="en-US" baseline="0" dirty="0" err="1"/>
              <a:t>próprio</a:t>
            </a:r>
            <a:r>
              <a:rPr lang="en-US" baseline="0" dirty="0"/>
              <a:t> ser “</a:t>
            </a:r>
            <a:r>
              <a:rPr lang="en-US" baseline="0" dirty="0" err="1"/>
              <a:t>tornando</a:t>
            </a:r>
            <a:r>
              <a:rPr lang="en-US" baseline="0" dirty="0"/>
              <a:t>-se </a:t>
            </a:r>
            <a:r>
              <a:rPr lang="en-US" baseline="0" dirty="0" err="1"/>
              <a:t>cada</a:t>
            </a:r>
            <a:r>
              <a:rPr lang="en-US" baseline="0" dirty="0"/>
              <a:t> </a:t>
            </a:r>
            <a:r>
              <a:rPr lang="en-US" baseline="0" dirty="0" err="1"/>
              <a:t>vez</a:t>
            </a:r>
            <a:r>
              <a:rPr lang="en-US" baseline="0" dirty="0"/>
              <a:t> </a:t>
            </a:r>
            <a:r>
              <a:rPr lang="en-US" baseline="0" dirty="0" err="1"/>
              <a:t>menor</a:t>
            </a:r>
            <a:r>
              <a:rPr lang="en-US" baseline="0" dirty="0"/>
              <a:t>, </a:t>
            </a:r>
            <a:r>
              <a:rPr lang="en-US" baseline="0" dirty="0" err="1"/>
              <a:t>mas</a:t>
            </a:r>
            <a:r>
              <a:rPr lang="en-US" baseline="0" dirty="0"/>
              <a:t> a </a:t>
            </a:r>
            <a:r>
              <a:rPr lang="en-US" baseline="0" dirty="0" err="1"/>
              <a:t>espraiar</a:t>
            </a:r>
            <a:r>
              <a:rPr lang="en-US" baseline="0" dirty="0"/>
              <a:t>-se no </a:t>
            </a:r>
            <a:r>
              <a:rPr lang="en-US" baseline="0" dirty="0" err="1"/>
              <a:t>Universo</a:t>
            </a:r>
            <a:r>
              <a:rPr lang="en-US" baseline="0" dirty="0"/>
              <a:t> </a:t>
            </a:r>
            <a:r>
              <a:rPr lang="en-US" baseline="0" dirty="0" err="1"/>
              <a:t>infinito</a:t>
            </a:r>
            <a:r>
              <a:rPr lang="en-US" baseline="0" dirty="0"/>
              <a:t>” (André Luiz, </a:t>
            </a:r>
            <a:r>
              <a:rPr lang="en-US" baseline="0" dirty="0" err="1"/>
              <a:t>Mecanismos</a:t>
            </a:r>
            <a:r>
              <a:rPr lang="en-US" baseline="0" dirty="0"/>
              <a:t> da </a:t>
            </a:r>
            <a:r>
              <a:rPr lang="en-US" baseline="0" dirty="0" err="1"/>
              <a:t>Mediunidade</a:t>
            </a:r>
            <a:r>
              <a:rPr lang="en-US" baseline="0" dirty="0"/>
              <a:t>, cap X)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174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As diferentes auras encontram-se, cruzam-se, misturam-se sem, contudo, se confundirem</a:t>
            </a:r>
          </a:p>
          <a:p>
            <a:r>
              <a:rPr lang="pt-BR" dirty="0"/>
              <a:t>Pelas qualidades particulares de seus fluidos, as auras se harmonizam ou se repelem, causando</a:t>
            </a:r>
            <a:r>
              <a:rPr lang="pt-BR" baseline="0" dirty="0"/>
              <a:t> impressão agradável ou desagradável (ex.: simpatia ou antipatia)</a:t>
            </a:r>
          </a:p>
          <a:p>
            <a:r>
              <a:rPr lang="pt-BR" baseline="0" dirty="0"/>
              <a:t>Certos Espíritos são atraídos e imantados pela aura do encarnado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D002B-08F1-4167-9F65-19848956D65E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076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D2D1B2-984B-4E96-8566-90AC791E9184}" type="slidenum">
              <a:rPr lang="pt-BR" b="0"/>
              <a:pPr algn="r" eaLnBrk="1" hangingPunct="1">
                <a:spcBef>
                  <a:spcPct val="0"/>
                </a:spcBef>
              </a:pPr>
              <a:t>17</a:t>
            </a:fld>
            <a:endParaRPr lang="pt-BR" b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951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Ao tomar contato com a irradiação,</a:t>
            </a:r>
            <a:r>
              <a:rPr lang="pt-BR" baseline="0" dirty="0"/>
              <a:t> com a aura de alguém, as pessoas sensíveis podem </a:t>
            </a:r>
            <a:r>
              <a:rPr lang="pt-BR" u="sng" baseline="0" dirty="0"/>
              <a:t>perceber se os fluidos são bons ou não </a:t>
            </a:r>
            <a:r>
              <a:rPr lang="pt-BR" baseline="0" dirty="0"/>
              <a:t>e, até, captar suas intenções e sentimentos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D002B-08F1-4167-9F65-19848956D65E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7226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Ao tomar contato com a irradiação,</a:t>
            </a:r>
            <a:r>
              <a:rPr lang="pt-BR" baseline="0" dirty="0"/>
              <a:t> com a aura de alguém, as pessoas sensíveis podem perceber se os fluidos são bons ou não e, até, </a:t>
            </a:r>
            <a:r>
              <a:rPr lang="pt-BR" u="sng" baseline="0" dirty="0"/>
              <a:t>captar suas intenções e sentimentos</a:t>
            </a:r>
            <a:endParaRPr lang="pt-BR" u="sng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D002B-08F1-4167-9F65-19848956D65E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8958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Pode-se</a:t>
            </a:r>
            <a:r>
              <a:rPr lang="pt-BR" baseline="0" dirty="0"/>
              <a:t> perceber, também, o ambiente fluídico local, isto é, o conjunto formado pelas emanações fluídicas dos encarnados e desencarnados presentes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D002B-08F1-4167-9F65-19848956D65E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1300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Tão natural e automaticamente como absorvemos os fluidos,</a:t>
            </a:r>
            <a:r>
              <a:rPr lang="pt-BR" baseline="0" dirty="0"/>
              <a:t> também os emanamos, os irradiamos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D002B-08F1-4167-9F65-19848956D65E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0358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No médium em transe, essa percepção ocorre em maior grau,</a:t>
            </a:r>
            <a:r>
              <a:rPr lang="pt-BR" baseline="0" dirty="0"/>
              <a:t> porque se acentua a exteriorização de seu perispírito, suas faculdades espirituais estão mais livres e ele está em maior vibração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D002B-08F1-4167-9F65-19848956D65E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3209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D7B5268-CA82-4596-A6C0-CB9CAC16ACC1}" type="slidenum">
              <a:rPr lang="pt-BR" b="0"/>
              <a:pPr algn="r" eaLnBrk="1" hangingPunct="1">
                <a:spcBef>
                  <a:spcPct val="0"/>
                </a:spcBef>
              </a:pPr>
              <a:t>22</a:t>
            </a:fld>
            <a:endParaRPr lang="pt-BR" b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Como </a:t>
            </a:r>
            <a:r>
              <a:rPr lang="en-US" dirty="0" err="1">
                <a:cs typeface="+mn-cs"/>
              </a:rPr>
              <a:t>distinguir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os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fluidos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A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prática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nos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ensinará</a:t>
            </a:r>
            <a:r>
              <a:rPr lang="en-US" baseline="0" dirty="0">
                <a:cs typeface="+mn-cs"/>
              </a:rPr>
              <a:t> a </a:t>
            </a:r>
            <a:r>
              <a:rPr lang="en-US" baseline="0" dirty="0" err="1">
                <a:cs typeface="+mn-cs"/>
              </a:rPr>
              <a:t>diferenciar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os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vários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tipos</a:t>
            </a:r>
            <a:r>
              <a:rPr lang="en-US" baseline="0" dirty="0">
                <a:cs typeface="+mn-cs"/>
              </a:rPr>
              <a:t> de </a:t>
            </a:r>
            <a:r>
              <a:rPr lang="en-US" baseline="0" dirty="0" err="1">
                <a:cs typeface="+mn-cs"/>
              </a:rPr>
              <a:t>Espíritos</a:t>
            </a:r>
            <a:r>
              <a:rPr lang="en-US" baseline="0" dirty="0">
                <a:cs typeface="+mn-cs"/>
              </a:rPr>
              <a:t>, </a:t>
            </a:r>
            <a:r>
              <a:rPr lang="en-US" baseline="0" dirty="0" err="1">
                <a:cs typeface="+mn-cs"/>
              </a:rPr>
              <a:t>segundo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os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fluidos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que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irradiam</a:t>
            </a:r>
            <a:endParaRPr lang="en-US" baseline="0" dirty="0">
              <a:cs typeface="+mn-cs"/>
            </a:endParaRPr>
          </a:p>
          <a:p>
            <a:pPr eaLnBrk="1" hangingPunct="1">
              <a:defRPr/>
            </a:pPr>
            <a:r>
              <a:rPr lang="en-US" baseline="0" dirty="0">
                <a:cs typeface="+mn-cs"/>
              </a:rPr>
              <a:t>De </a:t>
            </a:r>
            <a:r>
              <a:rPr lang="en-US" baseline="0" dirty="0" err="1">
                <a:cs typeface="+mn-cs"/>
              </a:rPr>
              <a:t>modo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geral</a:t>
            </a:r>
            <a:r>
              <a:rPr lang="en-US" baseline="0" dirty="0">
                <a:cs typeface="+mn-cs"/>
              </a:rPr>
              <a:t>, </a:t>
            </a:r>
            <a:r>
              <a:rPr lang="en-US" baseline="0" dirty="0" err="1">
                <a:cs typeface="+mn-cs"/>
              </a:rPr>
              <a:t>porém</a:t>
            </a:r>
            <a:r>
              <a:rPr lang="en-US" baseline="0" dirty="0">
                <a:cs typeface="+mn-cs"/>
              </a:rPr>
              <a:t>, </a:t>
            </a:r>
            <a:r>
              <a:rPr lang="en-US" baseline="0" dirty="0" err="1">
                <a:cs typeface="+mn-cs"/>
              </a:rPr>
              <a:t>os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bons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fluidos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são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leves</a:t>
            </a:r>
            <a:r>
              <a:rPr lang="en-US" baseline="0" dirty="0">
                <a:cs typeface="+mn-cs"/>
              </a:rPr>
              <a:t>, </a:t>
            </a:r>
            <a:r>
              <a:rPr lang="en-US" baseline="0" dirty="0" err="1">
                <a:cs typeface="+mn-cs"/>
              </a:rPr>
              <a:t>agradáveis</a:t>
            </a:r>
            <a:r>
              <a:rPr lang="en-US" baseline="0" dirty="0">
                <a:cs typeface="+mn-cs"/>
              </a:rPr>
              <a:t>, </a:t>
            </a:r>
            <a:r>
              <a:rPr lang="en-US" baseline="0" dirty="0" err="1">
                <a:cs typeface="+mn-cs"/>
              </a:rPr>
              <a:t>suaves</a:t>
            </a:r>
            <a:r>
              <a:rPr lang="en-US" baseline="0" dirty="0">
                <a:cs typeface="+mn-cs"/>
              </a:rPr>
              <a:t>, </a:t>
            </a:r>
            <a:r>
              <a:rPr lang="en-US" baseline="0" dirty="0" err="1">
                <a:cs typeface="+mn-cs"/>
              </a:rPr>
              <a:t>calmos</a:t>
            </a:r>
            <a:r>
              <a:rPr lang="en-US" baseline="0" dirty="0">
                <a:cs typeface="+mn-cs"/>
              </a:rPr>
              <a:t>; </a:t>
            </a:r>
            <a:r>
              <a:rPr lang="en-US" baseline="0" dirty="0" err="1">
                <a:cs typeface="+mn-cs"/>
              </a:rPr>
              <a:t>dão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sensação</a:t>
            </a:r>
            <a:r>
              <a:rPr lang="en-US" baseline="0" dirty="0">
                <a:cs typeface="+mn-cs"/>
              </a:rPr>
              <a:t> de bem-</a:t>
            </a:r>
            <a:r>
              <a:rPr lang="en-US" baseline="0" dirty="0" err="1">
                <a:cs typeface="+mn-cs"/>
              </a:rPr>
              <a:t>estar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geral</a:t>
            </a:r>
            <a:r>
              <a:rPr lang="en-US" baseline="0" dirty="0">
                <a:cs typeface="+mn-cs"/>
              </a:rPr>
              <a:t> e </a:t>
            </a:r>
            <a:r>
              <a:rPr lang="en-US" baseline="0" dirty="0" err="1">
                <a:cs typeface="+mn-cs"/>
              </a:rPr>
              <a:t>euforia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espiritual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90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06D67DC-2905-4A98-A5EB-CB07A5DEE0E1}" type="slidenum">
              <a:rPr lang="pt-BR" b="0"/>
              <a:pPr algn="r" eaLnBrk="1" hangingPunct="1">
                <a:spcBef>
                  <a:spcPct val="0"/>
                </a:spcBef>
              </a:pPr>
              <a:t>23</a:t>
            </a:fld>
            <a:endParaRPr lang="pt-BR" b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Como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distinguir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os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fluidos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prática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nos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ensinará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a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diferenciar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os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vários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tipos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de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Espíritos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segundo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os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fluidos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que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irradiam</a:t>
            </a:r>
            <a:endParaRPr lang="en-US" sz="1200" kern="1200" baseline="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modo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geral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porém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os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maus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fluidos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são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pesados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desagradáveis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violentos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desarmônicos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;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dão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sensação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de mal-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estar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geral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ansiedade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desassossego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nervosismo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cabeça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pesada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pálpebras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chumbadas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bocejos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frequentes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e 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arrepios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776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18F4C1-F22E-4ED2-A66B-4CACF28A30E3}" type="slidenum">
              <a:rPr lang="pt-BR" b="0"/>
              <a:pPr algn="r" eaLnBrk="1" hangingPunct="1">
                <a:spcBef>
                  <a:spcPct val="0"/>
                </a:spcBef>
              </a:pPr>
              <a:t>24</a:t>
            </a:fld>
            <a:endParaRPr lang="pt-BR" b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cs typeface="+mn-cs"/>
              </a:rPr>
              <a:t>Observação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Às </a:t>
            </a:r>
            <a:r>
              <a:rPr lang="en-US" dirty="0" err="1">
                <a:cs typeface="+mn-cs"/>
              </a:rPr>
              <a:t>vezes</a:t>
            </a:r>
            <a:r>
              <a:rPr lang="en-US" dirty="0">
                <a:cs typeface="+mn-cs"/>
              </a:rPr>
              <a:t>, a </a:t>
            </a:r>
            <a:r>
              <a:rPr lang="en-US" dirty="0" err="1">
                <a:cs typeface="+mn-cs"/>
              </a:rPr>
              <a:t>pessoa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sente</a:t>
            </a:r>
            <a:r>
              <a:rPr lang="en-US" dirty="0">
                <a:cs typeface="+mn-cs"/>
              </a:rPr>
              <a:t> mal-</a:t>
            </a:r>
            <a:r>
              <a:rPr lang="en-US" dirty="0" err="1">
                <a:cs typeface="+mn-cs"/>
              </a:rPr>
              <a:t>estar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assim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por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sua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própria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desarmonia</a:t>
            </a:r>
            <a:r>
              <a:rPr lang="en-US" baseline="0" dirty="0">
                <a:cs typeface="+mn-cs"/>
              </a:rPr>
              <a:t>, </a:t>
            </a:r>
            <a:r>
              <a:rPr lang="en-US" baseline="0" dirty="0" err="1">
                <a:cs typeface="+mn-cs"/>
              </a:rPr>
              <a:t>sem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que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Espírito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algum</a:t>
            </a:r>
            <a:r>
              <a:rPr lang="en-US" baseline="0" dirty="0">
                <a:cs typeface="+mn-cs"/>
              </a:rPr>
              <a:t> a </a:t>
            </a:r>
            <a:r>
              <a:rPr lang="en-US" baseline="0" dirty="0" err="1">
                <a:cs typeface="+mn-cs"/>
              </a:rPr>
              <a:t>esteja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perturbando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0105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3B28A5A-2050-407F-9C65-6FF5F0BA701C}" type="slidenum">
              <a:rPr lang="pt-BR" b="0"/>
              <a:pPr algn="r" eaLnBrk="1" hangingPunct="1">
                <a:spcBef>
                  <a:spcPct val="0"/>
                </a:spcBef>
              </a:pPr>
              <a:t>25</a:t>
            </a:fld>
            <a:endParaRPr lang="pt-BR" b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dirty="0" err="1"/>
              <a:t>Assimilação</a:t>
            </a:r>
            <a:r>
              <a:rPr lang="en-US" dirty="0"/>
              <a:t> </a:t>
            </a:r>
            <a:r>
              <a:rPr lang="en-US" dirty="0" err="1"/>
              <a:t>fluídica</a:t>
            </a:r>
            <a:endParaRPr lang="en-US" dirty="0"/>
          </a:p>
          <a:p>
            <a:pPr eaLnBrk="1" hangingPunct="1">
              <a:buFontTx/>
              <a:buNone/>
              <a:defRPr/>
            </a:pPr>
            <a:r>
              <a:rPr lang="en-US" dirty="0"/>
              <a:t>Não </a:t>
            </a:r>
            <a:r>
              <a:rPr lang="en-US" dirty="0" err="1"/>
              <a:t>basta</a:t>
            </a:r>
            <a:r>
              <a:rPr lang="en-US" dirty="0"/>
              <a:t> </a:t>
            </a:r>
            <a:r>
              <a:rPr lang="en-US" dirty="0" err="1"/>
              <a:t>perceber</a:t>
            </a:r>
            <a:r>
              <a:rPr lang="en-US" dirty="0"/>
              <a:t> e </a:t>
            </a:r>
            <a:r>
              <a:rPr lang="en-US" dirty="0" err="1"/>
              <a:t>identificar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fluidos</a:t>
            </a:r>
            <a:endParaRPr lang="en-US" dirty="0"/>
          </a:p>
          <a:p>
            <a:pPr eaLnBrk="1" hangingPunct="1">
              <a:buFontTx/>
              <a:buNone/>
              <a:defRPr/>
            </a:pPr>
            <a:r>
              <a:rPr lang="en-US" dirty="0"/>
              <a:t>É </a:t>
            </a:r>
            <a:r>
              <a:rPr lang="en-US" dirty="0" err="1"/>
              <a:t>preciso</a:t>
            </a:r>
            <a:r>
              <a:rPr lang="en-US" dirty="0"/>
              <a:t> saber</a:t>
            </a:r>
            <a:r>
              <a:rPr lang="en-US" baseline="0" dirty="0"/>
              <a:t> </a:t>
            </a:r>
            <a:r>
              <a:rPr lang="en-US" baseline="0" dirty="0" err="1"/>
              <a:t>como</a:t>
            </a:r>
            <a:r>
              <a:rPr lang="en-US" baseline="0" dirty="0"/>
              <a:t> </a:t>
            </a:r>
            <a:r>
              <a:rPr lang="en-US" baseline="0" dirty="0" err="1"/>
              <a:t>absorvê</a:t>
            </a:r>
            <a:r>
              <a:rPr lang="en-US" baseline="0" dirty="0"/>
              <a:t>-los, </a:t>
            </a:r>
            <a:r>
              <a:rPr lang="en-US" baseline="0" dirty="0" err="1"/>
              <a:t>quando</a:t>
            </a:r>
            <a:r>
              <a:rPr lang="en-US" baseline="0" dirty="0"/>
              <a:t> </a:t>
            </a:r>
            <a:r>
              <a:rPr lang="en-US" baseline="0" dirty="0" err="1"/>
              <a:t>bons</a:t>
            </a:r>
            <a:r>
              <a:rPr lang="en-US" baseline="0" dirty="0"/>
              <a:t>, e </a:t>
            </a:r>
            <a:r>
              <a:rPr lang="en-US" baseline="0" dirty="0" err="1"/>
              <a:t>rechacá</a:t>
            </a:r>
            <a:r>
              <a:rPr lang="en-US" baseline="0" dirty="0"/>
              <a:t>-los, </a:t>
            </a:r>
            <a:r>
              <a:rPr lang="en-US" baseline="0" dirty="0" err="1"/>
              <a:t>quando</a:t>
            </a:r>
            <a:r>
              <a:rPr lang="en-US" baseline="0" dirty="0"/>
              <a:t> </a:t>
            </a:r>
            <a:r>
              <a:rPr lang="en-US" baseline="0" dirty="0" err="1"/>
              <a:t>maus</a:t>
            </a:r>
            <a:endParaRPr lang="en-US" baseline="0" dirty="0"/>
          </a:p>
          <a:p>
            <a:pPr eaLnBrk="1" hangingPunct="1">
              <a:buFontTx/>
              <a:buNone/>
              <a:defRPr/>
            </a:pPr>
            <a:r>
              <a:rPr lang="en-US" baseline="0" dirty="0"/>
              <a:t>Para </a:t>
            </a:r>
            <a:r>
              <a:rPr lang="en-US" baseline="0" dirty="0" err="1"/>
              <a:t>absorver</a:t>
            </a:r>
            <a:r>
              <a:rPr lang="en-US" baseline="0" dirty="0"/>
              <a:t> </a:t>
            </a:r>
            <a:r>
              <a:rPr lang="en-US" baseline="0" dirty="0" err="1"/>
              <a:t>os</a:t>
            </a:r>
            <a:r>
              <a:rPr lang="en-US" baseline="0" dirty="0"/>
              <a:t> </a:t>
            </a:r>
            <a:r>
              <a:rPr lang="en-US" baseline="0" dirty="0" err="1"/>
              <a:t>fluidos</a:t>
            </a:r>
            <a:r>
              <a:rPr lang="en-US" baseline="0" dirty="0"/>
              <a:t>, </a:t>
            </a:r>
            <a:r>
              <a:rPr lang="en-US" baseline="0" dirty="0" err="1"/>
              <a:t>basta</a:t>
            </a:r>
            <a:r>
              <a:rPr lang="en-US" baseline="0" dirty="0"/>
              <a:t> </a:t>
            </a:r>
            <a:r>
              <a:rPr lang="en-US" baseline="0" dirty="0" err="1"/>
              <a:t>vibrarmos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mesma</a:t>
            </a:r>
            <a:r>
              <a:rPr lang="en-US" baseline="0" dirty="0"/>
              <a:t> </a:t>
            </a:r>
            <a:r>
              <a:rPr lang="en-US" baseline="0" dirty="0" err="1"/>
              <a:t>faixa</a:t>
            </a:r>
            <a:endParaRPr lang="en-US" baseline="0" dirty="0"/>
          </a:p>
          <a:p>
            <a:pPr eaLnBrk="1" hangingPunct="1">
              <a:buFontTx/>
              <a:buNone/>
              <a:defRPr/>
            </a:pPr>
            <a:r>
              <a:rPr lang="en-US" baseline="0" dirty="0"/>
              <a:t>Para </a:t>
            </a:r>
            <a:r>
              <a:rPr lang="en-US" baseline="0" dirty="0" err="1"/>
              <a:t>repelir</a:t>
            </a:r>
            <a:r>
              <a:rPr lang="en-US" baseline="0" dirty="0"/>
              <a:t> </a:t>
            </a:r>
            <a:r>
              <a:rPr lang="en-US" baseline="0" dirty="0" err="1"/>
              <a:t>fluidos</a:t>
            </a:r>
            <a:r>
              <a:rPr lang="en-US" baseline="0" dirty="0"/>
              <a:t> </a:t>
            </a:r>
            <a:r>
              <a:rPr lang="en-US" baseline="0" dirty="0" err="1"/>
              <a:t>maus</a:t>
            </a:r>
            <a:r>
              <a:rPr lang="en-US" baseline="0" dirty="0"/>
              <a:t>: </a:t>
            </a:r>
            <a:r>
              <a:rPr lang="en-US" baseline="0" dirty="0" err="1"/>
              <a:t>firmar</a:t>
            </a:r>
            <a:r>
              <a:rPr lang="en-US" baseline="0" dirty="0"/>
              <a:t> o pensamento no bem e </a:t>
            </a:r>
            <a:r>
              <a:rPr lang="en-US" baseline="0" dirty="0" err="1"/>
              <a:t>irradiar</a:t>
            </a:r>
            <a:r>
              <a:rPr lang="en-US" baseline="0" dirty="0"/>
              <a:t> </a:t>
            </a:r>
            <a:r>
              <a:rPr lang="en-US" baseline="0" dirty="0" err="1"/>
              <a:t>bons</a:t>
            </a:r>
            <a:r>
              <a:rPr lang="en-US" baseline="0" dirty="0"/>
              <a:t> </a:t>
            </a:r>
            <a:r>
              <a:rPr lang="en-US" baseline="0" dirty="0" err="1"/>
              <a:t>fluidos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574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Assimilação</a:t>
            </a:r>
            <a:r>
              <a:rPr lang="en-US" dirty="0"/>
              <a:t> </a:t>
            </a:r>
            <a:r>
              <a:rPr lang="en-US" dirty="0" err="1"/>
              <a:t>fluídica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Para </a:t>
            </a:r>
            <a:r>
              <a:rPr lang="en-US" baseline="0" dirty="0" err="1"/>
              <a:t>absorver</a:t>
            </a:r>
            <a:r>
              <a:rPr lang="en-US" baseline="0" dirty="0"/>
              <a:t> </a:t>
            </a:r>
            <a:r>
              <a:rPr lang="en-US" baseline="0" dirty="0" err="1"/>
              <a:t>os</a:t>
            </a:r>
            <a:r>
              <a:rPr lang="en-US" baseline="0" dirty="0"/>
              <a:t> </a:t>
            </a:r>
            <a:r>
              <a:rPr lang="en-US" baseline="0" dirty="0" err="1"/>
              <a:t>fluidos</a:t>
            </a:r>
            <a:r>
              <a:rPr lang="en-US" baseline="0" dirty="0"/>
              <a:t>, </a:t>
            </a:r>
            <a:r>
              <a:rPr lang="en-US" baseline="0" dirty="0" err="1"/>
              <a:t>basta</a:t>
            </a:r>
            <a:r>
              <a:rPr lang="en-US" baseline="0" dirty="0"/>
              <a:t> </a:t>
            </a:r>
            <a:r>
              <a:rPr lang="en-US" baseline="0" dirty="0" err="1"/>
              <a:t>vibrarmos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mesma</a:t>
            </a:r>
            <a:r>
              <a:rPr lang="en-US" baseline="0" dirty="0"/>
              <a:t> </a:t>
            </a:r>
            <a:r>
              <a:rPr lang="en-US" baseline="0" dirty="0" err="1"/>
              <a:t>faixa</a:t>
            </a:r>
            <a:endParaRPr lang="en-US" baseline="0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04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0169C2-82AE-4A9E-9C1E-CD998A1CDE8A}" type="slidenum">
              <a:rPr lang="pt-BR" b="0"/>
              <a:pPr algn="r" eaLnBrk="1" hangingPunct="1">
                <a:spcBef>
                  <a:spcPct val="0"/>
                </a:spcBef>
              </a:pPr>
              <a:t>27</a:t>
            </a:fld>
            <a:endParaRPr lang="pt-BR" b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Para </a:t>
            </a:r>
            <a:r>
              <a:rPr lang="en-US" baseline="0" dirty="0" err="1"/>
              <a:t>repelir</a:t>
            </a:r>
            <a:r>
              <a:rPr lang="en-US" baseline="0" dirty="0"/>
              <a:t> </a:t>
            </a:r>
            <a:r>
              <a:rPr lang="en-US" baseline="0" dirty="0" err="1"/>
              <a:t>fluidos</a:t>
            </a:r>
            <a:r>
              <a:rPr lang="en-US" baseline="0" dirty="0"/>
              <a:t> </a:t>
            </a:r>
            <a:r>
              <a:rPr lang="en-US" baseline="0" dirty="0" err="1"/>
              <a:t>maus</a:t>
            </a:r>
            <a:r>
              <a:rPr lang="en-US" baseline="0" dirty="0"/>
              <a:t>: </a:t>
            </a:r>
            <a:r>
              <a:rPr lang="en-US" baseline="0" dirty="0" err="1"/>
              <a:t>firmar</a:t>
            </a:r>
            <a:r>
              <a:rPr lang="en-US" baseline="0" dirty="0"/>
              <a:t> o pensamento no bem e </a:t>
            </a:r>
            <a:r>
              <a:rPr lang="en-US" baseline="0" dirty="0" err="1"/>
              <a:t>irradiar</a:t>
            </a:r>
            <a:r>
              <a:rPr lang="en-US" baseline="0" dirty="0"/>
              <a:t> </a:t>
            </a:r>
            <a:r>
              <a:rPr lang="en-US" baseline="0" dirty="0" err="1"/>
              <a:t>bons</a:t>
            </a:r>
            <a:r>
              <a:rPr lang="en-US" baseline="0" dirty="0"/>
              <a:t> </a:t>
            </a:r>
            <a:r>
              <a:rPr lang="en-US" baseline="0" dirty="0" err="1"/>
              <a:t>fluidos</a:t>
            </a:r>
            <a:endParaRPr lang="en-US" dirty="0"/>
          </a:p>
          <a:p>
            <a:pPr eaLnBrk="1" hangingPunct="1"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8451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9A43146-01B0-4A82-843A-1935BC015280}" type="slidenum">
              <a:rPr lang="pt-BR" b="0"/>
              <a:pPr algn="r" eaLnBrk="1" hangingPunct="1">
                <a:spcBef>
                  <a:spcPct val="0"/>
                </a:spcBef>
              </a:pPr>
              <a:t>28</a:t>
            </a:fld>
            <a:endParaRPr lang="pt-BR" b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2919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C4929DA-7E56-4F7B-97D1-F6E3B212EEA3}" type="slidenum">
              <a:rPr lang="pt-BR" b="0"/>
              <a:pPr algn="r" eaLnBrk="1" hangingPunct="1">
                <a:spcBef>
                  <a:spcPct val="0"/>
                </a:spcBef>
              </a:pPr>
              <a:t>29</a:t>
            </a:fld>
            <a:endParaRPr lang="pt-BR" b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ja-JP" sz="1200" b="0" dirty="0">
                <a:cs typeface="Arial" panose="020B0604020202020204" pitchFamily="34" charset="0"/>
                <a:sym typeface="Arial" panose="020B0604020202020204" pitchFamily="34" charset="0"/>
              </a:rPr>
              <a:t>Nesse caso, não o rechaçará, mas, embora sentindo-lhe a atmosfera fluídica difícil, procurará manter seu próprio equilíbrio espiritual e envolver o comunicante em vibração fraterna, mas firme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7361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pt-BR" altLang="ja-JP" dirty="0">
                <a:latin typeface="Arial" panose="020B0604020202020204" pitchFamily="34" charset="0"/>
                <a:ea typeface="ＭＳ Ｐゴシック" panose="020B0600070205080204" pitchFamily="34" charset="-128"/>
              </a:rPr>
              <a:t>Irradiação a distância</a:t>
            </a:r>
          </a:p>
          <a:p>
            <a:pPr>
              <a:defRPr/>
            </a:pPr>
            <a:r>
              <a:rPr lang="pt-BR" altLang="ja-JP" dirty="0">
                <a:latin typeface="Arial" panose="020B0604020202020204" pitchFamily="34" charset="0"/>
                <a:ea typeface="ＭＳ Ｐゴシック" panose="020B0600070205080204" pitchFamily="34" charset="-128"/>
              </a:rPr>
              <a:t>Podemos fazer uma irradiação consciente e voluntariamente, projetando nosso pensamento e sentimento, movimentando forças psíquicas, em favor de alguém</a:t>
            </a:r>
          </a:p>
          <a:p>
            <a:pPr>
              <a:defRPr/>
            </a:pPr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Podemos</a:t>
            </a:r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fazer isso, mesmo a distância</a:t>
            </a:r>
            <a:endParaRPr lang="pt-B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4590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De forma análoga à atmosfera que envolve a Terra, a Psicosfera envolve o Espírito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/>
              <a:t>Como está sempre emanando esses fluidos, eles o envolvem e o acompanham em todos seus movimentos</a:t>
            </a:r>
            <a:endParaRPr lang="pt-BR" dirty="0"/>
          </a:p>
          <a:p>
            <a:pPr>
              <a:defRPr/>
            </a:pPr>
            <a:endParaRPr lang="pt-B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74617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6023AD-FF69-4864-8F93-41CA623E1258}" type="slidenum">
              <a:rPr lang="pt-BR" b="0"/>
              <a:pPr algn="r" eaLnBrk="1" hangingPunct="1">
                <a:spcBef>
                  <a:spcPct val="0"/>
                </a:spcBef>
              </a:pPr>
              <a:t>31</a:t>
            </a:fld>
            <a:endParaRPr lang="pt-BR" b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Condições</a:t>
            </a:r>
            <a:r>
              <a:rPr lang="en-US" dirty="0"/>
              <a:t> de</a:t>
            </a:r>
            <a:r>
              <a:rPr lang="en-US" baseline="0" dirty="0"/>
              <a:t> </a:t>
            </a:r>
            <a:r>
              <a:rPr lang="en-US" dirty="0" err="1"/>
              <a:t>quem</a:t>
            </a:r>
            <a:r>
              <a:rPr lang="en-US" dirty="0"/>
              <a:t> </a:t>
            </a:r>
            <a:r>
              <a:rPr lang="en-US" dirty="0" err="1"/>
              <a:t>irradia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2872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Somente pode dar alguma coisa boa aquele que a possui</a:t>
            </a:r>
          </a:p>
          <a:p>
            <a:r>
              <a:rPr lang="pt-BR" dirty="0"/>
              <a:t>Os bons sentimentos, os bons pensamentos,</a:t>
            </a:r>
            <a:r>
              <a:rPr lang="pt-BR" baseline="0" dirty="0"/>
              <a:t> os bons atos vão plasmando na “atmosfera espiritual” da pessoa uma tonalidade vibratória  e uma quantidade de fluidos agradáveis e salutares que poderão ser mobilizados pela vontade dirigida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D002B-08F1-4167-9F65-19848956D65E}" type="slidenum">
              <a:rPr lang="pt-BR" smtClean="0"/>
              <a:pPr>
                <a:defRPr/>
              </a:pPr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7212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98DDDC-7BB2-436E-B3E7-201B42D02E30}" type="slidenum">
              <a:rPr lang="pt-BR" b="0"/>
              <a:pPr algn="r" eaLnBrk="1" hangingPunct="1">
                <a:spcBef>
                  <a:spcPct val="0"/>
                </a:spcBef>
              </a:pPr>
              <a:t>33</a:t>
            </a:fld>
            <a:endParaRPr lang="pt-BR" b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As </a:t>
            </a:r>
            <a:r>
              <a:rPr lang="en-US" dirty="0" err="1">
                <a:cs typeface="+mn-cs"/>
              </a:rPr>
              <a:t>condições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básicas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para</a:t>
            </a:r>
            <a:r>
              <a:rPr lang="en-US" dirty="0">
                <a:cs typeface="+mn-cs"/>
              </a:rPr>
              <a:t> se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realizar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uma</a:t>
            </a:r>
            <a:r>
              <a:rPr lang="en-US" baseline="0" dirty="0">
                <a:cs typeface="+mn-cs"/>
              </a:rPr>
              <a:t> boa </a:t>
            </a:r>
            <a:r>
              <a:rPr lang="en-US" baseline="0" dirty="0" err="1">
                <a:cs typeface="+mn-cs"/>
              </a:rPr>
              <a:t>irradiação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são</a:t>
            </a:r>
            <a:r>
              <a:rPr lang="en-US" baseline="0" dirty="0">
                <a:cs typeface="+mn-cs"/>
              </a:rPr>
              <a:t> as </a:t>
            </a:r>
            <a:r>
              <a:rPr lang="en-US" baseline="0" dirty="0" err="1">
                <a:cs typeface="+mn-cs"/>
              </a:rPr>
              <a:t>mesmas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que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para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os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passistas</a:t>
            </a:r>
            <a:r>
              <a:rPr lang="en-US" baseline="0" dirty="0">
                <a:cs typeface="+mn-cs"/>
              </a:rPr>
              <a:t>:</a:t>
            </a:r>
          </a:p>
          <a:p>
            <a:pPr eaLnBrk="1" hangingPunct="1">
              <a:defRPr/>
            </a:pPr>
            <a:r>
              <a:rPr lang="en-US" baseline="0" dirty="0" err="1">
                <a:cs typeface="+mn-cs"/>
              </a:rPr>
              <a:t>frugalidade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na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alimentação</a:t>
            </a:r>
            <a:endParaRPr lang="en-US" baseline="0" dirty="0">
              <a:cs typeface="+mn-cs"/>
            </a:endParaRPr>
          </a:p>
          <a:p>
            <a:pPr eaLnBrk="1" hangingPunct="1">
              <a:defRPr/>
            </a:pPr>
            <a:r>
              <a:rPr lang="en-US" baseline="0" dirty="0" err="1">
                <a:cs typeface="+mn-cs"/>
              </a:rPr>
              <a:t>abster</a:t>
            </a:r>
            <a:r>
              <a:rPr lang="en-US" baseline="0" dirty="0">
                <a:cs typeface="+mn-cs"/>
              </a:rPr>
              <a:t>-se dos </a:t>
            </a:r>
            <a:r>
              <a:rPr lang="en-US" baseline="0" dirty="0" err="1">
                <a:cs typeface="+mn-cs"/>
              </a:rPr>
              <a:t>vícios</a:t>
            </a:r>
            <a:r>
              <a:rPr lang="en-US" baseline="0" dirty="0">
                <a:cs typeface="+mn-cs"/>
              </a:rPr>
              <a:t> (</a:t>
            </a:r>
            <a:r>
              <a:rPr lang="en-US" baseline="0" dirty="0" err="1">
                <a:cs typeface="+mn-cs"/>
              </a:rPr>
              <a:t>álcool</a:t>
            </a:r>
            <a:r>
              <a:rPr lang="en-US" baseline="0" dirty="0">
                <a:cs typeface="+mn-cs"/>
              </a:rPr>
              <a:t>, </a:t>
            </a:r>
            <a:r>
              <a:rPr lang="en-US" baseline="0" dirty="0" err="1">
                <a:cs typeface="+mn-cs"/>
              </a:rPr>
              <a:t>fumo</a:t>
            </a:r>
            <a:r>
              <a:rPr lang="en-US" baseline="0" dirty="0">
                <a:cs typeface="+mn-cs"/>
              </a:rPr>
              <a:t>, etc.)</a:t>
            </a:r>
          </a:p>
          <a:p>
            <a:pPr eaLnBrk="1" hangingPunct="1">
              <a:defRPr/>
            </a:pPr>
            <a:r>
              <a:rPr lang="en-US" baseline="0" dirty="0" err="1">
                <a:cs typeface="+mn-cs"/>
              </a:rPr>
              <a:t>evitar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conversação</a:t>
            </a:r>
            <a:r>
              <a:rPr lang="en-US" baseline="0" dirty="0">
                <a:cs typeface="+mn-cs"/>
              </a:rPr>
              <a:t> de </a:t>
            </a:r>
            <a:r>
              <a:rPr lang="en-US" baseline="0" dirty="0" err="1">
                <a:cs typeface="+mn-cs"/>
              </a:rPr>
              <a:t>baixo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palavreado</a:t>
            </a:r>
            <a:r>
              <a:rPr lang="en-US" baseline="0" dirty="0">
                <a:cs typeface="+mn-cs"/>
              </a:rPr>
              <a:t> e de </a:t>
            </a:r>
            <a:r>
              <a:rPr lang="en-US" baseline="0" dirty="0" err="1">
                <a:cs typeface="+mn-cs"/>
              </a:rPr>
              <a:t>imagens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pouco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dignas</a:t>
            </a:r>
            <a:r>
              <a:rPr lang="en-US" baseline="0" dirty="0">
                <a:cs typeface="+mn-cs"/>
              </a:rPr>
              <a:t>;</a:t>
            </a:r>
          </a:p>
          <a:p>
            <a:pPr eaLnBrk="1" hangingPunct="1">
              <a:defRPr/>
            </a:pPr>
            <a:r>
              <a:rPr lang="en-US" baseline="0" dirty="0" err="1">
                <a:cs typeface="+mn-cs"/>
              </a:rPr>
              <a:t>dominar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os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sentimentos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passionais</a:t>
            </a:r>
            <a:r>
              <a:rPr lang="en-US" baseline="0" dirty="0">
                <a:cs typeface="+mn-cs"/>
              </a:rPr>
              <a:t> e </a:t>
            </a:r>
            <a:r>
              <a:rPr lang="en-US" baseline="0" dirty="0" err="1">
                <a:cs typeface="+mn-cs"/>
              </a:rPr>
              <a:t>instintivos</a:t>
            </a:r>
            <a:endParaRPr lang="en-US" baseline="0" dirty="0">
              <a:cs typeface="+mn-cs"/>
            </a:endParaRPr>
          </a:p>
          <a:p>
            <a:pPr eaLnBrk="1" hangingPunct="1">
              <a:defRPr/>
            </a:pPr>
            <a:r>
              <a:rPr lang="en-US" baseline="0" dirty="0" err="1">
                <a:cs typeface="+mn-cs"/>
              </a:rPr>
              <a:t>procurar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ter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comportamento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cristão</a:t>
            </a:r>
            <a:endParaRPr lang="en-US" baseline="0" dirty="0">
              <a:cs typeface="+mn-cs"/>
            </a:endParaRPr>
          </a:p>
          <a:p>
            <a:pPr eaLnBrk="1" hangingPunct="1">
              <a:defRPr/>
            </a:pPr>
            <a:endParaRPr lang="en-US" baseline="0" dirty="0">
              <a:cs typeface="+mn-cs"/>
            </a:endParaRPr>
          </a:p>
          <a:p>
            <a:pPr eaLnBrk="1" hangingPunct="1">
              <a:defRPr/>
            </a:pPr>
            <a:r>
              <a:rPr lang="en-US" baseline="0" dirty="0" err="1">
                <a:cs typeface="+mn-cs"/>
              </a:rPr>
              <a:t>Assim</a:t>
            </a:r>
            <a:r>
              <a:rPr lang="en-US" baseline="0" dirty="0">
                <a:cs typeface="+mn-cs"/>
              </a:rPr>
              <a:t>, </a:t>
            </a:r>
            <a:r>
              <a:rPr lang="en-US" baseline="0" dirty="0" err="1">
                <a:cs typeface="+mn-cs"/>
              </a:rPr>
              <a:t>disporá</a:t>
            </a:r>
            <a:r>
              <a:rPr lang="en-US" baseline="0" dirty="0">
                <a:cs typeface="+mn-cs"/>
              </a:rPr>
              <a:t> de </a:t>
            </a:r>
            <a:r>
              <a:rPr lang="en-US" baseline="0" dirty="0" err="1">
                <a:cs typeface="+mn-cs"/>
              </a:rPr>
              <a:t>elementos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fluídicos</a:t>
            </a:r>
            <a:r>
              <a:rPr lang="en-US" baseline="0" dirty="0">
                <a:cs typeface="+mn-cs"/>
              </a:rPr>
              <a:t> de boa </a:t>
            </a:r>
            <a:r>
              <a:rPr lang="en-US" baseline="0" dirty="0" err="1">
                <a:cs typeface="+mn-cs"/>
              </a:rPr>
              <a:t>qualidade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para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transmitir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aos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necessitados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8452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BABB16-7028-4A3A-AB53-747D02D075B5}" type="slidenum">
              <a:rPr lang="pt-BR" b="0"/>
              <a:pPr algn="r" eaLnBrk="1" hangingPunct="1">
                <a:spcBef>
                  <a:spcPct val="0"/>
                </a:spcBef>
              </a:pPr>
              <a:t>34</a:t>
            </a:fld>
            <a:endParaRPr lang="pt-BR" b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Técnica</a:t>
            </a:r>
            <a:r>
              <a:rPr lang="en-US" dirty="0"/>
              <a:t> a ser </a:t>
            </a:r>
            <a:r>
              <a:rPr lang="en-US" dirty="0" err="1"/>
              <a:t>seguida</a:t>
            </a:r>
            <a:endParaRPr lang="en-US" dirty="0"/>
          </a:p>
          <a:p>
            <a:pPr eaLnBrk="1" hangingPunct="1">
              <a:defRPr/>
            </a:pPr>
            <a:r>
              <a:rPr lang="en-US" dirty="0" err="1"/>
              <a:t>Quem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fazer</a:t>
            </a:r>
            <a:r>
              <a:rPr lang="en-US" dirty="0"/>
              <a:t> a </a:t>
            </a:r>
            <a:r>
              <a:rPr lang="en-US" dirty="0" err="1"/>
              <a:t>irradiação</a:t>
            </a:r>
            <a:r>
              <a:rPr lang="en-US" dirty="0"/>
              <a:t> </a:t>
            </a:r>
            <a:r>
              <a:rPr lang="en-US" dirty="0" err="1"/>
              <a:t>deve</a:t>
            </a:r>
            <a:r>
              <a:rPr lang="en-US" dirty="0"/>
              <a:t>:</a:t>
            </a:r>
          </a:p>
          <a:p>
            <a:pPr marL="228600" indent="-228600" eaLnBrk="1" hangingPunct="1">
              <a:buAutoNum type="arabicParenR"/>
              <a:defRPr/>
            </a:pPr>
            <a:r>
              <a:rPr lang="en-US" baseline="0" dirty="0" err="1"/>
              <a:t>Concentrar</a:t>
            </a:r>
            <a:r>
              <a:rPr lang="en-US" baseline="0" dirty="0"/>
              <a:t>-se e </a:t>
            </a:r>
            <a:r>
              <a:rPr lang="en-US" baseline="0" dirty="0" err="1"/>
              <a:t>orar</a:t>
            </a:r>
            <a:r>
              <a:rPr lang="en-US" baseline="0" dirty="0"/>
              <a:t> (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ficar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condições</a:t>
            </a:r>
            <a:r>
              <a:rPr lang="en-US" baseline="0" dirty="0"/>
              <a:t> de </a:t>
            </a:r>
            <a:r>
              <a:rPr lang="en-US" baseline="0" dirty="0" err="1"/>
              <a:t>agir</a:t>
            </a:r>
            <a:r>
              <a:rPr lang="en-US" baseline="0" dirty="0"/>
              <a:t> e </a:t>
            </a:r>
            <a:r>
              <a:rPr lang="en-US" baseline="0" dirty="0" err="1"/>
              <a:t>obter</a:t>
            </a:r>
            <a:r>
              <a:rPr lang="en-US" baseline="0" dirty="0"/>
              <a:t> a </a:t>
            </a:r>
            <a:r>
              <a:rPr lang="en-US" baseline="0" dirty="0" err="1"/>
              <a:t>assistência</a:t>
            </a:r>
            <a:r>
              <a:rPr lang="en-US" baseline="0" dirty="0"/>
              <a:t> </a:t>
            </a:r>
            <a:r>
              <a:rPr lang="en-US" baseline="0" dirty="0" err="1"/>
              <a:t>espiritual</a:t>
            </a:r>
            <a:r>
              <a:rPr lang="en-US" baseline="0" dirty="0"/>
              <a:t> superior)</a:t>
            </a:r>
          </a:p>
          <a:p>
            <a:pPr marL="228600" indent="-228600" eaLnBrk="1" hangingPunct="1">
              <a:buAutoNum type="arabicParenR"/>
              <a:defRPr/>
            </a:pPr>
            <a:r>
              <a:rPr lang="en-US" baseline="0" dirty="0" err="1"/>
              <a:t>Focalizar</a:t>
            </a:r>
            <a:r>
              <a:rPr lang="en-US" baseline="0" dirty="0"/>
              <a:t> com o pensamento o </a:t>
            </a:r>
            <a:r>
              <a:rPr lang="en-US" baseline="0" dirty="0" err="1"/>
              <a:t>objeto</a:t>
            </a:r>
            <a:r>
              <a:rPr lang="en-US" baseline="0" dirty="0"/>
              <a:t> de </a:t>
            </a:r>
            <a:r>
              <a:rPr lang="en-US" baseline="0" dirty="0" err="1"/>
              <a:t>sua</a:t>
            </a:r>
            <a:r>
              <a:rPr lang="en-US" baseline="0" dirty="0"/>
              <a:t> </a:t>
            </a:r>
            <a:r>
              <a:rPr lang="en-US" baseline="0" dirty="0" err="1"/>
              <a:t>irradiação</a:t>
            </a:r>
            <a:r>
              <a:rPr lang="en-US" baseline="0" dirty="0"/>
              <a:t> (</a:t>
            </a:r>
            <a:r>
              <a:rPr lang="en-US" baseline="0" dirty="0" err="1"/>
              <a:t>pessoa</a:t>
            </a:r>
            <a:r>
              <a:rPr lang="en-US" baseline="0" dirty="0"/>
              <a:t>, </a:t>
            </a:r>
            <a:r>
              <a:rPr lang="en-US" baseline="0" dirty="0" err="1"/>
              <a:t>coletividade</a:t>
            </a:r>
            <a:r>
              <a:rPr lang="en-US" baseline="0" dirty="0"/>
              <a:t>, local)</a:t>
            </a:r>
          </a:p>
          <a:p>
            <a:pPr marL="228600" indent="-228600" eaLnBrk="1" hangingPunct="1">
              <a:buAutoNum type="arabicParenR"/>
              <a:defRPr/>
            </a:pPr>
            <a:r>
              <a:rPr lang="en-US" baseline="0" dirty="0" err="1"/>
              <a:t>Pela</a:t>
            </a:r>
            <a:r>
              <a:rPr lang="en-US" baseline="0" dirty="0"/>
              <a:t> vontade, </a:t>
            </a:r>
            <a:r>
              <a:rPr lang="en-US" baseline="0" dirty="0" err="1"/>
              <a:t>emitir</a:t>
            </a:r>
            <a:r>
              <a:rPr lang="en-US" baseline="0" dirty="0"/>
              <a:t> o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deseja</a:t>
            </a:r>
            <a:r>
              <a:rPr lang="en-US" baseline="0" dirty="0"/>
              <a:t> </a:t>
            </a:r>
            <a:r>
              <a:rPr lang="en-US" baseline="0" dirty="0" err="1"/>
              <a:t>transmitir</a:t>
            </a:r>
            <a:r>
              <a:rPr lang="en-US" baseline="0" dirty="0"/>
              <a:t> (</a:t>
            </a:r>
            <a:r>
              <a:rPr lang="en-US" baseline="0" dirty="0" err="1"/>
              <a:t>paz</a:t>
            </a:r>
            <a:r>
              <a:rPr lang="en-US" baseline="0" dirty="0"/>
              <a:t>, </a:t>
            </a:r>
            <a:r>
              <a:rPr lang="en-US" baseline="0" dirty="0" err="1"/>
              <a:t>conforto</a:t>
            </a:r>
            <a:r>
              <a:rPr lang="en-US" baseline="0" dirty="0"/>
              <a:t>, </a:t>
            </a:r>
            <a:r>
              <a:rPr lang="en-US" baseline="0" dirty="0" err="1"/>
              <a:t>coragem</a:t>
            </a:r>
            <a:r>
              <a:rPr lang="en-US" baseline="0" dirty="0"/>
              <a:t>, </a:t>
            </a:r>
            <a:r>
              <a:rPr lang="en-US" baseline="0" dirty="0" err="1"/>
              <a:t>saúde</a:t>
            </a:r>
            <a:r>
              <a:rPr lang="en-US" baseline="0" dirty="0"/>
              <a:t>, </a:t>
            </a:r>
            <a:r>
              <a:rPr lang="en-US" baseline="0" dirty="0" err="1"/>
              <a:t>equilíbrio</a:t>
            </a:r>
            <a:r>
              <a:rPr lang="en-US" baseline="0" dirty="0"/>
              <a:t>, </a:t>
            </a:r>
            <a:r>
              <a:rPr lang="en-US" baseline="0" dirty="0" err="1"/>
              <a:t>paciência</a:t>
            </a:r>
            <a:r>
              <a:rPr lang="en-US" baseline="0" dirty="0"/>
              <a:t>, etc)</a:t>
            </a:r>
          </a:p>
          <a:p>
            <a:pPr marL="228600" indent="-228600" eaLnBrk="1" hangingPunct="1">
              <a:buNone/>
              <a:defRPr/>
            </a:pPr>
            <a:endParaRPr lang="en-US" baseline="0" dirty="0"/>
          </a:p>
          <a:p>
            <a:pPr marL="228600" indent="-228600" eaLnBrk="1" hangingPunct="1">
              <a:buNone/>
              <a:defRPr/>
            </a:pPr>
            <a:r>
              <a:rPr lang="en-US" baseline="0" dirty="0"/>
              <a:t>Se a </a:t>
            </a:r>
            <a:r>
              <a:rPr lang="en-US" baseline="0" dirty="0" err="1"/>
              <a:t>irradiação</a:t>
            </a:r>
            <a:r>
              <a:rPr lang="en-US" baseline="0" dirty="0"/>
              <a:t> for </a:t>
            </a:r>
            <a:r>
              <a:rPr lang="en-US" baseline="0" dirty="0" err="1"/>
              <a:t>feita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grupo</a:t>
            </a:r>
            <a:r>
              <a:rPr lang="en-US" baseline="0" dirty="0"/>
              <a:t>, é </a:t>
            </a:r>
            <a:r>
              <a:rPr lang="en-US" baseline="0" dirty="0" err="1"/>
              <a:t>preciso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todos</a:t>
            </a:r>
            <a:r>
              <a:rPr lang="en-US" baseline="0" dirty="0"/>
              <a:t> </a:t>
            </a:r>
            <a:r>
              <a:rPr lang="en-US" baseline="0" dirty="0" err="1"/>
              <a:t>ajam</a:t>
            </a:r>
            <a:r>
              <a:rPr lang="en-US" baseline="0" dirty="0"/>
              <a:t> </a:t>
            </a:r>
            <a:r>
              <a:rPr lang="en-US" baseline="0" dirty="0" err="1"/>
              <a:t>ao</a:t>
            </a:r>
            <a:r>
              <a:rPr lang="en-US" baseline="0" dirty="0"/>
              <a:t> </a:t>
            </a:r>
            <a:r>
              <a:rPr lang="en-US" baseline="0" dirty="0" err="1"/>
              <a:t>mesmo</a:t>
            </a:r>
            <a:r>
              <a:rPr lang="en-US" baseline="0" dirty="0"/>
              <a:t> tempo e </a:t>
            </a:r>
            <a:r>
              <a:rPr lang="en-US" baseline="0" dirty="0" err="1"/>
              <a:t>para</a:t>
            </a:r>
            <a:r>
              <a:rPr lang="en-US" baseline="0" dirty="0"/>
              <a:t> o </a:t>
            </a:r>
            <a:r>
              <a:rPr lang="en-US" baseline="0" dirty="0" err="1"/>
              <a:t>mesmo</a:t>
            </a:r>
            <a:r>
              <a:rPr lang="en-US" baseline="0" dirty="0"/>
              <a:t> </a:t>
            </a:r>
            <a:r>
              <a:rPr lang="en-US" baseline="0" dirty="0" err="1"/>
              <a:t>fim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0749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Concentrar</a:t>
            </a:r>
            <a:r>
              <a:rPr lang="en-US" baseline="0" dirty="0"/>
              <a:t>-se e </a:t>
            </a:r>
            <a:r>
              <a:rPr lang="en-US" baseline="0" dirty="0" err="1"/>
              <a:t>orar</a:t>
            </a:r>
            <a:r>
              <a:rPr lang="en-US" baseline="0" dirty="0"/>
              <a:t> (para </a:t>
            </a:r>
            <a:r>
              <a:rPr lang="en-US" baseline="0" dirty="0" err="1"/>
              <a:t>ficar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condições</a:t>
            </a:r>
            <a:r>
              <a:rPr lang="en-US" baseline="0" dirty="0"/>
              <a:t> de </a:t>
            </a:r>
            <a:r>
              <a:rPr lang="en-US" baseline="0" dirty="0" err="1"/>
              <a:t>agir</a:t>
            </a:r>
            <a:r>
              <a:rPr lang="en-US" baseline="0" dirty="0"/>
              <a:t> e </a:t>
            </a:r>
            <a:r>
              <a:rPr lang="en-US" baseline="0" dirty="0" err="1"/>
              <a:t>obter</a:t>
            </a:r>
            <a:r>
              <a:rPr lang="en-US" baseline="0" dirty="0"/>
              <a:t> </a:t>
            </a:r>
            <a:r>
              <a:rPr lang="en-US" baseline="0" dirty="0" err="1"/>
              <a:t>assistência</a:t>
            </a:r>
            <a:r>
              <a:rPr lang="en-US" baseline="0" dirty="0"/>
              <a:t> </a:t>
            </a:r>
            <a:r>
              <a:rPr lang="en-US" baseline="0" dirty="0" err="1"/>
              <a:t>espiritual</a:t>
            </a:r>
            <a:r>
              <a:rPr lang="en-US" baseline="0" dirty="0"/>
              <a:t> superior)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D002B-08F1-4167-9F65-19848956D65E}" type="slidenum">
              <a:rPr lang="pt-BR" smtClean="0"/>
              <a:pPr>
                <a:defRPr/>
              </a:pPr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06774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Focalizar</a:t>
            </a:r>
            <a:r>
              <a:rPr lang="en-US" baseline="0" dirty="0"/>
              <a:t> com o pensamento o </a:t>
            </a:r>
            <a:r>
              <a:rPr lang="en-US" baseline="0" dirty="0" err="1"/>
              <a:t>objeto</a:t>
            </a:r>
            <a:r>
              <a:rPr lang="en-US" baseline="0" dirty="0"/>
              <a:t> de </a:t>
            </a:r>
            <a:r>
              <a:rPr lang="en-US" baseline="0" dirty="0" err="1"/>
              <a:t>sua</a:t>
            </a:r>
            <a:r>
              <a:rPr lang="en-US" baseline="0" dirty="0"/>
              <a:t> </a:t>
            </a:r>
            <a:r>
              <a:rPr lang="en-US" baseline="0" dirty="0" err="1"/>
              <a:t>irradiação</a:t>
            </a:r>
            <a:r>
              <a:rPr lang="en-US" baseline="0" dirty="0"/>
              <a:t> (</a:t>
            </a:r>
            <a:r>
              <a:rPr lang="en-US" baseline="0" dirty="0" err="1"/>
              <a:t>pessoa</a:t>
            </a:r>
            <a:r>
              <a:rPr lang="en-US" baseline="0" dirty="0"/>
              <a:t>, </a:t>
            </a:r>
            <a:r>
              <a:rPr lang="en-US" baseline="0" dirty="0" err="1"/>
              <a:t>coletividade</a:t>
            </a:r>
            <a:r>
              <a:rPr lang="en-US" baseline="0" dirty="0"/>
              <a:t>, local)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D002B-08F1-4167-9F65-19848956D65E}" type="slidenum">
              <a:rPr lang="pt-BR" smtClean="0"/>
              <a:pPr>
                <a:defRPr/>
              </a:pPr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27369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Pela</a:t>
            </a:r>
            <a:r>
              <a:rPr lang="en-US" baseline="0" dirty="0"/>
              <a:t> vontade, </a:t>
            </a:r>
            <a:r>
              <a:rPr lang="en-US" baseline="0" dirty="0" err="1"/>
              <a:t>emitir</a:t>
            </a:r>
            <a:r>
              <a:rPr lang="en-US" baseline="0" dirty="0"/>
              <a:t> o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deseja</a:t>
            </a:r>
            <a:r>
              <a:rPr lang="en-US" baseline="0" dirty="0"/>
              <a:t> </a:t>
            </a:r>
            <a:r>
              <a:rPr lang="en-US" baseline="0" dirty="0" err="1"/>
              <a:t>transmitir</a:t>
            </a:r>
            <a:r>
              <a:rPr lang="en-US" baseline="0" dirty="0"/>
              <a:t> (</a:t>
            </a:r>
            <a:r>
              <a:rPr lang="en-US" baseline="0" dirty="0" err="1"/>
              <a:t>paz</a:t>
            </a:r>
            <a:r>
              <a:rPr lang="en-US" baseline="0" dirty="0"/>
              <a:t>, </a:t>
            </a:r>
            <a:r>
              <a:rPr lang="en-US" baseline="0" dirty="0" err="1"/>
              <a:t>conforto</a:t>
            </a:r>
            <a:r>
              <a:rPr lang="en-US" baseline="0" dirty="0"/>
              <a:t>, </a:t>
            </a:r>
            <a:r>
              <a:rPr lang="en-US" baseline="0" dirty="0" err="1"/>
              <a:t>coragem</a:t>
            </a:r>
            <a:r>
              <a:rPr lang="en-US" baseline="0" dirty="0"/>
              <a:t>, </a:t>
            </a:r>
            <a:r>
              <a:rPr lang="en-US" baseline="0" dirty="0" err="1"/>
              <a:t>saúde</a:t>
            </a:r>
            <a:r>
              <a:rPr lang="en-US" baseline="0" dirty="0"/>
              <a:t>, </a:t>
            </a:r>
            <a:r>
              <a:rPr lang="en-US" baseline="0" dirty="0" err="1"/>
              <a:t>equilíbrio</a:t>
            </a:r>
            <a:r>
              <a:rPr lang="en-US" baseline="0" dirty="0"/>
              <a:t>, </a:t>
            </a:r>
            <a:r>
              <a:rPr lang="en-US" baseline="0" dirty="0" err="1"/>
              <a:t>paciência</a:t>
            </a:r>
            <a:r>
              <a:rPr lang="en-US" baseline="0" dirty="0"/>
              <a:t>, etc)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D002B-08F1-4167-9F65-19848956D65E}" type="slidenum">
              <a:rPr lang="pt-BR" smtClean="0"/>
              <a:pPr>
                <a:defRPr/>
              </a:pPr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51201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 eaLnBrk="1" hangingPunct="1">
              <a:buNone/>
              <a:defRPr/>
            </a:pPr>
            <a:r>
              <a:rPr lang="en-US" baseline="0" dirty="0"/>
              <a:t>Se a </a:t>
            </a:r>
            <a:r>
              <a:rPr lang="en-US" baseline="0" dirty="0" err="1"/>
              <a:t>irradiação</a:t>
            </a:r>
            <a:r>
              <a:rPr lang="en-US" baseline="0" dirty="0"/>
              <a:t> for </a:t>
            </a:r>
            <a:r>
              <a:rPr lang="en-US" baseline="0" dirty="0" err="1"/>
              <a:t>feita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grupo</a:t>
            </a:r>
            <a:r>
              <a:rPr lang="en-US" baseline="0" dirty="0"/>
              <a:t>, é </a:t>
            </a:r>
            <a:r>
              <a:rPr lang="en-US" baseline="0" dirty="0" err="1"/>
              <a:t>preciso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todos</a:t>
            </a:r>
            <a:r>
              <a:rPr lang="en-US" baseline="0" dirty="0"/>
              <a:t> </a:t>
            </a:r>
            <a:r>
              <a:rPr lang="en-US" baseline="0" dirty="0" err="1"/>
              <a:t>ajam</a:t>
            </a:r>
            <a:r>
              <a:rPr lang="en-US" baseline="0" dirty="0"/>
              <a:t> </a:t>
            </a:r>
            <a:r>
              <a:rPr lang="en-US" baseline="0" dirty="0" err="1"/>
              <a:t>ao</a:t>
            </a:r>
            <a:r>
              <a:rPr lang="en-US" baseline="0" dirty="0"/>
              <a:t> </a:t>
            </a:r>
            <a:r>
              <a:rPr lang="en-US" baseline="0" dirty="0" err="1"/>
              <a:t>mesmo</a:t>
            </a:r>
            <a:r>
              <a:rPr lang="en-US" baseline="0" dirty="0"/>
              <a:t> tempo e </a:t>
            </a:r>
            <a:r>
              <a:rPr lang="en-US" baseline="0" dirty="0" err="1"/>
              <a:t>para</a:t>
            </a:r>
            <a:r>
              <a:rPr lang="en-US" baseline="0" dirty="0"/>
              <a:t> o </a:t>
            </a:r>
            <a:r>
              <a:rPr lang="en-US" baseline="0" dirty="0" err="1"/>
              <a:t>mesmo</a:t>
            </a:r>
            <a:r>
              <a:rPr lang="en-US" baseline="0" dirty="0"/>
              <a:t> </a:t>
            </a:r>
            <a:r>
              <a:rPr lang="en-US" baseline="0" dirty="0" err="1"/>
              <a:t>fim</a:t>
            </a:r>
            <a:endParaRPr lang="en-US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D002B-08F1-4167-9F65-19848956D65E}" type="slidenum">
              <a:rPr lang="pt-BR" smtClean="0"/>
              <a:pPr>
                <a:defRPr/>
              </a:pPr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06467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6F50A53-274A-4ECE-9BD2-BC71260F061F}" type="slidenum">
              <a:rPr lang="pt-BR" b="0"/>
              <a:pPr algn="r" eaLnBrk="1" hangingPunct="1">
                <a:spcBef>
                  <a:spcPct val="0"/>
                </a:spcBef>
              </a:pPr>
              <a:t>39</a:t>
            </a:fld>
            <a:endParaRPr lang="pt-BR" b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cs typeface="+mn-cs"/>
              </a:rPr>
              <a:t>Quanto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aos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resultados</a:t>
            </a:r>
            <a:r>
              <a:rPr lang="en-US" dirty="0">
                <a:cs typeface="+mn-cs"/>
              </a:rPr>
              <a:t> da </a:t>
            </a:r>
            <a:r>
              <a:rPr lang="en-US" dirty="0" err="1">
                <a:cs typeface="+mn-cs"/>
              </a:rPr>
              <a:t>irradiação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Não </a:t>
            </a:r>
            <a:r>
              <a:rPr lang="en-US" dirty="0" err="1">
                <a:cs typeface="+mn-cs"/>
              </a:rPr>
              <a:t>será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por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pedirmos</a:t>
            </a:r>
            <a:r>
              <a:rPr lang="en-US" baseline="0" dirty="0">
                <a:cs typeface="+mn-cs"/>
              </a:rPr>
              <a:t> e </a:t>
            </a:r>
            <a:r>
              <a:rPr lang="en-US" baseline="0" dirty="0" err="1">
                <a:cs typeface="+mn-cs"/>
              </a:rPr>
              <a:t>mentalizarmos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em</a:t>
            </a:r>
            <a:r>
              <a:rPr lang="en-US" baseline="0" dirty="0">
                <a:cs typeface="+mn-cs"/>
              </a:rPr>
              <a:t> favor de </a:t>
            </a:r>
            <a:r>
              <a:rPr lang="en-US" baseline="0" dirty="0" err="1">
                <a:cs typeface="+mn-cs"/>
              </a:rPr>
              <a:t>muitos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que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conseguiremos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atendimento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em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tudo</a:t>
            </a:r>
            <a:r>
              <a:rPr lang="en-US" baseline="0" dirty="0">
                <a:cs typeface="+mn-cs"/>
              </a:rPr>
              <a:t> e </a:t>
            </a:r>
            <a:r>
              <a:rPr lang="en-US" baseline="0" dirty="0" err="1">
                <a:cs typeface="+mn-cs"/>
              </a:rPr>
              <a:t>para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todos</a:t>
            </a:r>
            <a:r>
              <a:rPr lang="en-US" baseline="0" dirty="0">
                <a:cs typeface="+mn-cs"/>
              </a:rPr>
              <a:t>, </a:t>
            </a:r>
            <a:r>
              <a:rPr lang="en-US" baseline="0" dirty="0" err="1">
                <a:cs typeface="+mn-cs"/>
              </a:rPr>
              <a:t>porque</a:t>
            </a:r>
            <a:r>
              <a:rPr lang="en-US" baseline="0" dirty="0">
                <a:cs typeface="+mn-cs"/>
              </a:rPr>
              <a:t>: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err="1">
                <a:cs typeface="+mn-cs"/>
              </a:rPr>
              <a:t>embora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cada</a:t>
            </a:r>
            <a:r>
              <a:rPr lang="en-US" dirty="0">
                <a:cs typeface="+mn-cs"/>
              </a:rPr>
              <a:t> um de </a:t>
            </a:r>
            <a:r>
              <a:rPr lang="en-US" dirty="0" err="1">
                <a:cs typeface="+mn-cs"/>
              </a:rPr>
              <a:t>nós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movimente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certa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quantidade</a:t>
            </a:r>
            <a:r>
              <a:rPr lang="en-US" baseline="0" dirty="0">
                <a:cs typeface="+mn-cs"/>
              </a:rPr>
              <a:t> de </a:t>
            </a:r>
            <a:r>
              <a:rPr lang="en-US" baseline="0" dirty="0" err="1">
                <a:cs typeface="+mn-cs"/>
              </a:rPr>
              <a:t>fluidos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ou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forças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magnéticas</a:t>
            </a:r>
            <a:r>
              <a:rPr lang="en-US" baseline="0" dirty="0">
                <a:cs typeface="+mn-cs"/>
              </a:rPr>
              <a:t>, </a:t>
            </a:r>
            <a:r>
              <a:rPr lang="en-US" baseline="0" dirty="0" err="1">
                <a:cs typeface="+mn-cs"/>
              </a:rPr>
              <a:t>psíquicas</a:t>
            </a:r>
            <a:r>
              <a:rPr lang="en-US" baseline="0" dirty="0">
                <a:cs typeface="+mn-cs"/>
              </a:rPr>
              <a:t> e </a:t>
            </a:r>
            <a:r>
              <a:rPr lang="en-US" baseline="0" dirty="0" err="1">
                <a:cs typeface="+mn-cs"/>
              </a:rPr>
              <a:t>espirituais</a:t>
            </a:r>
            <a:r>
              <a:rPr lang="en-US" baseline="0" dirty="0">
                <a:cs typeface="+mn-cs"/>
              </a:rPr>
              <a:t>, de </a:t>
            </a:r>
            <a:r>
              <a:rPr lang="en-US" baseline="0" dirty="0" err="1">
                <a:cs typeface="+mn-cs"/>
              </a:rPr>
              <a:t>que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pode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dispor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para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doar</a:t>
            </a:r>
            <a:endParaRPr lang="en-US" baseline="0" dirty="0">
              <a:cs typeface="+mn-cs"/>
            </a:endParaRPr>
          </a:p>
          <a:p>
            <a:pPr eaLnBrk="1" hangingPunct="1">
              <a:buFontTx/>
              <a:buChar char="-"/>
              <a:defRPr/>
            </a:pPr>
            <a:r>
              <a:rPr lang="en-US" baseline="0" dirty="0">
                <a:cs typeface="+mn-cs"/>
              </a:rPr>
              <a:t>e </a:t>
            </a:r>
            <a:r>
              <a:rPr lang="en-US" baseline="0" dirty="0" err="1">
                <a:cs typeface="+mn-cs"/>
              </a:rPr>
              <a:t>essas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forças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possam</a:t>
            </a:r>
            <a:r>
              <a:rPr lang="en-US" baseline="0" dirty="0">
                <a:cs typeface="+mn-cs"/>
              </a:rPr>
              <a:t> ser </a:t>
            </a:r>
            <a:r>
              <a:rPr lang="en-US" baseline="0" dirty="0" err="1">
                <a:cs typeface="+mn-cs"/>
              </a:rPr>
              <a:t>ajuntadas</a:t>
            </a:r>
            <a:r>
              <a:rPr lang="en-US" baseline="0" dirty="0">
                <a:cs typeface="+mn-cs"/>
              </a:rPr>
              <a:t> com as do </a:t>
            </a:r>
            <a:r>
              <a:rPr lang="en-US" baseline="0" dirty="0" err="1">
                <a:cs typeface="+mn-cs"/>
              </a:rPr>
              <a:t>mundo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espiritual</a:t>
            </a:r>
            <a:r>
              <a:rPr lang="en-US" baseline="0" dirty="0">
                <a:cs typeface="+mn-cs"/>
              </a:rPr>
              <a:t> e </a:t>
            </a:r>
            <a:r>
              <a:rPr lang="en-US" baseline="0" dirty="0" err="1">
                <a:cs typeface="+mn-cs"/>
              </a:rPr>
              <a:t>depois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carreadas</a:t>
            </a:r>
            <a:r>
              <a:rPr lang="en-US" baseline="0" dirty="0">
                <a:cs typeface="+mn-cs"/>
              </a:rPr>
              <a:t> para seu </a:t>
            </a:r>
            <a:r>
              <a:rPr lang="en-US" baseline="0" dirty="0" err="1">
                <a:cs typeface="+mn-cs"/>
              </a:rPr>
              <a:t>objetivo</a:t>
            </a:r>
            <a:endParaRPr lang="en-US" baseline="0" dirty="0">
              <a:cs typeface="+mn-cs"/>
            </a:endParaRPr>
          </a:p>
          <a:p>
            <a:pPr eaLnBrk="1" hangingPunct="1">
              <a:buFontTx/>
              <a:buChar char="-"/>
              <a:defRPr/>
            </a:pPr>
            <a:r>
              <a:rPr lang="en-US" baseline="0" dirty="0" err="1">
                <a:cs typeface="+mn-cs"/>
              </a:rPr>
              <a:t>elas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também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estão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submetidas</a:t>
            </a:r>
            <a:r>
              <a:rPr lang="en-US" baseline="0" dirty="0">
                <a:cs typeface="+mn-cs"/>
              </a:rPr>
              <a:t> à lei das </a:t>
            </a:r>
            <a:r>
              <a:rPr lang="en-US" baseline="0" dirty="0" err="1">
                <a:cs typeface="+mn-cs"/>
              </a:rPr>
              <a:t>proporções</a:t>
            </a:r>
            <a:r>
              <a:rPr lang="en-US" baseline="0" dirty="0">
                <a:cs typeface="+mn-cs"/>
              </a:rPr>
              <a:t> e </a:t>
            </a:r>
            <a:r>
              <a:rPr lang="en-US" baseline="0" dirty="0" err="1">
                <a:cs typeface="+mn-cs"/>
              </a:rPr>
              <a:t>seus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efeitos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têm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limites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naturais</a:t>
            </a:r>
            <a:endParaRPr lang="en-US" baseline="0" dirty="0"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en-US" baseline="0" dirty="0"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n-US" baseline="0" dirty="0" err="1">
                <a:cs typeface="+mn-cs"/>
              </a:rPr>
              <a:t>Mas</a:t>
            </a:r>
            <a:r>
              <a:rPr lang="en-US" baseline="0" dirty="0">
                <a:cs typeface="+mn-cs"/>
              </a:rPr>
              <a:t> as </a:t>
            </a:r>
            <a:r>
              <a:rPr lang="en-US" baseline="0" dirty="0" err="1">
                <a:cs typeface="+mn-cs"/>
              </a:rPr>
              <a:t>irradiações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feitas</a:t>
            </a:r>
            <a:r>
              <a:rPr lang="en-US" baseline="0" dirty="0">
                <a:cs typeface="+mn-cs"/>
              </a:rPr>
              <a:t> com </a:t>
            </a:r>
            <a:r>
              <a:rPr lang="en-US" baseline="0" dirty="0" err="1">
                <a:cs typeface="+mn-cs"/>
              </a:rPr>
              <a:t>amor</a:t>
            </a:r>
            <a:r>
              <a:rPr lang="en-US" baseline="0" dirty="0">
                <a:cs typeface="+mn-cs"/>
              </a:rPr>
              <a:t> e boa vontade </a:t>
            </a:r>
            <a:r>
              <a:rPr lang="en-US" baseline="0" dirty="0" err="1">
                <a:cs typeface="+mn-cs"/>
              </a:rPr>
              <a:t>sempre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são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benéficas</a:t>
            </a:r>
            <a:endParaRPr lang="en-US" baseline="0" dirty="0"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n-US" baseline="0" dirty="0" err="1">
                <a:cs typeface="+mn-cs"/>
              </a:rPr>
              <a:t>Sua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maior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ou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menor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assimilação</a:t>
            </a:r>
            <a:r>
              <a:rPr lang="en-US" baseline="0" dirty="0">
                <a:cs typeface="+mn-cs"/>
              </a:rPr>
              <a:t>, </a:t>
            </a:r>
            <a:r>
              <a:rPr lang="en-US" baseline="0" dirty="0" err="1">
                <a:cs typeface="+mn-cs"/>
              </a:rPr>
              <a:t>porém</a:t>
            </a:r>
            <a:r>
              <a:rPr lang="en-US" baseline="0" dirty="0">
                <a:cs typeface="+mn-cs"/>
              </a:rPr>
              <a:t>, </a:t>
            </a:r>
            <a:r>
              <a:rPr lang="en-US" baseline="0" dirty="0" err="1">
                <a:cs typeface="+mn-cs"/>
              </a:rPr>
              <a:t>dependerá</a:t>
            </a:r>
            <a:r>
              <a:rPr lang="en-US" baseline="0" dirty="0">
                <a:cs typeface="+mn-cs"/>
              </a:rPr>
              <a:t> da </a:t>
            </a:r>
            <a:r>
              <a:rPr lang="en-US" baseline="0" dirty="0" err="1">
                <a:cs typeface="+mn-cs"/>
              </a:rPr>
              <a:t>pessoa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por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quem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irradiamos</a:t>
            </a:r>
            <a:endParaRPr lang="en-US" baseline="0" dirty="0"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n-US" baseline="0" dirty="0" err="1">
                <a:cs typeface="+mn-cs"/>
              </a:rPr>
              <a:t>Numa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vibração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geral</a:t>
            </a:r>
            <a:r>
              <a:rPr lang="en-US" baseline="0" dirty="0">
                <a:cs typeface="+mn-cs"/>
              </a:rPr>
              <a:t> (</a:t>
            </a:r>
            <a:r>
              <a:rPr lang="en-US" baseline="0" dirty="0" err="1">
                <a:cs typeface="+mn-cs"/>
              </a:rPr>
              <a:t>em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que</a:t>
            </a:r>
            <a:r>
              <a:rPr lang="en-US" baseline="0" dirty="0">
                <a:cs typeface="+mn-cs"/>
              </a:rPr>
              <a:t> não se </a:t>
            </a:r>
            <a:r>
              <a:rPr lang="en-US" baseline="0" dirty="0" err="1">
                <a:cs typeface="+mn-cs"/>
              </a:rPr>
              <a:t>determina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alguém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como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beneficiário</a:t>
            </a:r>
            <a:r>
              <a:rPr lang="en-US" baseline="0" dirty="0">
                <a:cs typeface="+mn-cs"/>
              </a:rPr>
              <a:t>), o </a:t>
            </a:r>
            <a:r>
              <a:rPr lang="en-US" baseline="0" dirty="0" err="1">
                <a:cs typeface="+mn-cs"/>
              </a:rPr>
              <a:t>potencial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fluídico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oferecido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será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aproveitado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pelos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bons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Espíritos</a:t>
            </a:r>
            <a:r>
              <a:rPr lang="en-US" baseline="0" dirty="0">
                <a:cs typeface="+mn-cs"/>
              </a:rPr>
              <a:t> no </a:t>
            </a:r>
            <a:r>
              <a:rPr lang="en-US" baseline="0" dirty="0" err="1">
                <a:cs typeface="+mn-cs"/>
              </a:rPr>
              <a:t>que</a:t>
            </a:r>
            <a:r>
              <a:rPr lang="en-US" baseline="0" dirty="0">
                <a:cs typeface="+mn-cs"/>
              </a:rPr>
              <a:t> for </a:t>
            </a:r>
            <a:r>
              <a:rPr lang="en-US" baseline="0" dirty="0" err="1">
                <a:cs typeface="+mn-cs"/>
              </a:rPr>
              <a:t>mais</a:t>
            </a:r>
            <a:r>
              <a:rPr lang="en-US" baseline="0" dirty="0">
                <a:cs typeface="+mn-cs"/>
              </a:rPr>
              <a:t> </a:t>
            </a:r>
            <a:r>
              <a:rPr lang="en-US" baseline="0" dirty="0" err="1">
                <a:cs typeface="+mn-cs"/>
              </a:rPr>
              <a:t>necessário</a:t>
            </a:r>
            <a:r>
              <a:rPr lang="en-US" baseline="0" dirty="0">
                <a:cs typeface="+mn-cs"/>
              </a:rPr>
              <a:t> e </a:t>
            </a:r>
            <a:r>
              <a:rPr lang="en-US" baseline="0" dirty="0" err="1">
                <a:cs typeface="+mn-cs"/>
              </a:rPr>
              <a:t>conveniente</a:t>
            </a:r>
            <a:r>
              <a:rPr lang="en-US" baseline="0" dirty="0">
                <a:cs typeface="+mn-cs"/>
              </a:rPr>
              <a:t>, </a:t>
            </a:r>
            <a:r>
              <a:rPr lang="en-US" baseline="0" dirty="0" err="1">
                <a:cs typeface="+mn-cs"/>
              </a:rPr>
              <a:t>segundo</a:t>
            </a:r>
            <a:r>
              <a:rPr lang="en-US" baseline="0" dirty="0">
                <a:cs typeface="+mn-cs"/>
              </a:rPr>
              <a:t> as leis </a:t>
            </a:r>
            <a:r>
              <a:rPr lang="en-US" baseline="0" dirty="0" err="1">
                <a:cs typeface="+mn-cs"/>
              </a:rPr>
              <a:t>divinas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9379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E9AE51-7AD7-4BB2-B59E-7C6E9F21AE0B}" type="slidenum">
              <a:rPr lang="pt-BR" smtClean="0"/>
              <a:pPr>
                <a:spcBef>
                  <a:spcPct val="0"/>
                </a:spcBef>
              </a:pPr>
              <a:t>40</a:t>
            </a:fld>
            <a:endParaRPr lang="pt-BR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Cap. 3 – Fases do treinamento mediúnico. Pág. 81 a 89.</a:t>
            </a:r>
          </a:p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1. 1ª fase – Percepção de fluidos, pág. 81.</a:t>
            </a:r>
          </a:p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Semana 2 de 4.</a:t>
            </a:r>
          </a:p>
        </p:txBody>
      </p:sp>
    </p:spTree>
    <p:extLst>
      <p:ext uri="{BB962C8B-B14F-4D97-AF65-F5344CB8AC3E}">
        <p14:creationId xmlns:p14="http://schemas.microsoft.com/office/powerpoint/2010/main" val="853838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D002B-08F1-4167-9F65-19848956D65E}" type="slidenum">
              <a:rPr lang="pt-BR" smtClean="0"/>
              <a:pPr>
                <a:defRPr/>
              </a:pPr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15149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59C0FC-1573-41C2-B3C5-1DDC84855379}" type="slidenum">
              <a:rPr lang="pt-BR" smtClean="0"/>
              <a:pPr>
                <a:spcBef>
                  <a:spcPct val="0"/>
                </a:spcBef>
              </a:pPr>
              <a:t>42</a:t>
            </a:fld>
            <a:endParaRPr lang="pt-B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9701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66955-7BD0-401B-A7C3-DBD701757A6C}" type="slidenum">
              <a:rPr lang="pt-BR" smtClean="0"/>
              <a:pPr>
                <a:defRPr/>
              </a:pPr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90362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19D6A25-96D5-4DBE-85B0-98A10C3BA6C2}" type="slidenum">
              <a:rPr lang="pt-BR" smtClean="0"/>
              <a:pPr>
                <a:spcBef>
                  <a:spcPct val="0"/>
                </a:spcBef>
              </a:pPr>
              <a:t>44</a:t>
            </a:fld>
            <a:endParaRPr lang="pt-BR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O fluido poderá ser:</a:t>
            </a:r>
          </a:p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fino ou denso;</a:t>
            </a:r>
          </a:p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leve ou pesado;</a:t>
            </a:r>
          </a:p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excitante ou calmo;</a:t>
            </a:r>
          </a:p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etc.</a:t>
            </a:r>
          </a:p>
        </p:txBody>
      </p:sp>
    </p:spTree>
    <p:extLst>
      <p:ext uri="{BB962C8B-B14F-4D97-AF65-F5344CB8AC3E}">
        <p14:creationId xmlns:p14="http://schemas.microsoft.com/office/powerpoint/2010/main" val="33411297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Contudo, há diferença de propósitos: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No centro,</a:t>
            </a:r>
            <a:r>
              <a:rPr lang="pt-BR" baseline="0" dirty="0"/>
              <a:t> as projeções são planejadas para determinada finalidade;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/>
              <a:t>Fora dele, as projeções são diversificadas, isto é, bem ou mal-intencionadas.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baseline="0" dirty="0"/>
              <a:t>Pág. 82.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66955-7BD0-401B-A7C3-DBD701757A6C}" type="slidenum">
              <a:rPr lang="pt-BR" smtClean="0"/>
              <a:pPr>
                <a:defRPr/>
              </a:pPr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58470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66955-7BD0-401B-A7C3-DBD701757A6C}" type="slidenum">
              <a:rPr lang="pt-BR" smtClean="0"/>
              <a:pPr>
                <a:defRPr/>
              </a:pPr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4677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Estes fluidos</a:t>
            </a:r>
            <a:r>
              <a:rPr lang="pt-BR" baseline="0" dirty="0"/>
              <a:t> serão percebidos pelos pontos sensíveis dos participantes, porque: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/>
              <a:t>Agiu-se nos pontos certos;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/>
              <a:t>Fez-se a projeção de fluidos de acordo com o grau de sensibilidade.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baseline="0" dirty="0"/>
              <a:t>Pág. 82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66955-7BD0-401B-A7C3-DBD701757A6C}" type="slidenum">
              <a:rPr lang="pt-BR" smtClean="0"/>
              <a:pPr>
                <a:defRPr/>
              </a:pPr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07254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D002B-08F1-4167-9F65-19848956D65E}" type="slidenum">
              <a:rPr lang="pt-BR" smtClean="0"/>
              <a:pPr>
                <a:defRPr/>
              </a:pPr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40666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>
                <a:cs typeface="Arial" panose="020B0604020202020204" pitchFamily="34" charset="0"/>
                <a:sym typeface="Arial" panose="020B0604020202020204" pitchFamily="34" charset="0"/>
              </a:rPr>
              <a:t>“Caso algum participante não se sinta seguro ou sinta-se com medo, poderá se desconcentrar, retomando a atenção para o ambiente físico e ficando em silêncio até que o exercício finalize.”</a:t>
            </a:r>
            <a:r>
              <a:rPr lang="pt-BR" sz="1000" dirty="0"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sz="1000" i="1" dirty="0">
                <a:cs typeface="Arial" panose="020B0604020202020204" pitchFamily="34" charset="0"/>
                <a:sym typeface="Arial" panose="020B0604020202020204" pitchFamily="34" charset="0"/>
              </a:rPr>
              <a:t>Therezinha Oliveira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66955-7BD0-401B-A7C3-DBD701757A6C}" type="slidenum">
              <a:rPr lang="pt-BR" smtClean="0"/>
              <a:pPr>
                <a:defRPr/>
              </a:pPr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90571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E5A939C-60EF-4762-AB48-BCE46D54B5B5}" type="slidenum">
              <a:rPr lang="pt-BR" smtClean="0"/>
              <a:pPr>
                <a:spcBef>
                  <a:spcPct val="0"/>
                </a:spcBef>
              </a:pPr>
              <a:t>52</a:t>
            </a:fld>
            <a:endParaRPr lang="pt-BR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>
                <a:latin typeface="Arial" panose="020B0604020202020204" pitchFamily="34" charset="0"/>
                <a:ea typeface="ＭＳ Ｐゴシック" panose="020B0600070205080204" pitchFamily="34" charset="-128"/>
              </a:rPr>
              <a:t>Orientação para o dirigente:</a:t>
            </a:r>
          </a:p>
          <a:p>
            <a:pPr eaLnBrk="1" hangingPunct="1"/>
            <a:r>
              <a:rPr lang="pt-BR">
                <a:latin typeface="Arial" panose="020B0604020202020204" pitchFamily="34" charset="0"/>
                <a:ea typeface="ＭＳ Ｐゴシック" panose="020B0600070205080204" pitchFamily="34" charset="-128"/>
              </a:rPr>
              <a:t>Essa informação prévia é para que os participantes não se assustem com as sensações da projeção fluídica.</a:t>
            </a:r>
          </a:p>
          <a:p>
            <a:pPr eaLnBrk="1" hangingPunct="1"/>
            <a:r>
              <a:rPr lang="pt-BR">
                <a:latin typeface="Arial" panose="020B0604020202020204" pitchFamily="34" charset="0"/>
                <a:ea typeface="ＭＳ Ｐゴシック" panose="020B0600070205080204" pitchFamily="34" charset="-128"/>
              </a:rPr>
              <a:t>Se disserem que poderão ficar sugestionados, com o aviso prévio, esclarecer: os 'sintomas' serão físicos e, para alguns, com certa intensidade. </a:t>
            </a:r>
          </a:p>
        </p:txBody>
      </p:sp>
    </p:spTree>
    <p:extLst>
      <p:ext uri="{BB962C8B-B14F-4D97-AF65-F5344CB8AC3E}">
        <p14:creationId xmlns:p14="http://schemas.microsoft.com/office/powerpoint/2010/main" val="4713901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B9671A5-D017-4590-9F6D-E56336AF7A53}" type="slidenum">
              <a:rPr lang="pt-BR" smtClean="0"/>
              <a:pPr>
                <a:spcBef>
                  <a:spcPct val="0"/>
                </a:spcBef>
              </a:pPr>
              <a:t>53</a:t>
            </a:fld>
            <a:endParaRPr lang="pt-BR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>
                <a:cs typeface="+mn-cs"/>
              </a:rPr>
              <a:t>Não precisa fazer a leitura, deixar que os participantes leiam.</a:t>
            </a:r>
          </a:p>
        </p:txBody>
      </p:sp>
    </p:spTree>
    <p:extLst>
      <p:ext uri="{BB962C8B-B14F-4D97-AF65-F5344CB8AC3E}">
        <p14:creationId xmlns:p14="http://schemas.microsoft.com/office/powerpoint/2010/main" val="385479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Chamamos de aura os fluidos que envolvem e acompanham</a:t>
            </a:r>
            <a:r>
              <a:rPr lang="pt-BR" baseline="0" dirty="0"/>
              <a:t> o Espírito, encarnado ou não, em todos seus movimentos</a:t>
            </a:r>
          </a:p>
          <a:p>
            <a:r>
              <a:rPr lang="pt-BR" baseline="0" dirty="0"/>
              <a:t>Kardec denomina “atmosfera individual” e André Luiz, “túnica de forças eletromagnéticas”, “hálito mental”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D002B-08F1-4167-9F65-19848956D65E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7883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103DE70-966C-4944-989F-49E65BEFBB3F}" type="slidenum">
              <a:rPr lang="pt-BR" smtClean="0"/>
              <a:pPr>
                <a:spcBef>
                  <a:spcPct val="0"/>
                </a:spcBef>
              </a:pPr>
              <a:t>54</a:t>
            </a:fld>
            <a:endParaRPr lang="pt-BR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Capítulo 3 – Fases do Treinamento Mediúnico / Roteiro</a:t>
            </a:r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contido no item 1.4 Modelo para a condução da fase. Páginas 84 a 87. / Ver material de apoio.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1.	1ª Fase: PERCEPÇÃO DE FLUIDOS</a:t>
            </a:r>
            <a:endParaRPr lang="pt-BR" sz="11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1.4	Modelo para a condução da fase</a:t>
            </a:r>
            <a:endParaRPr lang="pt-BR" sz="11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Páginas 84 a 87.</a:t>
            </a:r>
            <a:endParaRPr lang="pt-BR" sz="2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Preparação do físico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Iniciando o preparo para o treinamento mediúnico, vamos deixar de lado os pertences, como bolsas, livros, pacotes, e nos colocar em posição confortável, corpo ereto, pés apoiados no chão, cabeça erguida sem forçar.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Relaxamento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Vamos dirigir nossa atenção ponto a ponto do corpo, a começar pelos pés, contraindo e descontraindo. Voltando a atenção para as pernas, o tronco, os ombros, os braços, as mãos, o pescoço, a cabeça, a face. Contraindo os músculos e descontraindo a seguir até encontrar um ponto em que estejam à vontade.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Respiração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Para melhorar a disposição física, respiremos profundamente algumas vezes, com bastante calma, inspirando pelo nariz e expirando pela boca, até eliminarmos todo o ar dos pulmões.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Se ainda tivermos alguma parte do corpo em tensão, aproveitemos a respiração para testar e comandar o relaxamento conscientemente.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Depois, que a respiração volte ao ritmo normal.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Autoanálise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Façamos uma autoanálise, tomando ciência das nossas condições momentâneas para nos servir de comparação com as sensações dos exercícios. Isso ajuda a nos conhecer e identificar quais atitudes diárias precisamos reforçar: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Corpo físico – Alguma dor? Algum desconforto? Algum mal-estar?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+mn-cs"/>
            </a:endParaRPr>
          </a:p>
          <a:p>
            <a:pPr lvl="1"/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Campo emocional – Preocupados com alguma coisa? Calmos? Agitados? Nervosos? Tristes? Com medo? Seguros?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+mn-cs"/>
            </a:endParaRPr>
          </a:p>
          <a:p>
            <a:pPr lvl="1"/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Campo espiritual – Temos fé? Confiança? Cedemos com facilidade a pensamentos negativos?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+mn-cs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Objetivos da reunião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Focalizemos os objetivos comuns que nos trouxeram a esta Casa, que são o de aprender, educar-nos, para podermos servir aos que mais necessitam.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Integração psíquica com o grupo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Voltemos o pensamento para os companheiros presentes. Como nós, compartilham dos anseios de equilíbrio e precisam de nosso estímulo. Vamos nos ligando a eles e desejando-lhes paz e êxito nos seus intentos.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Sintonia com a equipe espiritual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Como nada realizamos sozinhos, sintonizemos com os Espíritos bondosos que nos assistem, por meio da equipe espiritual da sala, guias mediúnicos e guias de encarnação. Que possamos estreitar a ligação com eles para facilitar a recepção de suas inspirações e desempenhar a tarefa com maior facilidade.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Prece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Senhor, agradecemos por este momento e, em especial, por confiar em nós.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Sabemos que o Seu amor nos conduz e que os bons Espíritos presidem a nossa reunião. Abençoa o nosso esforço de nos educarmos para melhor servir na Seara.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pt-BR" sz="1200" b="1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b="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Realizar, neste encontro,</a:t>
            </a:r>
            <a:r>
              <a:rPr lang="pt-BR" sz="1200" b="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2 exercícios de percepção de fluidos: P </a:t>
            </a:r>
            <a:r>
              <a:rPr lang="pt-BR" sz="1200" b="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pt-BR" sz="1200" b="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pt-BR" sz="1200" b="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Exercício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Pedimos ao companheiro espiritual designado para o dia de hoje que inicie a projeção de fluidos para despertar-nos a sensibilidade.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(Não falar!)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- Pausa para que todos tenham a oportunidade de perceber.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Caem sobre nós jatos de fluidos, bastante intensos, como uma espécie de chuva forte.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(Não falar!)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- Nova pausa para que possam romper as dificuldades naturais da concentração ainda oscilante e agucem a atenção.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Ao amigo espiritual, pedimos que cesse as projeções.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(Não falar!) 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– Pausa.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Aos companheiros encarnados, pedimos que avaliem a diminuição dos sintomas e anotem mentalmente as sensações que impressionaram os seus sentidos.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Desconcentração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Prestemos atenção em como percebemos o ambiente sem a movimentação intensa dos fluidos e iniciemos a desconcentração, testando o controle do corpo com breves movimentos, respiração mais profunda, movimentos dos pés e mãos, e abrindo os olhos devagar para evitar mal-estar.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(Não falar!) 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Pausa até que todos estejam bem desconcentrados.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Por favor, sorriam para o companheiro ao lado, e levante a mão quem teve sintomas de percepção de fluidos.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(Não falar!) 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Após repetir esse exercício por duas ou três vezes, o dirigente deve encerrar com uma prece, solicitando aos protetores espirituais um passe de refazimento de energias.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 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1.5	Avaliação final</a:t>
            </a:r>
            <a:endParaRPr lang="pt-BR" sz="11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Página 87.</a:t>
            </a:r>
            <a:endParaRPr lang="pt-BR" sz="2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Ao final da reunião, o dirigente deve conduzir os comentários de avaliação dos trabalhos, com mais explicações sobre os sintomas e um intervalo para perguntas. Essa avaliação norteará as providências para as próximas reuniões.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 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 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Observação: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pt-BR" sz="2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0"/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Repetir na 2ª e 3ª vez somente o </a:t>
            </a:r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Exercício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e a </a:t>
            </a:r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Desconcentração.</a:t>
            </a:r>
            <a:endParaRPr lang="pt-BR" sz="2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pt-B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pt-B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2056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A5345F5-D523-485A-9CF0-3C31A4E1D948}" type="slidenum">
              <a:rPr lang="pt-BR" smtClean="0"/>
              <a:pPr>
                <a:spcBef>
                  <a:spcPct val="0"/>
                </a:spcBef>
              </a:pPr>
              <a:t>7</a:t>
            </a:fld>
            <a:endParaRPr lang="pt-BR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pt-BR" dirty="0"/>
              <a:t>Com</a:t>
            </a:r>
            <a:r>
              <a:rPr lang="pt-BR" baseline="0" dirty="0"/>
              <a:t> seus pensamentos e sentimentos habituais, o Espírito, encarnado ou não, influi sobre os fluidos de seu perispírito e lhes dá características próprias</a:t>
            </a:r>
          </a:p>
          <a:p>
            <a:pPr eaLnBrk="1" hangingPunct="1"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179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defRPr/>
            </a:pPr>
            <a:r>
              <a:rPr lang="pt-BR" b="0" dirty="0"/>
              <a:t>No desencarnado, a aura é resultante de suas emanações perispirituais, somente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D002B-08F1-4167-9F65-19848956D65E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715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defRPr/>
            </a:pPr>
            <a:r>
              <a:rPr lang="pt-BR" b="0" dirty="0"/>
              <a:t>No encarnado, o perispírito não fica circunscrito pelo corpo, irradia a seu derredor, formando como que um halo ao redor do corpo físico</a:t>
            </a:r>
          </a:p>
          <a:p>
            <a:pPr marL="0" indent="0">
              <a:defRPr/>
            </a:pPr>
            <a:r>
              <a:rPr lang="pt-BR" b="0" dirty="0"/>
              <a:t>A aura do encarnado, então, é o resultado</a:t>
            </a:r>
            <a:r>
              <a:rPr lang="pt-BR" b="0" baseline="0" dirty="0"/>
              <a:t> da difusão dos campos energéticos que partem do perispírito, envolvendo-se com o manancial de irradiações das células físicas</a:t>
            </a:r>
          </a:p>
          <a:p>
            <a:pPr marL="0" indent="0">
              <a:defRPr/>
            </a:pPr>
            <a:endParaRPr lang="pt-BR" b="0" baseline="0" dirty="0"/>
          </a:p>
          <a:p>
            <a:pPr marL="0" indent="0">
              <a:defRPr/>
            </a:pPr>
            <a:r>
              <a:rPr lang="pt-BR" b="0" baseline="0" dirty="0"/>
              <a:t>Segundo o Dr. Walter </a:t>
            </a:r>
            <a:r>
              <a:rPr lang="pt-BR" b="0" baseline="0" dirty="0" err="1"/>
              <a:t>Kilner</a:t>
            </a:r>
            <a:r>
              <a:rPr lang="pt-BR" b="0" baseline="0" dirty="0"/>
              <a:t> (</a:t>
            </a:r>
            <a:r>
              <a:rPr lang="pt-BR" b="0" baseline="0" dirty="0" err="1"/>
              <a:t>The</a:t>
            </a:r>
            <a:r>
              <a:rPr lang="pt-BR" b="0" baseline="0" dirty="0"/>
              <a:t> </a:t>
            </a:r>
            <a:r>
              <a:rPr lang="pt-BR" b="0" baseline="0" dirty="0" err="1"/>
              <a:t>Human</a:t>
            </a:r>
            <a:r>
              <a:rPr lang="pt-BR" b="0" baseline="0" dirty="0"/>
              <a:t> Aura), citado por Hermínio C. Miranda:</a:t>
            </a:r>
          </a:p>
          <a:p>
            <a:pPr marL="0" indent="0">
              <a:defRPr/>
            </a:pPr>
            <a:r>
              <a:rPr lang="pt-BR" b="0" baseline="0" dirty="0"/>
              <a:t>Os cadáveres não apresentam a aura nem as pessoas em hipnose (estão em desdobramento) </a:t>
            </a:r>
          </a:p>
          <a:p>
            <a:pPr marL="0" indent="0">
              <a:defRPr/>
            </a:pPr>
            <a:r>
              <a:rPr lang="pt-BR" b="0" baseline="0" dirty="0"/>
              <a:t>A aura perde a nitidez em pessoas enfermas ou desmaiadas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D002B-08F1-4167-9F65-19848956D65E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124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766A9E-88F0-4874-B42F-D1A1F2E0087B}" type="slidenum">
              <a:rPr lang="pt-BR" b="0"/>
              <a:pPr algn="r" eaLnBrk="1" hangingPunct="1">
                <a:spcBef>
                  <a:spcPct val="0"/>
                </a:spcBef>
              </a:pPr>
              <a:t>10</a:t>
            </a:fld>
            <a:endParaRPr lang="pt-BR" b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34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45E40-8837-4B53-B36F-18A4963676C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09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F1658-C163-4DC3-934E-9C7C9E57B4F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6245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80100"/>
          </a:xfrm>
          <a:prstGeom prst="rect">
            <a:avLst/>
          </a:prstGeo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80100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10AAF-06CB-4CCC-9457-2BE999046FB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1885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28775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8D464-8992-48CF-968F-9515FA91B71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509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40775-BB38-4803-B049-07013E3EDA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652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93080-FE9B-416D-BF0A-0BD2CE2827A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0080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5D1EE-F2C8-47E3-A5CE-81EA7E5E2C7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6935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5BD75-5A09-4F1A-A95B-F0CF744E13D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4854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19F5E-9BC9-43DC-9873-F821DF248D3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243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CA760-2692-472F-9374-B89CC607A84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683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72E9B-923B-4FDE-8D0F-933EDDCC636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432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8B8F1-C38C-489D-ABB4-2906F16E47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788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2-slid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87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679491"/>
                </a:solidFill>
              </a:defRPr>
            </a:lvl1pPr>
          </a:lstStyle>
          <a:p>
            <a:pPr>
              <a:defRPr/>
            </a:pPr>
            <a:fld id="{E6865F81-FA79-4209-8C5E-E581A1571C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679491"/>
          </a:solidFill>
          <a:latin typeface="+mn-lt"/>
          <a:ea typeface="+mn-ea"/>
          <a:cs typeface="ＭＳ Ｐゴシック" charset="0"/>
        </a:defRPr>
      </a:lvl1pPr>
      <a:lvl2pPr marL="828675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rgbClr val="687995"/>
          </a:solidFill>
          <a:latin typeface="+mn-lt"/>
          <a:ea typeface="+mn-ea"/>
        </a:defRPr>
      </a:lvl2pPr>
      <a:lvl3pPr marL="12366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87995"/>
          </a:solidFill>
          <a:latin typeface="+mn-lt"/>
          <a:ea typeface="+mn-ea"/>
        </a:defRPr>
      </a:lvl3pPr>
      <a:lvl4pPr marL="16446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87995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87995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87995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87995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87995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87995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B7990C6-EB66-4AE1-BC4F-D938B98DAE0F}" type="slidenum">
              <a:rPr lang="pt-BR" sz="1000" smtClean="0"/>
              <a:pPr algn="r"/>
              <a:t>1</a:t>
            </a:fld>
            <a:endParaRPr lang="pt-BR" sz="10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41388" y="2130425"/>
            <a:ext cx="3960812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ts val="5500"/>
              </a:lnSpc>
              <a:spcAft>
                <a:spcPts val="0"/>
              </a:spcAft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UNIDADE 2</a:t>
            </a:r>
          </a:p>
          <a:p>
            <a:pPr eaLnBrk="1" hangingPunct="1">
              <a:lnSpc>
                <a:spcPts val="4800"/>
              </a:lnSpc>
              <a:spcAft>
                <a:spcPts val="0"/>
              </a:spcAft>
              <a:defRPr/>
            </a:pPr>
            <a:r>
              <a:rPr lang="pt-BR" sz="40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AÇÃO</a:t>
            </a:r>
          </a:p>
          <a:p>
            <a:pPr eaLnBrk="1" hangingPunct="1">
              <a:lnSpc>
                <a:spcPts val="4800"/>
              </a:lnSpc>
              <a:spcAft>
                <a:spcPts val="0"/>
              </a:spcAft>
              <a:defRPr/>
            </a:pPr>
            <a:r>
              <a:rPr lang="pt-BR" sz="40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FLUÍDICA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219700" y="3933825"/>
            <a:ext cx="3529013" cy="182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5500"/>
              </a:lnSpc>
              <a:spcAft>
                <a:spcPts val="0"/>
              </a:spcAft>
              <a:defRPr/>
            </a:pPr>
            <a:r>
              <a:rPr lang="pt-BR" sz="2400">
                <a:solidFill>
                  <a:srgbClr val="679491"/>
                </a:solidFill>
              </a:rPr>
              <a:t>AULA 9</a:t>
            </a:r>
            <a:endParaRPr lang="pt-BR" sz="2400" dirty="0">
              <a:solidFill>
                <a:srgbClr val="679491"/>
              </a:solidFill>
            </a:endParaRPr>
          </a:p>
          <a:p>
            <a:pPr eaLnBrk="1" hangingPunct="1">
              <a:lnSpc>
                <a:spcPts val="4000"/>
              </a:lnSpc>
              <a:spcAft>
                <a:spcPts val="0"/>
              </a:spcAft>
              <a:defRPr/>
            </a:pPr>
            <a:r>
              <a:rPr lang="pt-BR" sz="4000" spc="-100" dirty="0">
                <a:solidFill>
                  <a:srgbClr val="679491"/>
                </a:solidFill>
              </a:rPr>
              <a:t>Aura e irradiação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8E79DBF0-FA7A-4BBC-A991-B06DF6CA5D09}" type="slidenum">
              <a:rPr lang="pt-BR" sz="1000" smtClean="0"/>
              <a:pPr algn="r"/>
              <a:t>10</a:t>
            </a:fld>
            <a:endParaRPr lang="pt-BR" sz="100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02937B1E-70A6-4601-85BA-913154CF9AD5}" type="slidenum">
              <a:rPr lang="pt-BR" sz="1000"/>
              <a:pPr algn="r" eaLnBrk="1" hangingPunct="1"/>
              <a:t>10</a:t>
            </a:fld>
            <a:endParaRPr lang="pt-BR" sz="1000"/>
          </a:p>
        </p:txBody>
      </p:sp>
      <p:pic>
        <p:nvPicPr>
          <p:cNvPr id="15364" name="Picture 10" descr="9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8"/>
          <a:stretch>
            <a:fillRect/>
          </a:stretch>
        </p:blipFill>
        <p:spPr bwMode="auto">
          <a:xfrm>
            <a:off x="0" y="42863"/>
            <a:ext cx="91090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2"/>
          <p:cNvSpPr>
            <a:spLocks noChangeArrowheads="1"/>
          </p:cNvSpPr>
          <p:nvPr/>
        </p:nvSpPr>
        <p:spPr bwMode="auto">
          <a:xfrm rot="10800000" flipV="1">
            <a:off x="1116013" y="2278063"/>
            <a:ext cx="68405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  <a:t>Exame da aura</a:t>
            </a:r>
            <a:endParaRPr lang="pt-BR" sz="54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2056F4B8-B980-414F-9E69-165050C9178B}" type="slidenum">
              <a:rPr lang="pt-BR" sz="1000" smtClean="0"/>
              <a:pPr algn="r"/>
              <a:t>11</a:t>
            </a:fld>
            <a:endParaRPr lang="pt-BR" sz="100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ED0956D-154D-46F9-848A-7A8C270E4BCD}" type="slidenum">
              <a:rPr lang="pt-BR" sz="1000"/>
              <a:pPr algn="r" eaLnBrk="1" hangingPunct="1"/>
              <a:t>11</a:t>
            </a:fld>
            <a:endParaRPr lang="pt-BR" sz="1000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625475" y="1484313"/>
            <a:ext cx="7840663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Sua </a:t>
            </a:r>
            <a:r>
              <a:rPr lang="pt-BR" altLang="ja-JP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tonalidade</a:t>
            </a:r>
            <a: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pt-BR" altLang="ja-JP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forma</a:t>
            </a:r>
            <a: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pt-BR" altLang="ja-JP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luminosidade</a:t>
            </a:r>
            <a: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e </a:t>
            </a:r>
            <a:r>
              <a:rPr lang="pt-BR" altLang="ja-JP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sensações</a:t>
            </a:r>
            <a:b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que causa, guarda </a:t>
            </a:r>
            <a:r>
              <a:rPr lang="pt-BR" altLang="ja-JP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relação</a:t>
            </a:r>
            <a:b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com a </a:t>
            </a:r>
            <a:r>
              <a:rPr lang="pt-BR" altLang="ja-JP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situação</a:t>
            </a:r>
            <a: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altLang="ja-JP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física</a:t>
            </a:r>
            <a: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ou </a:t>
            </a:r>
            <a:r>
              <a:rPr lang="pt-BR" altLang="ja-JP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espiritual</a:t>
            </a:r>
            <a: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de quem a produz</a:t>
            </a:r>
            <a:b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3200" i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Therezinha Oliveira</a:t>
            </a:r>
            <a:endParaRPr lang="pt-BR" dirty="0">
              <a:solidFill>
                <a:srgbClr val="679491"/>
              </a:solidFill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4668F7C-8DF9-42C5-9A5E-665773211F81}" type="slidenum">
              <a:rPr lang="pt-BR" sz="1000" smtClean="0"/>
              <a:pPr algn="r"/>
              <a:t>12</a:t>
            </a:fld>
            <a:endParaRPr lang="pt-BR" sz="1000"/>
          </a:p>
        </p:txBody>
      </p:sp>
      <p:sp>
        <p:nvSpPr>
          <p:cNvPr id="19459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66EE5F3-AD46-4FF7-BC4D-A3F01F7E5FF4}" type="slidenum">
              <a:rPr lang="pt-BR" sz="1000"/>
              <a:pPr algn="r" eaLnBrk="1" hangingPunct="1"/>
              <a:t>12</a:t>
            </a:fld>
            <a:endParaRPr lang="pt-BR" sz="1000"/>
          </a:p>
        </p:txBody>
      </p:sp>
      <p:pic>
        <p:nvPicPr>
          <p:cNvPr id="19460" name="Picture 4" descr="5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-659" r="-854" b="3931"/>
          <a:stretch>
            <a:fillRect/>
          </a:stretch>
        </p:blipFill>
        <p:spPr bwMode="auto">
          <a:xfrm>
            <a:off x="-6350" y="0"/>
            <a:ext cx="91503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4" descr="2Q=="/>
          <p:cNvSpPr>
            <a:spLocks noChangeAspect="1" noChangeArrowheads="1"/>
          </p:cNvSpPr>
          <p:nvPr/>
        </p:nvSpPr>
        <p:spPr bwMode="auto">
          <a:xfrm>
            <a:off x="3205163" y="2590800"/>
            <a:ext cx="27336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9462" name="AutoShape 5" descr="9k="/>
          <p:cNvSpPr>
            <a:spLocks noChangeAspect="1" noChangeArrowheads="1"/>
          </p:cNvSpPr>
          <p:nvPr/>
        </p:nvSpPr>
        <p:spPr bwMode="auto">
          <a:xfrm>
            <a:off x="3286125" y="2538413"/>
            <a:ext cx="25717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9463" name="AutoShape 6" descr="9k="/>
          <p:cNvSpPr>
            <a:spLocks noChangeAspect="1" noChangeArrowheads="1"/>
          </p:cNvSpPr>
          <p:nvPr/>
        </p:nvSpPr>
        <p:spPr bwMode="auto">
          <a:xfrm>
            <a:off x="3286125" y="2538413"/>
            <a:ext cx="25717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457200" y="2997200"/>
            <a:ext cx="82296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t-BR" sz="4400" b="0" dirty="0"/>
              <a:t>Os </a:t>
            </a:r>
            <a:r>
              <a:rPr lang="pt-BR" sz="4400" dirty="0"/>
              <a:t>videntes</a:t>
            </a:r>
            <a:r>
              <a:rPr lang="pt-BR" sz="4400" b="0" dirty="0"/>
              <a:t> (mediunidade)</a:t>
            </a:r>
          </a:p>
          <a:p>
            <a:r>
              <a:rPr lang="pt-BR" sz="4400" b="0" dirty="0"/>
              <a:t>e </a:t>
            </a:r>
            <a:r>
              <a:rPr lang="pt-BR" sz="4400" dirty="0"/>
              <a:t>clarividentes</a:t>
            </a:r>
            <a:r>
              <a:rPr lang="pt-BR" sz="4400" b="0" dirty="0"/>
              <a:t> (animismo)</a:t>
            </a:r>
          </a:p>
          <a:p>
            <a:r>
              <a:rPr lang="pt-BR" sz="4400" b="0" dirty="0"/>
              <a:t> podem </a:t>
            </a:r>
            <a:r>
              <a:rPr lang="pt-BR" sz="4400" dirty="0"/>
              <a:t>examinar</a:t>
            </a:r>
            <a:r>
              <a:rPr lang="pt-BR" sz="4400" b="0" dirty="0"/>
              <a:t> a </a:t>
            </a:r>
            <a:r>
              <a:rPr lang="pt-BR" sz="4400" dirty="0"/>
              <a:t>aura</a:t>
            </a:r>
            <a:endParaRPr lang="pt-BR" sz="4400" b="0"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4DEABDB-A18F-4C7E-8C5E-72EF9D748B63}" type="slidenum">
              <a:rPr lang="pt-BR" sz="1000" smtClean="0"/>
              <a:pPr algn="r"/>
              <a:t>13</a:t>
            </a:fld>
            <a:endParaRPr lang="pt-BR" sz="1000"/>
          </a:p>
        </p:txBody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29600" cy="352901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lnSpc>
                <a:spcPct val="90000"/>
              </a:lnSpc>
              <a:defRPr/>
            </a:pPr>
            <a:r>
              <a:rPr lang="pt-BR" sz="4000" dirty="0"/>
              <a:t>A observação da </a:t>
            </a:r>
            <a:r>
              <a:rPr lang="pt-BR" sz="4000" b="1" dirty="0"/>
              <a:t>aura retrata o momento</a:t>
            </a:r>
            <a:r>
              <a:rPr lang="pt-BR" sz="4000" dirty="0"/>
              <a:t>, vindo a modificar-se</a:t>
            </a:r>
          </a:p>
          <a:p>
            <a:pPr marL="0" indent="0">
              <a:lnSpc>
                <a:spcPct val="90000"/>
              </a:lnSpc>
              <a:defRPr/>
            </a:pPr>
            <a:r>
              <a:rPr lang="pt-BR" sz="4000" dirty="0"/>
              <a:t>em cor, aspecto e amplitude, conforme: o grau evolutivo do Espírito, doenças, emoções,</a:t>
            </a:r>
          </a:p>
          <a:p>
            <a:pPr marL="0" indent="0">
              <a:lnSpc>
                <a:spcPct val="90000"/>
              </a:lnSpc>
              <a:defRPr/>
            </a:pPr>
            <a:r>
              <a:rPr lang="pt-BR" sz="4000" dirty="0"/>
              <a:t>transe e percepções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9F25C7B-7982-4299-96CE-01C8AF5BDDBB}" type="slidenum">
              <a:rPr lang="pt-BR" sz="1000" smtClean="0"/>
              <a:pPr algn="r"/>
              <a:t>14</a:t>
            </a:fld>
            <a:endParaRPr lang="pt-BR" sz="1000"/>
          </a:p>
        </p:txBody>
      </p:sp>
      <p:sp>
        <p:nvSpPr>
          <p:cNvPr id="21507" name="Slide Number Placeholder 1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8668752-4B38-486C-B2B7-5CC20F7CB9DE}" type="slidenum">
              <a:rPr lang="pt-BR" sz="1000"/>
              <a:pPr algn="r" eaLnBrk="1" hangingPunct="1"/>
              <a:t>14</a:t>
            </a:fld>
            <a:endParaRPr lang="pt-BR" sz="1000"/>
          </a:p>
        </p:txBody>
      </p:sp>
      <p:pic>
        <p:nvPicPr>
          <p:cNvPr id="21508" name="Picture 7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1671638" y="20081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21510" name="Rectangle 4"/>
          <p:cNvSpPr>
            <a:spLocks noChangeArrowheads="1"/>
          </p:cNvSpPr>
          <p:nvPr/>
        </p:nvSpPr>
        <p:spPr bwMode="auto">
          <a:xfrm>
            <a:off x="395288" y="517525"/>
            <a:ext cx="6337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sym typeface="Verdana" panose="020B0604030504040204" pitchFamily="34" charset="0"/>
              </a:rPr>
              <a:t>Kirliangrafia </a:t>
            </a:r>
          </a:p>
        </p:txBody>
      </p:sp>
      <p:sp>
        <p:nvSpPr>
          <p:cNvPr id="21511" name="Rectangle 6"/>
          <p:cNvSpPr>
            <a:spLocks/>
          </p:cNvSpPr>
          <p:nvPr/>
        </p:nvSpPr>
        <p:spPr bwMode="auto">
          <a:xfrm>
            <a:off x="395288" y="3789363"/>
            <a:ext cx="828516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pt-BR" sz="4000" b="0" dirty="0">
                <a:cs typeface="Arial" panose="020B0604020202020204" pitchFamily="34" charset="0"/>
                <a:sym typeface="Arial" panose="020B0604020202020204" pitchFamily="34" charset="0"/>
              </a:rPr>
              <a:t>Processo de fotografias feitas em campos de alta frequência, descoberto e desenvolvido pelo casal </a:t>
            </a:r>
            <a:r>
              <a:rPr lang="pt-BR" sz="4000" b="0" dirty="0" err="1">
                <a:cs typeface="Arial" panose="020B0604020202020204" pitchFamily="34" charset="0"/>
                <a:sym typeface="Arial" panose="020B0604020202020204" pitchFamily="34" charset="0"/>
              </a:rPr>
              <a:t>Kirlian</a:t>
            </a:r>
            <a:r>
              <a:rPr lang="pt-BR" sz="4000" b="0" dirty="0">
                <a:cs typeface="Arial" panose="020B0604020202020204" pitchFamily="34" charset="0"/>
                <a:sym typeface="Arial" panose="020B0604020202020204" pitchFamily="34" charset="0"/>
              </a:rPr>
              <a:t>, em Alma-Ata, Rússia</a:t>
            </a:r>
            <a:endParaRPr lang="pt-BR" sz="4000" b="0" dirty="0"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21512" name="AutoShape 8" descr="9k="/>
          <p:cNvSpPr>
            <a:spLocks noChangeAspect="1" noChangeArrowheads="1"/>
          </p:cNvSpPr>
          <p:nvPr/>
        </p:nvSpPr>
        <p:spPr bwMode="auto">
          <a:xfrm>
            <a:off x="3119438" y="2643188"/>
            <a:ext cx="2905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1513" name="AutoShape 10" descr="2Q=="/>
          <p:cNvSpPr>
            <a:spLocks noChangeAspect="1" noChangeArrowheads="1"/>
          </p:cNvSpPr>
          <p:nvPr/>
        </p:nvSpPr>
        <p:spPr bwMode="auto">
          <a:xfrm>
            <a:off x="3276600" y="2547938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1514" name="AutoShape 12" descr="2Q=="/>
          <p:cNvSpPr>
            <a:spLocks noChangeAspect="1" noChangeArrowheads="1"/>
          </p:cNvSpPr>
          <p:nvPr/>
        </p:nvSpPr>
        <p:spPr bwMode="auto">
          <a:xfrm>
            <a:off x="3276600" y="2547938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21515" name="Picture 14" descr="kirlian+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876425"/>
            <a:ext cx="2381250" cy="16240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6" name="AutoShape 16" descr="2Q=="/>
          <p:cNvSpPr>
            <a:spLocks noChangeAspect="1" noChangeArrowheads="1"/>
          </p:cNvSpPr>
          <p:nvPr/>
        </p:nvSpPr>
        <p:spPr bwMode="auto">
          <a:xfrm>
            <a:off x="3200400" y="2595563"/>
            <a:ext cx="27432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21517" name="Picture 18" descr="kirlia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1844675"/>
            <a:ext cx="2886075" cy="16684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86B89530-6B2B-457F-A789-CBFA9AFA3965}" type="slidenum">
              <a:rPr lang="pt-BR" sz="1000" smtClean="0"/>
              <a:pPr algn="r"/>
              <a:t>15</a:t>
            </a:fld>
            <a:endParaRPr lang="pt-BR" sz="1000"/>
          </a:p>
        </p:txBody>
      </p:sp>
      <p:sp>
        <p:nvSpPr>
          <p:cNvPr id="23555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99346F9-B38A-4150-9C6A-26CEF5EE3CF5}" type="slidenum">
              <a:rPr lang="pt-BR" sz="1000"/>
              <a:pPr algn="r" eaLnBrk="1" hangingPunct="1"/>
              <a:t>15</a:t>
            </a:fld>
            <a:endParaRPr lang="pt-BR" sz="1000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625475" y="1268760"/>
            <a:ext cx="7840663" cy="43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Cada pessoa está sempre</a:t>
            </a:r>
            <a:b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irradiando o que realmente</a:t>
            </a:r>
            <a:br>
              <a:rPr lang="pt-BR" altLang="ja-JP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é e impregnando</a:t>
            </a:r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com seu</a:t>
            </a:r>
            <a:b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fluido as coisas, o ambiente,</a:t>
            </a:r>
            <a:b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 influindo sobre quem lhe</a:t>
            </a:r>
            <a:b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aceite a tonalidade energética</a:t>
            </a:r>
            <a:b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2800" i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Therezinha Oliveira</a:t>
            </a:r>
            <a:endParaRPr lang="pt-BR" sz="4000" dirty="0">
              <a:solidFill>
                <a:srgbClr val="679491"/>
              </a:solidFill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2DD99BD1-08A2-4B78-AB81-8771DA859ABE}" type="slidenum">
              <a:rPr lang="pt-BR" sz="1000" smtClean="0"/>
              <a:pPr algn="r"/>
              <a:t>16</a:t>
            </a:fld>
            <a:endParaRPr lang="pt-BR" sz="1000"/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5900"/>
            <a:ext cx="8229600" cy="388778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defRPr/>
            </a:pPr>
            <a:r>
              <a:rPr lang="pt-BR" dirty="0"/>
              <a:t>As </a:t>
            </a:r>
            <a:r>
              <a:rPr lang="pt-BR" b="1" dirty="0"/>
              <a:t>auras,</a:t>
            </a:r>
            <a:r>
              <a:rPr lang="pt-BR" dirty="0"/>
              <a:t> de </a:t>
            </a:r>
          </a:p>
          <a:p>
            <a:pPr marL="0" indent="0">
              <a:defRPr/>
            </a:pPr>
            <a:r>
              <a:rPr lang="pt-BR" dirty="0"/>
              <a:t>acordo com </a:t>
            </a:r>
          </a:p>
          <a:p>
            <a:pPr marL="0" indent="0">
              <a:defRPr/>
            </a:pPr>
            <a:r>
              <a:rPr lang="pt-BR" dirty="0"/>
              <a:t>suas características,</a:t>
            </a:r>
          </a:p>
          <a:p>
            <a:pPr marL="0" indent="0">
              <a:defRPr/>
            </a:pPr>
            <a:r>
              <a:rPr lang="pt-BR" dirty="0"/>
              <a:t>se </a:t>
            </a:r>
            <a:r>
              <a:rPr lang="pt-BR" b="1" dirty="0"/>
              <a:t>harmonizam</a:t>
            </a:r>
          </a:p>
          <a:p>
            <a:pPr marL="0" indent="0">
              <a:defRPr/>
            </a:pPr>
            <a:r>
              <a:rPr lang="pt-BR" dirty="0"/>
              <a:t>ou se </a:t>
            </a:r>
            <a:r>
              <a:rPr lang="pt-BR" b="1" dirty="0"/>
              <a:t>repelem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88C96B22-C310-4CAE-A11E-CE81D4D664CE}" type="slidenum">
              <a:rPr lang="pt-BR" sz="1000" smtClean="0"/>
              <a:pPr algn="r"/>
              <a:t>17</a:t>
            </a:fld>
            <a:endParaRPr lang="pt-BR" sz="1000"/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C0854EB-A677-4B95-AEEA-0E5FFBCC59FC}" type="slidenum">
              <a:rPr lang="pt-BR" sz="1000"/>
              <a:pPr algn="r" eaLnBrk="1" hangingPunct="1"/>
              <a:t>17</a:t>
            </a:fld>
            <a:endParaRPr lang="pt-BR" sz="1000"/>
          </a:p>
        </p:txBody>
      </p:sp>
      <p:pic>
        <p:nvPicPr>
          <p:cNvPr id="26628" name="Picture 10" descr="9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8"/>
          <a:stretch>
            <a:fillRect/>
          </a:stretch>
        </p:blipFill>
        <p:spPr bwMode="auto">
          <a:xfrm>
            <a:off x="0" y="42863"/>
            <a:ext cx="91090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 rot="10800000" flipV="1">
            <a:off x="1116013" y="2278063"/>
            <a:ext cx="68405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  <a:t>Percepção </a:t>
            </a:r>
            <a:b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  <a:t>Fluídica</a:t>
            </a:r>
            <a:endParaRPr lang="pt-BR" sz="54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CE971444-1F15-43F2-B131-77AB2E7A6C38}" type="slidenum">
              <a:rPr lang="pt-BR" sz="1000" smtClean="0"/>
              <a:pPr algn="r"/>
              <a:t>18</a:t>
            </a:fld>
            <a:endParaRPr lang="pt-BR" sz="1000"/>
          </a:p>
        </p:txBody>
      </p:sp>
      <p:sp>
        <p:nvSpPr>
          <p:cNvPr id="301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278063"/>
            <a:ext cx="8229600" cy="230346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defRPr/>
            </a:pPr>
            <a:r>
              <a:rPr lang="pt-BR"/>
              <a:t>Pessoas mais sensíveis</a:t>
            </a:r>
          </a:p>
          <a:p>
            <a:pPr marL="0" indent="0">
              <a:defRPr/>
            </a:pPr>
            <a:r>
              <a:rPr lang="pt-BR"/>
              <a:t>percebem quando os</a:t>
            </a:r>
          </a:p>
          <a:p>
            <a:pPr marL="0" indent="0">
              <a:defRPr/>
            </a:pPr>
            <a:r>
              <a:rPr lang="pt-BR"/>
              <a:t>fluidos são bons ou não</a:t>
            </a:r>
            <a:endParaRPr lang="pt-BR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1166173-D842-47E6-A399-AFE096D5F7CC}" type="slidenum">
              <a:rPr lang="pt-BR" sz="1000" smtClean="0"/>
              <a:pPr algn="r"/>
              <a:t>19</a:t>
            </a:fld>
            <a:endParaRPr lang="pt-BR" sz="1000"/>
          </a:p>
        </p:txBody>
      </p:sp>
      <p:sp>
        <p:nvSpPr>
          <p:cNvPr id="302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278063"/>
            <a:ext cx="8229600" cy="230346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defRPr/>
            </a:pPr>
            <a:r>
              <a:rPr lang="pt-BR"/>
              <a:t>Pessoas mais sensíveis</a:t>
            </a:r>
          </a:p>
          <a:p>
            <a:pPr marL="0" indent="0">
              <a:defRPr/>
            </a:pPr>
            <a:r>
              <a:rPr lang="pt-BR"/>
              <a:t>podem captar intenções</a:t>
            </a:r>
          </a:p>
          <a:p>
            <a:pPr marL="0" indent="0">
              <a:defRPr/>
            </a:pPr>
            <a:r>
              <a:rPr lang="pt-BR"/>
              <a:t>e sentimentos</a:t>
            </a:r>
            <a:endParaRPr lang="pt-BR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4A266395-C4FB-4035-B863-BFDCA1CC96D8}" type="slidenum">
              <a:rPr lang="pt-BR" sz="1000" smtClean="0"/>
              <a:pPr algn="r"/>
              <a:t>2</a:t>
            </a:fld>
            <a:endParaRPr lang="pt-BR" sz="1000"/>
          </a:p>
        </p:txBody>
      </p:sp>
      <p:sp>
        <p:nvSpPr>
          <p:cNvPr id="5123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D23E645-FDBF-43B1-A6A7-F72FA587F3BF}" type="slidenum">
              <a:rPr lang="pt-BR" sz="1000"/>
              <a:pPr algn="r" eaLnBrk="1" hangingPunct="1"/>
              <a:t>2</a:t>
            </a:fld>
            <a:endParaRPr lang="pt-BR" sz="1000"/>
          </a:p>
        </p:txBody>
      </p:sp>
      <p:pic>
        <p:nvPicPr>
          <p:cNvPr id="5124" name="Picture 2" descr="3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4"/>
          <a:stretch>
            <a:fillRect/>
          </a:stretch>
        </p:blipFill>
        <p:spPr bwMode="auto">
          <a:xfrm>
            <a:off x="34925" y="44450"/>
            <a:ext cx="9109075" cy="636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EFC76108-9AD7-4700-9B98-D56E71E29993}" type="slidenum">
              <a:rPr lang="pt-BR" sz="1000" smtClean="0"/>
              <a:pPr algn="r"/>
              <a:t>20</a:t>
            </a:fld>
            <a:endParaRPr lang="pt-BR" sz="1000"/>
          </a:p>
        </p:txBody>
      </p:sp>
      <p:sp>
        <p:nvSpPr>
          <p:cNvPr id="303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278063"/>
            <a:ext cx="8229600" cy="230346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defRPr/>
            </a:pPr>
            <a:r>
              <a:rPr lang="pt-BR"/>
              <a:t>Há pessoas sensíveis que</a:t>
            </a:r>
          </a:p>
          <a:p>
            <a:pPr marL="0" indent="0">
              <a:defRPr/>
            </a:pPr>
            <a:r>
              <a:rPr lang="pt-BR"/>
              <a:t>não se sentem bem em</a:t>
            </a:r>
          </a:p>
          <a:p>
            <a:pPr marL="0" indent="0">
              <a:defRPr/>
            </a:pPr>
            <a:r>
              <a:rPr lang="pt-BR"/>
              <a:t>determinados ambientes</a:t>
            </a:r>
            <a:endParaRPr lang="pt-BR"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766A0900-704A-4152-9D45-5E998E1CCFC8}" type="slidenum">
              <a:rPr lang="pt-BR" sz="1000" smtClean="0"/>
              <a:pPr algn="r"/>
              <a:t>21</a:t>
            </a:fld>
            <a:endParaRPr lang="pt-BR" sz="1000"/>
          </a:p>
        </p:txBody>
      </p:sp>
      <p:sp>
        <p:nvSpPr>
          <p:cNvPr id="304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229600" cy="26638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defRPr/>
            </a:pPr>
            <a:r>
              <a:rPr lang="pt-BR" sz="4000"/>
              <a:t>Em </a:t>
            </a:r>
            <a:r>
              <a:rPr lang="pt-BR" sz="4000" b="1"/>
              <a:t>transe</a:t>
            </a:r>
            <a:r>
              <a:rPr lang="pt-BR" sz="4000"/>
              <a:t> </a:t>
            </a:r>
            <a:r>
              <a:rPr lang="pt-BR" sz="4000" b="1"/>
              <a:t>mediúnico</a:t>
            </a:r>
          </a:p>
          <a:p>
            <a:pPr marL="0" indent="0">
              <a:defRPr/>
            </a:pPr>
            <a:r>
              <a:rPr lang="pt-BR" sz="4000"/>
              <a:t>esta </a:t>
            </a:r>
            <a:r>
              <a:rPr lang="pt-BR" sz="4000" b="1"/>
              <a:t>percepção</a:t>
            </a:r>
            <a:r>
              <a:rPr lang="pt-BR" sz="4000"/>
              <a:t> fica</a:t>
            </a:r>
          </a:p>
          <a:p>
            <a:pPr marL="0" indent="0">
              <a:defRPr/>
            </a:pPr>
            <a:r>
              <a:rPr lang="pt-BR" sz="4000" b="1"/>
              <a:t>mais</a:t>
            </a:r>
            <a:r>
              <a:rPr lang="pt-BR" sz="4000"/>
              <a:t> </a:t>
            </a:r>
            <a:r>
              <a:rPr lang="pt-BR" sz="4000" b="1"/>
              <a:t>evidente</a:t>
            </a:r>
            <a:r>
              <a:rPr lang="pt-BR" sz="4000"/>
              <a:t>, por causa </a:t>
            </a:r>
          </a:p>
          <a:p>
            <a:pPr marL="0" indent="0">
              <a:defRPr/>
            </a:pPr>
            <a:r>
              <a:rPr lang="pt-BR" sz="4000"/>
              <a:t>da </a:t>
            </a:r>
            <a:r>
              <a:rPr lang="pt-BR" sz="4000" b="1"/>
              <a:t>expansão</a:t>
            </a:r>
            <a:r>
              <a:rPr lang="pt-BR" sz="4000"/>
              <a:t> do </a:t>
            </a:r>
            <a:r>
              <a:rPr lang="pt-BR" sz="4000" b="1"/>
              <a:t>perispírito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CC193218-8BFF-484F-8C25-21F0DC3FA103}" type="slidenum">
              <a:rPr lang="pt-BR" sz="1000" smtClean="0"/>
              <a:pPr algn="r"/>
              <a:t>22</a:t>
            </a:fld>
            <a:endParaRPr lang="pt-BR" sz="1000"/>
          </a:p>
        </p:txBody>
      </p:sp>
      <p:sp>
        <p:nvSpPr>
          <p:cNvPr id="32771" name="Slide Number Placeholder 1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B9E4219-4C2A-429E-A28C-B6C08A891675}" type="slidenum">
              <a:rPr lang="pt-BR" sz="1000"/>
              <a:pPr algn="r" eaLnBrk="1" hangingPunct="1"/>
              <a:t>22</a:t>
            </a:fld>
            <a:endParaRPr lang="pt-BR" sz="1000"/>
          </a:p>
        </p:txBody>
      </p:sp>
      <p:pic>
        <p:nvPicPr>
          <p:cNvPr id="32772" name="Picture 7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3"/>
          <p:cNvSpPr txBox="1">
            <a:spLocks noChangeArrowheads="1"/>
          </p:cNvSpPr>
          <p:nvPr/>
        </p:nvSpPr>
        <p:spPr bwMode="auto">
          <a:xfrm>
            <a:off x="1671638" y="20081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32774" name="Rectangle 4"/>
          <p:cNvSpPr>
            <a:spLocks noChangeArrowheads="1"/>
          </p:cNvSpPr>
          <p:nvPr/>
        </p:nvSpPr>
        <p:spPr bwMode="auto">
          <a:xfrm>
            <a:off x="395288" y="517525"/>
            <a:ext cx="6337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sym typeface="Verdana" panose="020B0604030504040204" pitchFamily="34" charset="0"/>
              </a:rPr>
              <a:t>Bons fluidos </a:t>
            </a:r>
          </a:p>
        </p:txBody>
      </p:sp>
      <p:sp>
        <p:nvSpPr>
          <p:cNvPr id="32775" name="Rectangle 6"/>
          <p:cNvSpPr>
            <a:spLocks/>
          </p:cNvSpPr>
          <p:nvPr/>
        </p:nvSpPr>
        <p:spPr bwMode="auto">
          <a:xfrm>
            <a:off x="827088" y="2132013"/>
            <a:ext cx="18002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pt-BR" sz="4000" b="0">
                <a:cs typeface="Arial" panose="020B0604020202020204" pitchFamily="34" charset="0"/>
                <a:sym typeface="Arial" panose="020B0604020202020204" pitchFamily="34" charset="0"/>
              </a:rPr>
              <a:t>Leve</a:t>
            </a:r>
            <a:endParaRPr lang="pt-BR" sz="4000" b="0"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32776" name="AutoShape 7" descr="9k="/>
          <p:cNvSpPr>
            <a:spLocks noChangeAspect="1" noChangeArrowheads="1"/>
          </p:cNvSpPr>
          <p:nvPr/>
        </p:nvSpPr>
        <p:spPr bwMode="auto">
          <a:xfrm>
            <a:off x="3119438" y="2643188"/>
            <a:ext cx="2905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2777" name="AutoShape 8" descr="2Q=="/>
          <p:cNvSpPr>
            <a:spLocks noChangeAspect="1" noChangeArrowheads="1"/>
          </p:cNvSpPr>
          <p:nvPr/>
        </p:nvSpPr>
        <p:spPr bwMode="auto">
          <a:xfrm>
            <a:off x="3276600" y="2547938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2778" name="AutoShape 9" descr="2Q=="/>
          <p:cNvSpPr>
            <a:spLocks noChangeAspect="1" noChangeArrowheads="1"/>
          </p:cNvSpPr>
          <p:nvPr/>
        </p:nvSpPr>
        <p:spPr bwMode="auto">
          <a:xfrm>
            <a:off x="3276600" y="2547938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2779" name="AutoShape 11" descr="2Q=="/>
          <p:cNvSpPr>
            <a:spLocks noChangeAspect="1" noChangeArrowheads="1"/>
          </p:cNvSpPr>
          <p:nvPr/>
        </p:nvSpPr>
        <p:spPr bwMode="auto">
          <a:xfrm>
            <a:off x="3200400" y="2595563"/>
            <a:ext cx="27432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2780" name="Rectangle 6"/>
          <p:cNvSpPr>
            <a:spLocks/>
          </p:cNvSpPr>
          <p:nvPr/>
        </p:nvSpPr>
        <p:spPr bwMode="auto">
          <a:xfrm>
            <a:off x="3275013" y="2997200"/>
            <a:ext cx="259238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pt-BR" sz="4000" b="0">
                <a:cs typeface="Arial" panose="020B0604020202020204" pitchFamily="34" charset="0"/>
                <a:sym typeface="Arial" panose="020B0604020202020204" pitchFamily="34" charset="0"/>
              </a:rPr>
              <a:t>Agradável</a:t>
            </a:r>
            <a:endParaRPr lang="pt-BR" sz="4000" b="0"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32781" name="Rectangle 6"/>
          <p:cNvSpPr>
            <a:spLocks/>
          </p:cNvSpPr>
          <p:nvPr/>
        </p:nvSpPr>
        <p:spPr bwMode="auto">
          <a:xfrm>
            <a:off x="5580063" y="1700213"/>
            <a:ext cx="25923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pt-BR" sz="4000" b="0">
                <a:cs typeface="Arial" panose="020B0604020202020204" pitchFamily="34" charset="0"/>
                <a:sym typeface="Arial" panose="020B0604020202020204" pitchFamily="34" charset="0"/>
              </a:rPr>
              <a:t>Suave</a:t>
            </a:r>
            <a:endParaRPr lang="pt-BR" sz="4000" b="0"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32782" name="Rectangle 6"/>
          <p:cNvSpPr>
            <a:spLocks/>
          </p:cNvSpPr>
          <p:nvPr/>
        </p:nvSpPr>
        <p:spPr bwMode="auto">
          <a:xfrm>
            <a:off x="1403350" y="4149725"/>
            <a:ext cx="25923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pt-BR" sz="4400" b="0">
                <a:cs typeface="Arial" panose="020B0604020202020204" pitchFamily="34" charset="0"/>
                <a:sym typeface="Arial" panose="020B0604020202020204" pitchFamily="34" charset="0"/>
              </a:rPr>
              <a:t>Calmo</a:t>
            </a:r>
            <a:endParaRPr lang="pt-BR" sz="4400" b="0"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32783" name="Rectangle 6"/>
          <p:cNvSpPr>
            <a:spLocks/>
          </p:cNvSpPr>
          <p:nvPr/>
        </p:nvSpPr>
        <p:spPr bwMode="auto">
          <a:xfrm>
            <a:off x="4284663" y="5229225"/>
            <a:ext cx="40322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/>
            <a:r>
              <a:rPr lang="pt-BR" sz="3200" b="0" dirty="0">
                <a:cs typeface="Arial" panose="020B0604020202020204" pitchFamily="34" charset="0"/>
                <a:sym typeface="Arial" panose="020B0604020202020204" pitchFamily="34" charset="0"/>
              </a:rPr>
              <a:t>Bem-estar geral</a:t>
            </a:r>
            <a:endParaRPr lang="pt-BR" sz="3200" b="0" dirty="0"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32784" name="Rectangle 6"/>
          <p:cNvSpPr>
            <a:spLocks/>
          </p:cNvSpPr>
          <p:nvPr/>
        </p:nvSpPr>
        <p:spPr bwMode="auto">
          <a:xfrm>
            <a:off x="5651500" y="3860800"/>
            <a:ext cx="25923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pt-BR" sz="4000" b="0">
                <a:cs typeface="Arial" panose="020B0604020202020204" pitchFamily="34" charset="0"/>
                <a:sym typeface="Arial" panose="020B0604020202020204" pitchFamily="34" charset="0"/>
              </a:rPr>
              <a:t>Paz</a:t>
            </a:r>
            <a:endParaRPr lang="pt-BR" sz="4000" b="0"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32785" name="Rectangle 6"/>
          <p:cNvSpPr>
            <a:spLocks/>
          </p:cNvSpPr>
          <p:nvPr/>
        </p:nvSpPr>
        <p:spPr bwMode="auto">
          <a:xfrm>
            <a:off x="1116013" y="5516563"/>
            <a:ext cx="25923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pt-BR" sz="3600" b="0">
                <a:cs typeface="Arial" panose="020B0604020202020204" pitchFamily="34" charset="0"/>
                <a:sym typeface="Arial" panose="020B0604020202020204" pitchFamily="34" charset="0"/>
              </a:rPr>
              <a:t>Harmonia</a:t>
            </a:r>
            <a:endParaRPr lang="pt-BR" sz="3600" b="0">
              <a:cs typeface="Arial" panose="020B0604020202020204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0328DDD9-C047-4A07-AE5B-09EBE8AAAD46}" type="slidenum">
              <a:rPr lang="pt-BR" sz="1000" smtClean="0"/>
              <a:pPr algn="r"/>
              <a:t>23</a:t>
            </a:fld>
            <a:endParaRPr lang="pt-BR" sz="1000"/>
          </a:p>
        </p:txBody>
      </p:sp>
      <p:sp>
        <p:nvSpPr>
          <p:cNvPr id="34819" name="Slide Number Placeholder 1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3FB97B5B-6793-4F69-A069-D220195A753F}" type="slidenum">
              <a:rPr lang="pt-BR" sz="1000"/>
              <a:pPr algn="r" eaLnBrk="1" hangingPunct="1"/>
              <a:t>23</a:t>
            </a:fld>
            <a:endParaRPr lang="pt-BR" sz="1000"/>
          </a:p>
        </p:txBody>
      </p:sp>
      <p:pic>
        <p:nvPicPr>
          <p:cNvPr id="34820" name="Picture 7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3"/>
          <p:cNvSpPr txBox="1">
            <a:spLocks noChangeArrowheads="1"/>
          </p:cNvSpPr>
          <p:nvPr/>
        </p:nvSpPr>
        <p:spPr bwMode="auto">
          <a:xfrm>
            <a:off x="1671638" y="20081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34822" name="Rectangle 4"/>
          <p:cNvSpPr>
            <a:spLocks noChangeArrowheads="1"/>
          </p:cNvSpPr>
          <p:nvPr/>
        </p:nvSpPr>
        <p:spPr bwMode="auto">
          <a:xfrm>
            <a:off x="395288" y="517525"/>
            <a:ext cx="6337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sym typeface="Verdana" panose="020B0604030504040204" pitchFamily="34" charset="0"/>
              </a:rPr>
              <a:t>Maus fluidos</a:t>
            </a:r>
          </a:p>
        </p:txBody>
      </p:sp>
      <p:sp>
        <p:nvSpPr>
          <p:cNvPr id="34823" name="Rectangle 6"/>
          <p:cNvSpPr>
            <a:spLocks/>
          </p:cNvSpPr>
          <p:nvPr/>
        </p:nvSpPr>
        <p:spPr bwMode="auto">
          <a:xfrm>
            <a:off x="827088" y="2132013"/>
            <a:ext cx="18002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pt-BR" sz="4000" b="0">
                <a:cs typeface="Arial" panose="020B0604020202020204" pitchFamily="34" charset="0"/>
                <a:sym typeface="Arial" panose="020B0604020202020204" pitchFamily="34" charset="0"/>
              </a:rPr>
              <a:t>Pesado</a:t>
            </a:r>
            <a:endParaRPr lang="pt-BR" sz="4000" b="0"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34824" name="AutoShape 7" descr="9k="/>
          <p:cNvSpPr>
            <a:spLocks noChangeAspect="1" noChangeArrowheads="1"/>
          </p:cNvSpPr>
          <p:nvPr/>
        </p:nvSpPr>
        <p:spPr bwMode="auto">
          <a:xfrm>
            <a:off x="3119438" y="2643188"/>
            <a:ext cx="2905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4825" name="AutoShape 8" descr="2Q=="/>
          <p:cNvSpPr>
            <a:spLocks noChangeAspect="1" noChangeArrowheads="1"/>
          </p:cNvSpPr>
          <p:nvPr/>
        </p:nvSpPr>
        <p:spPr bwMode="auto">
          <a:xfrm>
            <a:off x="3276600" y="2547938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4826" name="AutoShape 9" descr="2Q=="/>
          <p:cNvSpPr>
            <a:spLocks noChangeAspect="1" noChangeArrowheads="1"/>
          </p:cNvSpPr>
          <p:nvPr/>
        </p:nvSpPr>
        <p:spPr bwMode="auto">
          <a:xfrm>
            <a:off x="3276600" y="2547938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4827" name="AutoShape 10" descr="2Q=="/>
          <p:cNvSpPr>
            <a:spLocks noChangeAspect="1" noChangeArrowheads="1"/>
          </p:cNvSpPr>
          <p:nvPr/>
        </p:nvSpPr>
        <p:spPr bwMode="auto">
          <a:xfrm>
            <a:off x="3200400" y="2595563"/>
            <a:ext cx="27432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4828" name="Rectangle 6"/>
          <p:cNvSpPr>
            <a:spLocks/>
          </p:cNvSpPr>
          <p:nvPr/>
        </p:nvSpPr>
        <p:spPr bwMode="auto">
          <a:xfrm>
            <a:off x="3275013" y="2997200"/>
            <a:ext cx="28813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pt-BR" sz="4000" b="0">
                <a:cs typeface="Arial" panose="020B0604020202020204" pitchFamily="34" charset="0"/>
                <a:sym typeface="Arial" panose="020B0604020202020204" pitchFamily="34" charset="0"/>
              </a:rPr>
              <a:t>Desarmonia</a:t>
            </a:r>
            <a:endParaRPr lang="pt-BR" sz="4000" b="0"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34829" name="Rectangle 6"/>
          <p:cNvSpPr>
            <a:spLocks/>
          </p:cNvSpPr>
          <p:nvPr/>
        </p:nvSpPr>
        <p:spPr bwMode="auto">
          <a:xfrm>
            <a:off x="5580063" y="1700213"/>
            <a:ext cx="25923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pt-BR" sz="4000" b="0">
                <a:cs typeface="Arial" panose="020B0604020202020204" pitchFamily="34" charset="0"/>
                <a:sym typeface="Arial" panose="020B0604020202020204" pitchFamily="34" charset="0"/>
              </a:rPr>
              <a:t>Violento</a:t>
            </a:r>
            <a:endParaRPr lang="pt-BR" sz="4000" b="0"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34830" name="Rectangle 6"/>
          <p:cNvSpPr>
            <a:spLocks/>
          </p:cNvSpPr>
          <p:nvPr/>
        </p:nvSpPr>
        <p:spPr bwMode="auto">
          <a:xfrm>
            <a:off x="971550" y="4221163"/>
            <a:ext cx="3887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pt-BR" sz="3600" b="0" dirty="0">
                <a:cs typeface="Arial" panose="020B0604020202020204" pitchFamily="34" charset="0"/>
                <a:sym typeface="Arial" panose="020B0604020202020204" pitchFamily="34" charset="0"/>
              </a:rPr>
              <a:t>Mal-estar geral</a:t>
            </a:r>
            <a:endParaRPr lang="pt-BR" sz="3600" b="0" dirty="0"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34831" name="Rectangle 6"/>
          <p:cNvSpPr>
            <a:spLocks/>
          </p:cNvSpPr>
          <p:nvPr/>
        </p:nvSpPr>
        <p:spPr bwMode="auto">
          <a:xfrm>
            <a:off x="4140200" y="5229225"/>
            <a:ext cx="40322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pt-BR" sz="3200" b="0">
                <a:cs typeface="Arial" panose="020B0604020202020204" pitchFamily="34" charset="0"/>
                <a:sym typeface="Arial" panose="020B0604020202020204" pitchFamily="34" charset="0"/>
              </a:rPr>
              <a:t>Desagradável </a:t>
            </a:r>
            <a:endParaRPr lang="pt-BR" sz="3200" b="0"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34832" name="Rectangle 6"/>
          <p:cNvSpPr>
            <a:spLocks/>
          </p:cNvSpPr>
          <p:nvPr/>
        </p:nvSpPr>
        <p:spPr bwMode="auto">
          <a:xfrm>
            <a:off x="5651500" y="3860800"/>
            <a:ext cx="25923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pt-BR" sz="4000" b="0">
                <a:cs typeface="Arial" panose="020B0604020202020204" pitchFamily="34" charset="0"/>
                <a:sym typeface="Arial" panose="020B0604020202020204" pitchFamily="34" charset="0"/>
              </a:rPr>
              <a:t>Ansiedade </a:t>
            </a:r>
            <a:endParaRPr lang="pt-BR" sz="4000" b="0"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34833" name="Rectangle 6"/>
          <p:cNvSpPr>
            <a:spLocks/>
          </p:cNvSpPr>
          <p:nvPr/>
        </p:nvSpPr>
        <p:spPr bwMode="auto">
          <a:xfrm>
            <a:off x="1116013" y="5516563"/>
            <a:ext cx="25923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pt-BR" sz="3600" b="0">
                <a:cs typeface="Arial" panose="020B0604020202020204" pitchFamily="34" charset="0"/>
                <a:sym typeface="Arial" panose="020B0604020202020204" pitchFamily="34" charset="0"/>
              </a:rPr>
              <a:t>Nervosismo </a:t>
            </a:r>
            <a:endParaRPr lang="pt-BR" sz="3600" b="0">
              <a:cs typeface="Arial" panose="020B0604020202020204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7F07230F-00F9-4642-B457-1BA547396B1E}" type="slidenum">
              <a:rPr lang="pt-BR" sz="1000" smtClean="0"/>
              <a:pPr algn="r"/>
              <a:t>24</a:t>
            </a:fld>
            <a:endParaRPr lang="pt-BR" sz="1000"/>
          </a:p>
        </p:txBody>
      </p:sp>
      <p:sp>
        <p:nvSpPr>
          <p:cNvPr id="36867" name="Slide Number Placeholder 1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ED6AC19-9237-4FE1-9A30-533931CB8B86}" type="slidenum">
              <a:rPr lang="pt-BR" sz="1000"/>
              <a:pPr algn="r" eaLnBrk="1" hangingPunct="1"/>
              <a:t>24</a:t>
            </a:fld>
            <a:endParaRPr lang="pt-BR" sz="1000"/>
          </a:p>
        </p:txBody>
      </p:sp>
      <p:pic>
        <p:nvPicPr>
          <p:cNvPr id="36868" name="Picture 7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3"/>
          <p:cNvSpPr txBox="1">
            <a:spLocks noChangeArrowheads="1"/>
          </p:cNvSpPr>
          <p:nvPr/>
        </p:nvSpPr>
        <p:spPr bwMode="auto">
          <a:xfrm>
            <a:off x="1671638" y="20081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36870" name="Rectangle 4"/>
          <p:cNvSpPr>
            <a:spLocks noChangeArrowheads="1"/>
          </p:cNvSpPr>
          <p:nvPr/>
        </p:nvSpPr>
        <p:spPr bwMode="auto">
          <a:xfrm>
            <a:off x="395288" y="517525"/>
            <a:ext cx="6337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sym typeface="Verdana" panose="020B0604030504040204" pitchFamily="34" charset="0"/>
              </a:rPr>
              <a:t>Importante </a:t>
            </a:r>
          </a:p>
        </p:txBody>
      </p:sp>
      <p:sp>
        <p:nvSpPr>
          <p:cNvPr id="36871" name="Rectangle 6"/>
          <p:cNvSpPr>
            <a:spLocks/>
          </p:cNvSpPr>
          <p:nvPr/>
        </p:nvSpPr>
        <p:spPr bwMode="auto">
          <a:xfrm>
            <a:off x="395288" y="2205038"/>
            <a:ext cx="828516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pt-BR" sz="4400" b="0" dirty="0">
                <a:cs typeface="Arial" panose="020B0604020202020204" pitchFamily="34" charset="0"/>
                <a:sym typeface="Arial" panose="020B0604020202020204" pitchFamily="34" charset="0"/>
              </a:rPr>
              <a:t>Algumas vezes, o mal-estar</a:t>
            </a:r>
          </a:p>
          <a:p>
            <a:pPr eaLnBrk="1"/>
            <a:r>
              <a:rPr lang="pt-BR" sz="4400" b="0" dirty="0">
                <a:cs typeface="Arial" panose="020B0604020202020204" pitchFamily="34" charset="0"/>
                <a:sym typeface="Arial" panose="020B0604020202020204" pitchFamily="34" charset="0"/>
              </a:rPr>
              <a:t>pode ser provocado pela</a:t>
            </a:r>
          </a:p>
          <a:p>
            <a:pPr eaLnBrk="1"/>
            <a:r>
              <a:rPr lang="pt-BR" sz="4400" dirty="0">
                <a:cs typeface="Arial" panose="020B0604020202020204" pitchFamily="34" charset="0"/>
                <a:sym typeface="Arial" panose="020B0604020202020204" pitchFamily="34" charset="0"/>
              </a:rPr>
              <a:t>desarmonia da própria</a:t>
            </a:r>
          </a:p>
          <a:p>
            <a:pPr eaLnBrk="1"/>
            <a:r>
              <a:rPr lang="pt-BR" sz="4400" dirty="0">
                <a:cs typeface="Arial" panose="020B0604020202020204" pitchFamily="34" charset="0"/>
                <a:sym typeface="Arial" panose="020B0604020202020204" pitchFamily="34" charset="0"/>
              </a:rPr>
              <a:t>pessoa</a:t>
            </a:r>
            <a:r>
              <a:rPr lang="pt-BR" sz="4400" b="0" dirty="0">
                <a:cs typeface="Arial" panose="020B0604020202020204" pitchFamily="34" charset="0"/>
                <a:sym typeface="Arial" panose="020B0604020202020204" pitchFamily="34" charset="0"/>
              </a:rPr>
              <a:t> e não por </a:t>
            </a:r>
          </a:p>
          <a:p>
            <a:pPr eaLnBrk="1"/>
            <a:r>
              <a:rPr lang="pt-BR" sz="4400" b="0" dirty="0">
                <a:cs typeface="Arial" panose="020B0604020202020204" pitchFamily="34" charset="0"/>
                <a:sym typeface="Arial" panose="020B0604020202020204" pitchFamily="34" charset="0"/>
              </a:rPr>
              <a:t>perturbação espiritual</a:t>
            </a:r>
            <a:endParaRPr lang="pt-BR" sz="4400" b="0" dirty="0">
              <a:cs typeface="Arial" panose="020B0604020202020204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61B725A-DFA2-4DA6-ACE8-E62BE556037A}" type="slidenum">
              <a:rPr lang="pt-BR" sz="1000" smtClean="0"/>
              <a:pPr algn="r"/>
              <a:t>25</a:t>
            </a:fld>
            <a:endParaRPr lang="pt-BR" sz="1000"/>
          </a:p>
        </p:txBody>
      </p:sp>
      <p:sp>
        <p:nvSpPr>
          <p:cNvPr id="38915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8ECAB89-E0F6-45FB-96E1-769B2926A105}" type="slidenum">
              <a:rPr lang="pt-BR" sz="1000"/>
              <a:pPr algn="r" eaLnBrk="1" hangingPunct="1"/>
              <a:t>25</a:t>
            </a:fld>
            <a:endParaRPr lang="pt-BR" sz="1000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625475" y="2205038"/>
            <a:ext cx="7840663" cy="23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Precisamos aprender a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absorver</a:t>
            </a: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os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bons</a:t>
            </a: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fluidos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 a nos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proteger</a:t>
            </a: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dos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maus</a:t>
            </a:r>
            <a:endParaRPr lang="pt-BR" b="1">
              <a:solidFill>
                <a:srgbClr val="679491"/>
              </a:solidFill>
            </a:endParaRP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C2091C9-20DF-4B3E-9608-3E255E7DA3AB}" type="slidenum">
              <a:rPr lang="pt-BR" sz="1000" smtClean="0"/>
              <a:pPr algn="r"/>
              <a:t>26</a:t>
            </a:fld>
            <a:endParaRPr lang="pt-BR" sz="1000"/>
          </a:p>
        </p:txBody>
      </p:sp>
      <p:pic>
        <p:nvPicPr>
          <p:cNvPr id="40963" name="Picture 7" descr="10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1"/>
          <a:stretch>
            <a:fillRect/>
          </a:stretch>
        </p:blipFill>
        <p:spPr bwMode="auto">
          <a:xfrm>
            <a:off x="34925" y="44450"/>
            <a:ext cx="91090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2"/>
          <p:cNvSpPr>
            <a:spLocks noChangeArrowheads="1"/>
          </p:cNvSpPr>
          <p:nvPr/>
        </p:nvSpPr>
        <p:spPr bwMode="auto">
          <a:xfrm rot="10800000" flipV="1">
            <a:off x="5364163" y="2852738"/>
            <a:ext cx="36004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pt-BR" altLang="ja-JP" sz="3600" b="0" dirty="0">
                <a:cs typeface="Arial" panose="020B0604020202020204" pitchFamily="34" charset="0"/>
                <a:sym typeface="Arial" panose="020B0604020202020204" pitchFamily="34" charset="0"/>
              </a:rPr>
              <a:t>Para absorver</a:t>
            </a:r>
            <a:br>
              <a:rPr lang="pt-BR" altLang="ja-JP" sz="3600" b="0" dirty="0"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3600" b="0" dirty="0">
                <a:cs typeface="Arial" panose="020B0604020202020204" pitchFamily="34" charset="0"/>
                <a:sym typeface="Arial" panose="020B0604020202020204" pitchFamily="34" charset="0"/>
              </a:rPr>
              <a:t>os fluidos, basta vibrarmos na mesma faixa</a:t>
            </a:r>
            <a:br>
              <a:rPr lang="pt-BR" altLang="ja-JP" sz="3600" b="0" dirty="0"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2400" b="0" i="1" dirty="0">
                <a:cs typeface="Arial" panose="020B0604020202020204" pitchFamily="34" charset="0"/>
                <a:sym typeface="Arial" panose="020B0604020202020204" pitchFamily="34" charset="0"/>
              </a:rPr>
              <a:t>Therezinha Oliveira</a:t>
            </a:r>
            <a:endParaRPr lang="pt-BR" sz="3600" b="0" dirty="0">
              <a:cs typeface="Arial" panose="020B0604020202020204" pitchFamily="34" charset="0"/>
            </a:endParaRPr>
          </a:p>
        </p:txBody>
      </p:sp>
      <p:pic>
        <p:nvPicPr>
          <p:cNvPr id="40965" name="Picture 8" descr="TRISTEZA+ORIG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030538"/>
            <a:ext cx="3384550" cy="26304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90516DB-28B4-4CA3-A09B-C378723C8D56}" type="slidenum">
              <a:rPr lang="pt-BR" sz="1000" smtClean="0"/>
              <a:pPr algn="r"/>
              <a:t>27</a:t>
            </a:fld>
            <a:endParaRPr lang="pt-BR" sz="1000"/>
          </a:p>
        </p:txBody>
      </p:sp>
      <p:pic>
        <p:nvPicPr>
          <p:cNvPr id="43011" name="Picture 8" descr="12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4"/>
          <a:stretch>
            <a:fillRect/>
          </a:stretch>
        </p:blipFill>
        <p:spPr bwMode="auto">
          <a:xfrm>
            <a:off x="34925" y="33338"/>
            <a:ext cx="9109075" cy="64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F10B1710-F026-4756-9AE9-D99299B2F5AC}" type="slidenum">
              <a:rPr lang="pt-BR" sz="1000"/>
              <a:pPr algn="r" eaLnBrk="1" hangingPunct="1"/>
              <a:t>27</a:t>
            </a:fld>
            <a:endParaRPr lang="pt-BR" sz="1000"/>
          </a:p>
        </p:txBody>
      </p:sp>
      <p:sp>
        <p:nvSpPr>
          <p:cNvPr id="43013" name="AutoShape 5" descr="Z"/>
          <p:cNvSpPr>
            <a:spLocks noChangeAspect="1" noChangeArrowheads="1"/>
          </p:cNvSpPr>
          <p:nvPr/>
        </p:nvSpPr>
        <p:spPr bwMode="auto">
          <a:xfrm>
            <a:off x="3262313" y="2557463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3014" name="AutoShape 10" descr="2Q=="/>
          <p:cNvSpPr>
            <a:spLocks noChangeAspect="1" noChangeArrowheads="1"/>
          </p:cNvSpPr>
          <p:nvPr/>
        </p:nvSpPr>
        <p:spPr bwMode="auto">
          <a:xfrm>
            <a:off x="3357563" y="2486025"/>
            <a:ext cx="24288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3015" name="AutoShape 12" descr="2Q=="/>
          <p:cNvSpPr>
            <a:spLocks noChangeAspect="1" noChangeArrowheads="1"/>
          </p:cNvSpPr>
          <p:nvPr/>
        </p:nvSpPr>
        <p:spPr bwMode="auto">
          <a:xfrm>
            <a:off x="3357563" y="2486025"/>
            <a:ext cx="24288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43016" name="Picture 15" descr="Alegri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92375"/>
            <a:ext cx="2736850" cy="1822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7" name="Rectangle 2"/>
          <p:cNvSpPr>
            <a:spLocks noChangeArrowheads="1"/>
          </p:cNvSpPr>
          <p:nvPr/>
        </p:nvSpPr>
        <p:spPr bwMode="auto">
          <a:xfrm rot="10800000" flipV="1">
            <a:off x="611188" y="1916113"/>
            <a:ext cx="439261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pt-BR" altLang="ja-JP" sz="3200" b="0" dirty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Para repelir fluidos maus: firmar o </a:t>
            </a:r>
            <a:br>
              <a:rPr lang="pt-BR" altLang="ja-JP" sz="3200" b="0" dirty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3200" b="0" dirty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pensamento no bem</a:t>
            </a:r>
            <a:br>
              <a:rPr lang="pt-BR" altLang="ja-JP" sz="3200" b="0" dirty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3200" b="0" dirty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 irradiar bons fluidos</a:t>
            </a:r>
            <a:br>
              <a:rPr lang="pt-BR" altLang="ja-JP" sz="3200" b="0" dirty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2400" b="0" i="1" dirty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Therezinha Oliveira</a:t>
            </a:r>
            <a:endParaRPr lang="pt-BR" sz="3600" b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262E6D26-0409-4E18-89FF-9543476C6854}" type="slidenum">
              <a:rPr lang="pt-BR" sz="1000" smtClean="0"/>
              <a:pPr algn="r"/>
              <a:t>28</a:t>
            </a:fld>
            <a:endParaRPr lang="pt-BR" sz="1000"/>
          </a:p>
        </p:txBody>
      </p:sp>
      <p:sp>
        <p:nvSpPr>
          <p:cNvPr id="45059" name="Slide Number Placeholder 1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2563D82-0DFE-4A40-822E-E1133DE75124}" type="slidenum">
              <a:rPr lang="pt-BR" sz="1000"/>
              <a:pPr algn="r" eaLnBrk="1" hangingPunct="1"/>
              <a:t>28</a:t>
            </a:fld>
            <a:endParaRPr lang="pt-BR" sz="1000"/>
          </a:p>
        </p:txBody>
      </p:sp>
      <p:pic>
        <p:nvPicPr>
          <p:cNvPr id="45060" name="Picture 7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3"/>
          <p:cNvSpPr txBox="1">
            <a:spLocks noChangeArrowheads="1"/>
          </p:cNvSpPr>
          <p:nvPr/>
        </p:nvSpPr>
        <p:spPr bwMode="auto">
          <a:xfrm>
            <a:off x="1671638" y="20081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45062" name="Rectangle 4"/>
          <p:cNvSpPr>
            <a:spLocks noChangeArrowheads="1"/>
          </p:cNvSpPr>
          <p:nvPr/>
        </p:nvSpPr>
        <p:spPr bwMode="auto">
          <a:xfrm>
            <a:off x="395288" y="517525"/>
            <a:ext cx="7056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sym typeface="Verdana" panose="020B0604030504040204" pitchFamily="34" charset="0"/>
              </a:rPr>
              <a:t>Reunião de desobsessão </a:t>
            </a:r>
          </a:p>
        </p:txBody>
      </p:sp>
      <p:sp>
        <p:nvSpPr>
          <p:cNvPr id="45063" name="Rectangle 6"/>
          <p:cNvSpPr>
            <a:spLocks/>
          </p:cNvSpPr>
          <p:nvPr/>
        </p:nvSpPr>
        <p:spPr bwMode="auto">
          <a:xfrm>
            <a:off x="971550" y="2565400"/>
            <a:ext cx="7129463" cy="295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pt-BR" altLang="ja-JP" sz="3600" b="0" dirty="0">
                <a:cs typeface="Arial" panose="020B0604020202020204" pitchFamily="34" charset="0"/>
                <a:sym typeface="Arial" panose="020B0604020202020204" pitchFamily="34" charset="0"/>
              </a:rPr>
              <a:t>Haverá casos em que, embora os fluidos sejam maus, o médium precisa servir de intermediário ao Espírito, para que seja socorrido, esclarecido </a:t>
            </a:r>
            <a:r>
              <a:rPr lang="pt-BR" altLang="ja-JP" sz="2400" b="0" i="1" dirty="0">
                <a:cs typeface="Arial" panose="020B0604020202020204" pitchFamily="34" charset="0"/>
                <a:sym typeface="Arial" panose="020B0604020202020204" pitchFamily="34" charset="0"/>
              </a:rPr>
              <a:t>Therezinha Oliveira</a:t>
            </a:r>
            <a:endParaRPr lang="pt-BR" sz="2400" b="0" i="1" dirty="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3F10013-735C-4A45-B73A-A8E01117EC65}" type="slidenum">
              <a:rPr lang="pt-BR" sz="1000" smtClean="0"/>
              <a:pPr algn="r"/>
              <a:t>29</a:t>
            </a:fld>
            <a:endParaRPr lang="pt-BR" sz="1000"/>
          </a:p>
        </p:txBody>
      </p:sp>
      <p:sp>
        <p:nvSpPr>
          <p:cNvPr id="47107" name="Slide Number Placeholder 1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32105FF-6983-40A5-84AF-CAC0709C4748}" type="slidenum">
              <a:rPr lang="pt-BR" sz="1000"/>
              <a:pPr algn="r" eaLnBrk="1" hangingPunct="1"/>
              <a:t>29</a:t>
            </a:fld>
            <a:endParaRPr lang="pt-BR" sz="1000"/>
          </a:p>
        </p:txBody>
      </p:sp>
      <p:pic>
        <p:nvPicPr>
          <p:cNvPr id="47108" name="Picture 7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3"/>
          <p:cNvSpPr txBox="1">
            <a:spLocks noChangeArrowheads="1"/>
          </p:cNvSpPr>
          <p:nvPr/>
        </p:nvSpPr>
        <p:spPr bwMode="auto">
          <a:xfrm>
            <a:off x="1671638" y="20081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47110" name="Rectangle 4"/>
          <p:cNvSpPr>
            <a:spLocks noChangeArrowheads="1"/>
          </p:cNvSpPr>
          <p:nvPr/>
        </p:nvSpPr>
        <p:spPr bwMode="auto">
          <a:xfrm>
            <a:off x="395288" y="517525"/>
            <a:ext cx="7056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sym typeface="Verdana" panose="020B0604030504040204" pitchFamily="34" charset="0"/>
              </a:rPr>
              <a:t>Reunião de desobsessão </a:t>
            </a:r>
          </a:p>
        </p:txBody>
      </p:sp>
      <p:sp>
        <p:nvSpPr>
          <p:cNvPr id="47111" name="Rectangle 6"/>
          <p:cNvSpPr>
            <a:spLocks/>
          </p:cNvSpPr>
          <p:nvPr/>
        </p:nvSpPr>
        <p:spPr bwMode="auto">
          <a:xfrm>
            <a:off x="684213" y="2565400"/>
            <a:ext cx="7848600" cy="287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pt-BR" altLang="ja-JP" sz="3600" b="0" dirty="0">
                <a:cs typeface="Arial" panose="020B0604020202020204" pitchFamily="34" charset="0"/>
                <a:sym typeface="Arial" panose="020B0604020202020204" pitchFamily="34" charset="0"/>
              </a:rPr>
              <a:t>(...) embora sentindo-lhe a atmosfera fluídica difícil, procurará manter seu próprio equilíbrio espiritual e envolver o comunicante em vibração fraterna, mas firme </a:t>
            </a:r>
            <a:r>
              <a:rPr lang="pt-BR" altLang="ja-JP" sz="2400" b="0" i="1" dirty="0">
                <a:cs typeface="Arial" panose="020B0604020202020204" pitchFamily="34" charset="0"/>
                <a:sym typeface="Arial" panose="020B0604020202020204" pitchFamily="34" charset="0"/>
              </a:rPr>
              <a:t>Therezinha Oliveira</a:t>
            </a:r>
            <a:endParaRPr lang="pt-BR" sz="2400" b="0" i="1" dirty="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83A2A9D4-3CD4-4E82-BD9F-BD13DB4F1A23}" type="slidenum">
              <a:rPr lang="pt-BR" sz="1000" smtClean="0"/>
              <a:pPr algn="r"/>
              <a:t>3</a:t>
            </a:fld>
            <a:endParaRPr lang="pt-BR" sz="1000"/>
          </a:p>
        </p:txBody>
      </p:sp>
      <p:sp>
        <p:nvSpPr>
          <p:cNvPr id="6147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3EA54CC-4F9D-4A5C-AE9B-C7855FDA88B3}" type="slidenum">
              <a:rPr lang="pt-BR" sz="1000"/>
              <a:pPr algn="r" eaLnBrk="1" hangingPunct="1"/>
              <a:t>3</a:t>
            </a:fld>
            <a:endParaRPr lang="pt-BR" sz="1000"/>
          </a:p>
        </p:txBody>
      </p:sp>
      <p:pic>
        <p:nvPicPr>
          <p:cNvPr id="6148" name="Picture 4" descr="5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-659" r="-854" b="3931"/>
          <a:stretch>
            <a:fillRect/>
          </a:stretch>
        </p:blipFill>
        <p:spPr bwMode="auto">
          <a:xfrm>
            <a:off x="-6350" y="0"/>
            <a:ext cx="91503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AutoShape 6" descr="2Q=="/>
          <p:cNvSpPr>
            <a:spLocks noChangeAspect="1" noChangeArrowheads="1"/>
          </p:cNvSpPr>
          <p:nvPr/>
        </p:nvSpPr>
        <p:spPr bwMode="auto">
          <a:xfrm>
            <a:off x="3205163" y="2590800"/>
            <a:ext cx="27336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150" name="AutoShape 10" descr="9k="/>
          <p:cNvSpPr>
            <a:spLocks noChangeAspect="1" noChangeArrowheads="1"/>
          </p:cNvSpPr>
          <p:nvPr/>
        </p:nvSpPr>
        <p:spPr bwMode="auto">
          <a:xfrm>
            <a:off x="3286125" y="2538413"/>
            <a:ext cx="25717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151" name="AutoShape 12" descr="9k="/>
          <p:cNvSpPr>
            <a:spLocks noChangeAspect="1" noChangeArrowheads="1"/>
          </p:cNvSpPr>
          <p:nvPr/>
        </p:nvSpPr>
        <p:spPr bwMode="auto">
          <a:xfrm>
            <a:off x="3286125" y="2538413"/>
            <a:ext cx="25717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152" name="Rectangle 15"/>
          <p:cNvSpPr>
            <a:spLocks noChangeArrowheads="1"/>
          </p:cNvSpPr>
          <p:nvPr/>
        </p:nvSpPr>
        <p:spPr bwMode="auto">
          <a:xfrm>
            <a:off x="457200" y="4149725"/>
            <a:ext cx="82296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t-BR" sz="4400" b="0" dirty="0"/>
              <a:t>Da mesma forma que </a:t>
            </a:r>
            <a:r>
              <a:rPr lang="pt-BR" sz="4400" dirty="0"/>
              <a:t>absorvemos</a:t>
            </a:r>
            <a:r>
              <a:rPr lang="pt-BR" sz="4400" b="0" dirty="0"/>
              <a:t> os </a:t>
            </a:r>
            <a:r>
              <a:rPr lang="pt-BR" sz="4400" dirty="0"/>
              <a:t>fluidos</a:t>
            </a:r>
            <a:r>
              <a:rPr lang="pt-BR" sz="4400" b="0" dirty="0"/>
              <a:t>, </a:t>
            </a:r>
          </a:p>
          <a:p>
            <a:r>
              <a:rPr lang="pt-BR" sz="4400" b="0" dirty="0"/>
              <a:t>nós os </a:t>
            </a:r>
            <a:r>
              <a:rPr lang="pt-BR" sz="4400" dirty="0"/>
              <a:t>irradiamos</a:t>
            </a:r>
            <a:endParaRPr lang="pt-BR" sz="4400" b="0" dirty="0"/>
          </a:p>
        </p:txBody>
      </p:sp>
      <p:pic>
        <p:nvPicPr>
          <p:cNvPr id="6153" name="Picture 16" descr="maos-de-luz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028825"/>
            <a:ext cx="2736850" cy="20478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984965CA-7F2E-4184-9076-1419D506D244}" type="slidenum">
              <a:rPr lang="pt-BR" sz="1000" smtClean="0"/>
              <a:pPr algn="r"/>
              <a:t>30</a:t>
            </a:fld>
            <a:endParaRPr lang="pt-BR" sz="1000"/>
          </a:p>
        </p:txBody>
      </p:sp>
      <p:sp>
        <p:nvSpPr>
          <p:cNvPr id="49155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081E95C9-17BC-4499-A1BA-04A8F9248747}" type="slidenum">
              <a:rPr lang="pt-BR" sz="1000"/>
              <a:pPr algn="r" eaLnBrk="1" hangingPunct="1"/>
              <a:t>30</a:t>
            </a:fld>
            <a:endParaRPr lang="pt-BR" sz="1000"/>
          </a:p>
        </p:txBody>
      </p:sp>
      <p:pic>
        <p:nvPicPr>
          <p:cNvPr id="49156" name="Picture 4" descr="5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-659" r="-854" b="3931"/>
          <a:stretch>
            <a:fillRect/>
          </a:stretch>
        </p:blipFill>
        <p:spPr bwMode="auto">
          <a:xfrm>
            <a:off x="-6350" y="0"/>
            <a:ext cx="91503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AutoShape 4" descr="2Q=="/>
          <p:cNvSpPr>
            <a:spLocks noChangeAspect="1" noChangeArrowheads="1"/>
          </p:cNvSpPr>
          <p:nvPr/>
        </p:nvSpPr>
        <p:spPr bwMode="auto">
          <a:xfrm>
            <a:off x="3205163" y="2590800"/>
            <a:ext cx="27336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9158" name="AutoShape 5" descr="9k="/>
          <p:cNvSpPr>
            <a:spLocks noChangeAspect="1" noChangeArrowheads="1"/>
          </p:cNvSpPr>
          <p:nvPr/>
        </p:nvSpPr>
        <p:spPr bwMode="auto">
          <a:xfrm>
            <a:off x="3286125" y="2538413"/>
            <a:ext cx="25717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9159" name="AutoShape 6" descr="9k="/>
          <p:cNvSpPr>
            <a:spLocks noChangeAspect="1" noChangeArrowheads="1"/>
          </p:cNvSpPr>
          <p:nvPr/>
        </p:nvSpPr>
        <p:spPr bwMode="auto">
          <a:xfrm>
            <a:off x="3286125" y="2538413"/>
            <a:ext cx="25717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9160" name="Rectangle 7"/>
          <p:cNvSpPr>
            <a:spLocks noChangeArrowheads="1"/>
          </p:cNvSpPr>
          <p:nvPr/>
        </p:nvSpPr>
        <p:spPr bwMode="auto">
          <a:xfrm>
            <a:off x="457200" y="2997200"/>
            <a:ext cx="82296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t-BR" sz="4400" b="0"/>
              <a:t>Podemos irradiar</a:t>
            </a:r>
          </a:p>
          <a:p>
            <a:r>
              <a:rPr lang="pt-BR" sz="4400" b="0"/>
              <a:t>fluidos a distância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94C3308-EBA8-4268-943F-1F4F73B426AF}" type="slidenum">
              <a:rPr lang="pt-BR" sz="1000" smtClean="0"/>
              <a:pPr algn="r"/>
              <a:t>31</a:t>
            </a:fld>
            <a:endParaRPr lang="pt-BR" sz="1000"/>
          </a:p>
        </p:txBody>
      </p:sp>
      <p:sp>
        <p:nvSpPr>
          <p:cNvPr id="51203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0BB0B4AA-460F-4113-9E5C-489F42C375D1}" type="slidenum">
              <a:rPr lang="pt-BR" sz="1000"/>
              <a:pPr algn="r" eaLnBrk="1" hangingPunct="1"/>
              <a:t>31</a:t>
            </a:fld>
            <a:endParaRPr lang="pt-BR" sz="1000"/>
          </a:p>
        </p:txBody>
      </p:sp>
      <p:pic>
        <p:nvPicPr>
          <p:cNvPr id="51204" name="Picture 10" descr="9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8"/>
          <a:stretch>
            <a:fillRect/>
          </a:stretch>
        </p:blipFill>
        <p:spPr bwMode="auto">
          <a:xfrm>
            <a:off x="0" y="42863"/>
            <a:ext cx="91090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2"/>
          <p:cNvSpPr>
            <a:spLocks noChangeArrowheads="1"/>
          </p:cNvSpPr>
          <p:nvPr/>
        </p:nvSpPr>
        <p:spPr bwMode="auto">
          <a:xfrm rot="10800000" flipV="1">
            <a:off x="1116013" y="2349500"/>
            <a:ext cx="68405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  <a:t>Condições</a:t>
            </a:r>
            <a:b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  <a:t>para irradiar</a:t>
            </a:r>
            <a:b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  <a:t>bons fluidos</a:t>
            </a:r>
            <a:endParaRPr lang="pt-BR" sz="54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881B9FF7-2E66-4256-9C5D-7EA9D31B23D6}" type="slidenum">
              <a:rPr lang="pt-BR" sz="1000" smtClean="0"/>
              <a:pPr algn="r"/>
              <a:t>32</a:t>
            </a:fld>
            <a:endParaRPr lang="pt-BR" sz="1000"/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941168"/>
            <a:ext cx="8229600" cy="129614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defRPr/>
            </a:pPr>
            <a:r>
              <a:rPr lang="pt-BR" sz="4000" dirty="0"/>
              <a:t>Somente damos</a:t>
            </a:r>
          </a:p>
          <a:p>
            <a:pPr marL="0" indent="0">
              <a:defRPr/>
            </a:pPr>
            <a:r>
              <a:rPr lang="pt-BR" sz="4000" dirty="0"/>
              <a:t>aquilo que possuímos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4445" t="21052" r="6667"/>
          <a:stretch/>
        </p:blipFill>
        <p:spPr>
          <a:xfrm>
            <a:off x="1187624" y="1098214"/>
            <a:ext cx="2880320" cy="3410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2380" t="2995" r="29223" b="2109"/>
          <a:stretch/>
        </p:blipFill>
        <p:spPr>
          <a:xfrm>
            <a:off x="5148063" y="1082715"/>
            <a:ext cx="2520281" cy="34367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2D6F8647-52F2-4CC2-8363-B0FD3793F218}" type="slidenum">
              <a:rPr lang="pt-BR" sz="1000" smtClean="0"/>
              <a:pPr algn="r"/>
              <a:t>33</a:t>
            </a:fld>
            <a:endParaRPr lang="pt-BR" sz="1000"/>
          </a:p>
        </p:txBody>
      </p:sp>
      <p:sp>
        <p:nvSpPr>
          <p:cNvPr id="54275" name="Slide Number Placeholder 1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FAABB02D-6740-49AC-915E-EE1C795B7570}" type="slidenum">
              <a:rPr lang="pt-BR" sz="1000"/>
              <a:pPr algn="r" eaLnBrk="1" hangingPunct="1"/>
              <a:t>33</a:t>
            </a:fld>
            <a:endParaRPr lang="pt-BR" sz="1000"/>
          </a:p>
        </p:txBody>
      </p:sp>
      <p:pic>
        <p:nvPicPr>
          <p:cNvPr id="54276" name="Picture 7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1671638" y="20081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54278" name="Rectangle 4"/>
          <p:cNvSpPr>
            <a:spLocks noChangeArrowheads="1"/>
          </p:cNvSpPr>
          <p:nvPr/>
        </p:nvSpPr>
        <p:spPr bwMode="auto">
          <a:xfrm>
            <a:off x="395288" y="517525"/>
            <a:ext cx="66976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sym typeface="Verdana" panose="020B0604030504040204" pitchFamily="34" charset="0"/>
              </a:rPr>
              <a:t>Para uma boa irradiação</a:t>
            </a:r>
          </a:p>
        </p:txBody>
      </p:sp>
      <p:sp>
        <p:nvSpPr>
          <p:cNvPr id="54279" name="Rectangle 6"/>
          <p:cNvSpPr>
            <a:spLocks/>
          </p:cNvSpPr>
          <p:nvPr/>
        </p:nvSpPr>
        <p:spPr bwMode="auto">
          <a:xfrm>
            <a:off x="611188" y="1989138"/>
            <a:ext cx="43926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pt-BR" sz="4000" b="0">
                <a:cs typeface="Arial" panose="020B0604020202020204" pitchFamily="34" charset="0"/>
                <a:sym typeface="Arial" panose="020B0604020202020204" pitchFamily="34" charset="0"/>
              </a:rPr>
              <a:t>Alimentos leves </a:t>
            </a:r>
            <a:endParaRPr lang="pt-BR" sz="4000" b="0"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54280" name="AutoShape 8" descr="2Q=="/>
          <p:cNvSpPr>
            <a:spLocks noChangeAspect="1" noChangeArrowheads="1"/>
          </p:cNvSpPr>
          <p:nvPr/>
        </p:nvSpPr>
        <p:spPr bwMode="auto">
          <a:xfrm>
            <a:off x="3276600" y="2547938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54281" name="AutoShape 9" descr="2Q=="/>
          <p:cNvSpPr>
            <a:spLocks noChangeAspect="1" noChangeArrowheads="1"/>
          </p:cNvSpPr>
          <p:nvPr/>
        </p:nvSpPr>
        <p:spPr bwMode="auto">
          <a:xfrm>
            <a:off x="3276600" y="2547938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54282" name="AutoShape 10" descr="2Q=="/>
          <p:cNvSpPr>
            <a:spLocks noChangeAspect="1" noChangeArrowheads="1"/>
          </p:cNvSpPr>
          <p:nvPr/>
        </p:nvSpPr>
        <p:spPr bwMode="auto">
          <a:xfrm>
            <a:off x="3200400" y="2595563"/>
            <a:ext cx="27432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54283" name="Rectangle 6"/>
          <p:cNvSpPr>
            <a:spLocks/>
          </p:cNvSpPr>
          <p:nvPr/>
        </p:nvSpPr>
        <p:spPr bwMode="auto">
          <a:xfrm>
            <a:off x="1331913" y="3860800"/>
            <a:ext cx="54006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/>
            <a:r>
              <a:rPr lang="pt-BR" sz="3600" b="0">
                <a:cs typeface="Arial" panose="020B0604020202020204" pitchFamily="34" charset="0"/>
                <a:sym typeface="Arial" panose="020B0604020202020204" pitchFamily="34" charset="0"/>
              </a:rPr>
              <a:t>Ausência de vícios físicos</a:t>
            </a:r>
            <a:endParaRPr lang="pt-BR" sz="3600" b="0"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54284" name="Rectangle 6"/>
          <p:cNvSpPr>
            <a:spLocks/>
          </p:cNvSpPr>
          <p:nvPr/>
        </p:nvSpPr>
        <p:spPr bwMode="auto">
          <a:xfrm>
            <a:off x="2916238" y="2997200"/>
            <a:ext cx="55086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/>
            <a:r>
              <a:rPr lang="pt-BR" sz="3200" b="0">
                <a:cs typeface="Arial" panose="020B0604020202020204" pitchFamily="34" charset="0"/>
                <a:sym typeface="Arial" panose="020B0604020202020204" pitchFamily="34" charset="0"/>
              </a:rPr>
              <a:t>Manter o equilíbrio emocional</a:t>
            </a:r>
            <a:endParaRPr lang="pt-BR" sz="3200" b="0"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54285" name="Rectangle 6"/>
          <p:cNvSpPr>
            <a:spLocks/>
          </p:cNvSpPr>
          <p:nvPr/>
        </p:nvSpPr>
        <p:spPr bwMode="auto">
          <a:xfrm>
            <a:off x="755650" y="4868863"/>
            <a:ext cx="3816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/>
            <a:r>
              <a:rPr lang="pt-BR" sz="2800" b="0">
                <a:cs typeface="Arial" panose="020B0604020202020204" pitchFamily="34" charset="0"/>
                <a:sym typeface="Arial" panose="020B0604020202020204" pitchFamily="34" charset="0"/>
              </a:rPr>
              <a:t>Evitar conversas fúteis</a:t>
            </a:r>
            <a:endParaRPr lang="pt-BR" sz="2800" b="0"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54286" name="Rectangle 6"/>
          <p:cNvSpPr>
            <a:spLocks/>
          </p:cNvSpPr>
          <p:nvPr/>
        </p:nvSpPr>
        <p:spPr bwMode="auto">
          <a:xfrm>
            <a:off x="2916238" y="5516563"/>
            <a:ext cx="56149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/>
            <a:r>
              <a:rPr lang="pt-BR" sz="3600" b="0">
                <a:cs typeface="Arial" panose="020B0604020202020204" pitchFamily="34" charset="0"/>
                <a:sym typeface="Arial" panose="020B0604020202020204" pitchFamily="34" charset="0"/>
              </a:rPr>
              <a:t>Ausência de vícios morais</a:t>
            </a:r>
            <a:endParaRPr lang="pt-BR" sz="3600" b="0">
              <a:cs typeface="Arial" panose="020B0604020202020204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434A2490-773A-4C5F-9BCE-0D9B484B9EDC}" type="slidenum">
              <a:rPr lang="pt-BR" sz="1000" smtClean="0"/>
              <a:pPr algn="r"/>
              <a:t>34</a:t>
            </a:fld>
            <a:endParaRPr lang="pt-BR" sz="1000"/>
          </a:p>
        </p:txBody>
      </p:sp>
      <p:sp>
        <p:nvSpPr>
          <p:cNvPr id="56323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A842215-7C6C-45BB-9B30-EEDC98A542B1}" type="slidenum">
              <a:rPr lang="pt-BR" sz="1000"/>
              <a:pPr algn="r" eaLnBrk="1" hangingPunct="1"/>
              <a:t>34</a:t>
            </a:fld>
            <a:endParaRPr lang="pt-BR" sz="1000"/>
          </a:p>
        </p:txBody>
      </p:sp>
      <p:pic>
        <p:nvPicPr>
          <p:cNvPr id="56324" name="Picture 10" descr="9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8"/>
          <a:stretch>
            <a:fillRect/>
          </a:stretch>
        </p:blipFill>
        <p:spPr bwMode="auto">
          <a:xfrm>
            <a:off x="0" y="42863"/>
            <a:ext cx="91090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2"/>
          <p:cNvSpPr>
            <a:spLocks noChangeArrowheads="1"/>
          </p:cNvSpPr>
          <p:nvPr/>
        </p:nvSpPr>
        <p:spPr bwMode="auto">
          <a:xfrm rot="10800000" flipV="1">
            <a:off x="1116013" y="2349500"/>
            <a:ext cx="68405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  <a:t>Técnicas</a:t>
            </a:r>
            <a:b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  <a:t>a seguir</a:t>
            </a:r>
            <a:endParaRPr lang="pt-BR" sz="54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9246AB8-CA92-4645-90BD-4D196B08577E}" type="slidenum">
              <a:rPr lang="pt-BR" sz="1000" smtClean="0"/>
              <a:pPr algn="r"/>
              <a:t>35</a:t>
            </a:fld>
            <a:endParaRPr lang="pt-BR" sz="1000"/>
          </a:p>
        </p:txBody>
      </p:sp>
      <p:sp>
        <p:nvSpPr>
          <p:cNvPr id="335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485900"/>
            <a:ext cx="8229600" cy="16557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defRPr/>
            </a:pPr>
            <a:r>
              <a:rPr lang="pt-BR"/>
              <a:t>Concentração</a:t>
            </a:r>
          </a:p>
          <a:p>
            <a:pPr marL="0" indent="0">
              <a:defRPr/>
            </a:pPr>
            <a:r>
              <a:rPr lang="pt-BR"/>
              <a:t>e oração</a:t>
            </a:r>
          </a:p>
        </p:txBody>
      </p:sp>
      <p:sp>
        <p:nvSpPr>
          <p:cNvPr id="58372" name="AutoShape 4" descr="2Q=="/>
          <p:cNvSpPr>
            <a:spLocks noChangeAspect="1" noChangeArrowheads="1"/>
          </p:cNvSpPr>
          <p:nvPr/>
        </p:nvSpPr>
        <p:spPr bwMode="auto">
          <a:xfrm>
            <a:off x="3219450" y="2586038"/>
            <a:ext cx="27051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58373" name="Picture 6" descr="praying-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213100"/>
            <a:ext cx="3887788" cy="24288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2F23D02D-AAD5-49A3-A65E-2D7529DB1149}" type="slidenum">
              <a:rPr lang="pt-BR" sz="1000" smtClean="0"/>
              <a:pPr algn="r"/>
              <a:t>36</a:t>
            </a:fld>
            <a:endParaRPr lang="pt-BR" sz="1000"/>
          </a:p>
        </p:txBody>
      </p:sp>
      <p:pic>
        <p:nvPicPr>
          <p:cNvPr id="59395" name="Picture 5" descr="10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1"/>
          <a:stretch>
            <a:fillRect/>
          </a:stretch>
        </p:blipFill>
        <p:spPr bwMode="auto">
          <a:xfrm>
            <a:off x="34925" y="44450"/>
            <a:ext cx="91090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20072" y="3787775"/>
            <a:ext cx="3528392" cy="100937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l">
              <a:lnSpc>
                <a:spcPct val="80000"/>
              </a:lnSpc>
              <a:defRPr/>
            </a:pPr>
            <a:r>
              <a:rPr lang="pt-BR" sz="3400" dirty="0"/>
              <a:t>Foco no objetivo de sua irradiação</a:t>
            </a:r>
          </a:p>
          <a:p>
            <a:pPr marL="0" indent="0" algn="l">
              <a:lnSpc>
                <a:spcPct val="80000"/>
              </a:lnSpc>
              <a:defRPr/>
            </a:pPr>
            <a:endParaRPr lang="pt-BR" sz="3400" dirty="0"/>
          </a:p>
        </p:txBody>
      </p:sp>
      <p:pic>
        <p:nvPicPr>
          <p:cNvPr id="59397" name="Picture 4" descr="fo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1685" r="1601" b="1685"/>
          <a:stretch>
            <a:fillRect/>
          </a:stretch>
        </p:blipFill>
        <p:spPr bwMode="auto">
          <a:xfrm>
            <a:off x="1765300" y="3141663"/>
            <a:ext cx="2519363" cy="24415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C9D36B9-8A7D-4672-BFF1-8B3EBC9ADC4D}" type="slidenum">
              <a:rPr lang="pt-BR" sz="1000" smtClean="0"/>
              <a:pPr algn="r"/>
              <a:t>37</a:t>
            </a:fld>
            <a:endParaRPr lang="pt-BR" sz="1000"/>
          </a:p>
        </p:txBody>
      </p:sp>
      <p:pic>
        <p:nvPicPr>
          <p:cNvPr id="60419" name="Picture 8" descr="aleg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789363"/>
            <a:ext cx="2697162" cy="21177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22" name="AutoShape 2"/>
          <p:cNvSpPr>
            <a:spLocks noGrp="1" noChangeArrowheads="1"/>
          </p:cNvSpPr>
          <p:nvPr>
            <p:ph type="body" idx="1"/>
          </p:nvPr>
        </p:nvSpPr>
        <p:spPr>
          <a:xfrm>
            <a:off x="1619250" y="1125538"/>
            <a:ext cx="5903913" cy="1584325"/>
          </a:xfrm>
          <a:prstGeom prst="cloudCallout">
            <a:avLst>
              <a:gd name="adj1" fmla="val -7245"/>
              <a:gd name="adj2" fmla="val 106611"/>
            </a:avLst>
          </a:prstGeom>
          <a:ln>
            <a:solidFill>
              <a:srgbClr val="67949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lnSpc>
                <a:spcPct val="80000"/>
              </a:lnSpc>
              <a:defRPr/>
            </a:pPr>
            <a:r>
              <a:rPr lang="pt-BR" sz="3600"/>
              <a:t>Irradiar o que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pt-BR" sz="3600"/>
              <a:t>deseja transmitir</a:t>
            </a:r>
          </a:p>
        </p:txBody>
      </p:sp>
      <p:pic>
        <p:nvPicPr>
          <p:cNvPr id="60421" name="Picture 4" descr="amor-nuv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89363"/>
            <a:ext cx="2808288" cy="21066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2" name="AutoShape 6" descr="9k="/>
          <p:cNvSpPr>
            <a:spLocks noChangeAspect="1" noChangeArrowheads="1"/>
          </p:cNvSpPr>
          <p:nvPr/>
        </p:nvSpPr>
        <p:spPr bwMode="auto">
          <a:xfrm>
            <a:off x="3338513" y="25050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60423" name="Picture 10" descr="ANd9GcRoew4KGSDybKgI5ipWBo8OW22Qy78PNYGEmHYbe6tCKDMIyQJV4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5" y="3789363"/>
            <a:ext cx="2143125" cy="21431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89CFCA3B-4D83-450F-BD56-04B412A47C91}" type="slidenum">
              <a:rPr lang="pt-BR" sz="1000" smtClean="0"/>
              <a:pPr algn="r"/>
              <a:t>38</a:t>
            </a:fld>
            <a:endParaRPr lang="pt-BR" sz="1000"/>
          </a:p>
        </p:txBody>
      </p:sp>
      <p:sp>
        <p:nvSpPr>
          <p:cNvPr id="3389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29600" cy="30241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defRPr/>
            </a:pPr>
            <a:r>
              <a:rPr lang="pt-BR" b="1" dirty="0"/>
              <a:t>Irradiação em grupo</a:t>
            </a:r>
          </a:p>
          <a:p>
            <a:pPr marL="0" indent="0">
              <a:defRPr/>
            </a:pPr>
            <a:r>
              <a:rPr lang="pt-BR" dirty="0"/>
              <a:t>necessita que </a:t>
            </a:r>
            <a:r>
              <a:rPr lang="pt-BR" b="1" dirty="0"/>
              <a:t>todos, </a:t>
            </a:r>
            <a:r>
              <a:rPr lang="pt-BR" dirty="0"/>
              <a:t>ao</a:t>
            </a:r>
          </a:p>
          <a:p>
            <a:pPr marL="0" indent="0">
              <a:defRPr/>
            </a:pPr>
            <a:r>
              <a:rPr lang="pt-BR" b="1" dirty="0"/>
              <a:t>mesmo</a:t>
            </a:r>
            <a:r>
              <a:rPr lang="pt-BR" dirty="0"/>
              <a:t> </a:t>
            </a:r>
            <a:r>
              <a:rPr lang="pt-BR" b="1" dirty="0"/>
              <a:t>tempo, </a:t>
            </a:r>
            <a:r>
              <a:rPr lang="pt-BR" dirty="0"/>
              <a:t>direcionem-se</a:t>
            </a:r>
            <a:r>
              <a:rPr lang="pt-BR" b="1" dirty="0"/>
              <a:t> para o mesmo fim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698740B-B574-4007-93F8-D42E8114C38C}" type="slidenum">
              <a:rPr lang="pt-BR" sz="1000" smtClean="0"/>
              <a:pPr algn="r"/>
              <a:t>39</a:t>
            </a:fld>
            <a:endParaRPr lang="pt-BR" sz="1000"/>
          </a:p>
        </p:txBody>
      </p:sp>
      <p:sp>
        <p:nvSpPr>
          <p:cNvPr id="62467" name="Slide Number Placeholder 1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4396E34-224F-4D17-9638-FD87F83F8328}" type="slidenum">
              <a:rPr lang="pt-BR" sz="1000"/>
              <a:pPr algn="r" eaLnBrk="1" hangingPunct="1"/>
              <a:t>39</a:t>
            </a:fld>
            <a:endParaRPr lang="pt-BR" sz="1000"/>
          </a:p>
        </p:txBody>
      </p:sp>
      <p:pic>
        <p:nvPicPr>
          <p:cNvPr id="62468" name="Picture 7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 Box 3"/>
          <p:cNvSpPr txBox="1">
            <a:spLocks noChangeArrowheads="1"/>
          </p:cNvSpPr>
          <p:nvPr/>
        </p:nvSpPr>
        <p:spPr bwMode="auto">
          <a:xfrm>
            <a:off x="1671638" y="20081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62470" name="Rectangle 4"/>
          <p:cNvSpPr>
            <a:spLocks noChangeArrowheads="1"/>
          </p:cNvSpPr>
          <p:nvPr/>
        </p:nvSpPr>
        <p:spPr bwMode="auto">
          <a:xfrm>
            <a:off x="395288" y="517525"/>
            <a:ext cx="6337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sym typeface="Verdana" panose="020B0604030504040204" pitchFamily="34" charset="0"/>
              </a:rPr>
              <a:t>Lembre-se</a:t>
            </a:r>
          </a:p>
        </p:txBody>
      </p:sp>
      <p:sp>
        <p:nvSpPr>
          <p:cNvPr id="62471" name="Rectangle 6"/>
          <p:cNvSpPr>
            <a:spLocks/>
          </p:cNvSpPr>
          <p:nvPr/>
        </p:nvSpPr>
        <p:spPr bwMode="auto">
          <a:xfrm>
            <a:off x="395288" y="3140075"/>
            <a:ext cx="828516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pt-BR" b="0">
                <a:cs typeface="Arial" panose="020B0604020202020204" pitchFamily="34" charset="0"/>
                <a:sym typeface="Arial" panose="020B0604020202020204" pitchFamily="34" charset="0"/>
              </a:rPr>
              <a:t>Deus sabe do </a:t>
            </a:r>
          </a:p>
          <a:p>
            <a:pPr eaLnBrk="1"/>
            <a:r>
              <a:rPr lang="pt-BR" b="0">
                <a:cs typeface="Arial" panose="020B0604020202020204" pitchFamily="34" charset="0"/>
                <a:sym typeface="Arial" panose="020B0604020202020204" pitchFamily="34" charset="0"/>
              </a:rPr>
              <a:t>que </a:t>
            </a:r>
            <a:r>
              <a:rPr lang="pt-BR" b="0">
                <a:cs typeface="Arial" panose="020B0604020202020204" pitchFamily="34" charset="0"/>
                <a:sym typeface="Helvetica Light" charset="0"/>
              </a:rPr>
              <a:t>precisamos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C453662B-F82E-414B-819B-9BC07B776EC4}" type="slidenum">
              <a:rPr lang="pt-BR" sz="1000" smtClean="0"/>
              <a:pPr algn="r"/>
              <a:t>4</a:t>
            </a:fld>
            <a:endParaRPr lang="pt-BR" sz="1000"/>
          </a:p>
        </p:txBody>
      </p:sp>
      <p:sp>
        <p:nvSpPr>
          <p:cNvPr id="7171" name="AutoShape 5" descr="Z"/>
          <p:cNvSpPr>
            <a:spLocks noChangeAspect="1" noChangeArrowheads="1"/>
          </p:cNvSpPr>
          <p:nvPr/>
        </p:nvSpPr>
        <p:spPr bwMode="auto">
          <a:xfrm>
            <a:off x="3338513" y="25050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8160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68313" y="1701800"/>
            <a:ext cx="8229600" cy="345598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defRPr/>
            </a:pPr>
            <a:r>
              <a:rPr lang="pt-BR" sz="4400" dirty="0"/>
              <a:t>Há uma </a:t>
            </a:r>
            <a:r>
              <a:rPr lang="pt-BR" sz="4400" b="1" dirty="0" err="1"/>
              <a:t>psicosfera</a:t>
            </a:r>
            <a:endParaRPr lang="pt-BR" sz="4400" b="1" dirty="0"/>
          </a:p>
          <a:p>
            <a:pPr marL="0" indent="0">
              <a:defRPr/>
            </a:pPr>
            <a:r>
              <a:rPr lang="pt-BR" sz="4400" dirty="0"/>
              <a:t>fluídica </a:t>
            </a:r>
            <a:r>
              <a:rPr lang="pt-BR" sz="4400" b="1" dirty="0"/>
              <a:t>envolvendo</a:t>
            </a:r>
          </a:p>
          <a:p>
            <a:pPr marL="0" indent="0">
              <a:defRPr/>
            </a:pPr>
            <a:r>
              <a:rPr lang="pt-BR" sz="4400" dirty="0"/>
              <a:t>e </a:t>
            </a:r>
            <a:r>
              <a:rPr lang="pt-BR" sz="4400" b="1" dirty="0"/>
              <a:t>acompanhando</a:t>
            </a:r>
            <a:r>
              <a:rPr lang="pt-BR" sz="4400" dirty="0"/>
              <a:t> o</a:t>
            </a:r>
          </a:p>
          <a:p>
            <a:pPr marL="0" indent="0">
              <a:defRPr/>
            </a:pPr>
            <a:r>
              <a:rPr lang="pt-BR" sz="4400" b="1" dirty="0"/>
              <a:t>Espírito</a:t>
            </a:r>
            <a:r>
              <a:rPr lang="pt-BR" sz="4400" dirty="0"/>
              <a:t> em todos </a:t>
            </a:r>
          </a:p>
          <a:p>
            <a:pPr marL="0" indent="0">
              <a:defRPr/>
            </a:pPr>
            <a:r>
              <a:rPr lang="pt-BR" sz="4400" dirty="0"/>
              <a:t>seus movimentos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00786A8C-FE59-4523-ACA8-2E4B664C81FF}" type="slidenum">
              <a:rPr lang="pt-BR" sz="1000" smtClean="0"/>
              <a:pPr algn="r"/>
              <a:t>40</a:t>
            </a:fld>
            <a:endParaRPr lang="pt-BR" sz="1000"/>
          </a:p>
        </p:txBody>
      </p:sp>
      <p:pic>
        <p:nvPicPr>
          <p:cNvPr id="64515" name="Picture 2" descr="4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2"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15E1F9-C670-4FFD-A740-A413612D15BC}" type="slidenum">
              <a:rPr lang="pt-BR" sz="1000" smtClean="0"/>
              <a:pPr>
                <a:spcBef>
                  <a:spcPct val="0"/>
                </a:spcBef>
              </a:pPr>
              <a:t>41</a:t>
            </a:fld>
            <a:endParaRPr lang="pt-BR" sz="1000"/>
          </a:p>
        </p:txBody>
      </p:sp>
      <p:pic>
        <p:nvPicPr>
          <p:cNvPr id="50179" name="Picture 4" descr="8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"/>
          <a:stretch>
            <a:fillRect/>
          </a:stretch>
        </p:blipFill>
        <p:spPr bwMode="auto">
          <a:xfrm>
            <a:off x="34925" y="6350"/>
            <a:ext cx="9109075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3"/>
          <p:cNvSpPr>
            <a:spLocks/>
          </p:cNvSpPr>
          <p:nvPr/>
        </p:nvSpPr>
        <p:spPr bwMode="auto">
          <a:xfrm>
            <a:off x="706438" y="2573338"/>
            <a:ext cx="7729537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AS 5 FASES</a:t>
            </a:r>
          </a:p>
          <a:p>
            <a:pPr algn="ctr" eaLnBrk="1">
              <a:spcBef>
                <a:spcPct val="0"/>
              </a:spcBef>
            </a:pPr>
            <a:r>
              <a:rPr lang="pt-BR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DO TRANSE</a:t>
            </a:r>
          </a:p>
          <a:p>
            <a:pPr algn="ctr" eaLnBrk="1">
              <a:spcBef>
                <a:spcPct val="0"/>
              </a:spcBef>
            </a:pPr>
            <a:r>
              <a:rPr lang="pt-BR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MEDIÚNICO DE</a:t>
            </a:r>
          </a:p>
          <a:p>
            <a:pPr algn="ctr" eaLnBrk="1">
              <a:spcBef>
                <a:spcPct val="0"/>
              </a:spcBef>
            </a:pPr>
            <a:r>
              <a:rPr lang="pt-BR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EDGARD ARMOND</a:t>
            </a:r>
            <a:endParaRPr lang="pt-BR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13638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FFE9E3F-96CD-4C04-A486-E21461B525ED}" type="slidenum">
              <a:rPr lang="pt-BR" sz="1000" smtClean="0"/>
              <a:pPr>
                <a:spcBef>
                  <a:spcPct val="0"/>
                </a:spcBef>
              </a:pPr>
              <a:t>42</a:t>
            </a:fld>
            <a:endParaRPr lang="pt-BR" sz="1000"/>
          </a:p>
        </p:txBody>
      </p:sp>
      <p:sp>
        <p:nvSpPr>
          <p:cNvPr id="51203" name="Rectangle 2"/>
          <p:cNvSpPr>
            <a:spLocks/>
          </p:cNvSpPr>
          <p:nvPr/>
        </p:nvSpPr>
        <p:spPr bwMode="auto">
          <a:xfrm>
            <a:off x="706438" y="685800"/>
            <a:ext cx="772953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6700" b="1">
                <a:cs typeface="Arial" panose="020B0604020202020204" pitchFamily="34" charset="0"/>
                <a:sym typeface="Arial" panose="020B0604020202020204" pitchFamily="34" charset="0"/>
              </a:rPr>
              <a:t>P</a:t>
            </a:r>
            <a:r>
              <a:rPr lang="pt-BR" sz="5500">
                <a:cs typeface="Arial" panose="020B0604020202020204" pitchFamily="34" charset="0"/>
                <a:sym typeface="Arial" panose="020B0604020202020204" pitchFamily="34" charset="0"/>
              </a:rPr>
              <a:t>ercepção de Fluidos</a:t>
            </a:r>
            <a:endParaRPr lang="pt-BR" sz="25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51204" name="Rectangle 3"/>
          <p:cNvSpPr>
            <a:spLocks/>
          </p:cNvSpPr>
          <p:nvPr/>
        </p:nvSpPr>
        <p:spPr bwMode="auto">
          <a:xfrm>
            <a:off x="706438" y="1844675"/>
            <a:ext cx="772953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6700" b="1"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lang="pt-BR" sz="5500">
                <a:cs typeface="Arial" panose="020B0604020202020204" pitchFamily="34" charset="0"/>
                <a:sym typeface="Arial" panose="020B0604020202020204" pitchFamily="34" charset="0"/>
              </a:rPr>
              <a:t>proximação</a:t>
            </a:r>
            <a:endParaRPr lang="pt-BR" sz="25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51205" name="Rectangle 4"/>
          <p:cNvSpPr>
            <a:spLocks/>
          </p:cNvSpPr>
          <p:nvPr/>
        </p:nvSpPr>
        <p:spPr bwMode="auto">
          <a:xfrm>
            <a:off x="706438" y="3068638"/>
            <a:ext cx="7729537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6700" b="1">
                <a:cs typeface="Arial" panose="020B0604020202020204" pitchFamily="34" charset="0"/>
                <a:sym typeface="Arial" panose="020B0604020202020204" pitchFamily="34" charset="0"/>
              </a:rPr>
              <a:t>C</a:t>
            </a:r>
            <a:r>
              <a:rPr lang="pt-BR" sz="5500">
                <a:cs typeface="Arial" panose="020B0604020202020204" pitchFamily="34" charset="0"/>
                <a:sym typeface="Arial" panose="020B0604020202020204" pitchFamily="34" charset="0"/>
              </a:rPr>
              <a:t>ontato</a:t>
            </a:r>
            <a:endParaRPr lang="pt-BR" sz="25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51206" name="Rectangle 5"/>
          <p:cNvSpPr>
            <a:spLocks/>
          </p:cNvSpPr>
          <p:nvPr/>
        </p:nvSpPr>
        <p:spPr bwMode="auto">
          <a:xfrm>
            <a:off x="706438" y="4221163"/>
            <a:ext cx="7729537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6700" b="1">
                <a:cs typeface="Arial" panose="020B0604020202020204" pitchFamily="34" charset="0"/>
                <a:sym typeface="Arial" panose="020B0604020202020204" pitchFamily="34" charset="0"/>
              </a:rPr>
              <a:t>E</a:t>
            </a:r>
            <a:r>
              <a:rPr lang="pt-BR" sz="5500">
                <a:cs typeface="Arial" panose="020B0604020202020204" pitchFamily="34" charset="0"/>
                <a:sym typeface="Arial" panose="020B0604020202020204" pitchFamily="34" charset="0"/>
              </a:rPr>
              <a:t>nvolvimento</a:t>
            </a:r>
            <a:endParaRPr lang="pt-BR" sz="25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51207" name="Rectangle 6"/>
          <p:cNvSpPr>
            <a:spLocks/>
          </p:cNvSpPr>
          <p:nvPr/>
        </p:nvSpPr>
        <p:spPr bwMode="auto">
          <a:xfrm>
            <a:off x="706438" y="5387975"/>
            <a:ext cx="772953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6700" b="1">
                <a:cs typeface="Arial" panose="020B0604020202020204" pitchFamily="34" charset="0"/>
                <a:sym typeface="Arial" panose="020B0604020202020204" pitchFamily="34" charset="0"/>
              </a:rPr>
              <a:t>M</a:t>
            </a:r>
            <a:r>
              <a:rPr lang="pt-BR" sz="5500">
                <a:cs typeface="Arial" panose="020B0604020202020204" pitchFamily="34" charset="0"/>
                <a:sym typeface="Arial" panose="020B0604020202020204" pitchFamily="34" charset="0"/>
              </a:rPr>
              <a:t>anifestação</a:t>
            </a:r>
            <a:endParaRPr lang="pt-BR" sz="25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17660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291B91-20A7-49AC-9F5B-1F7CDA282054}" type="slidenum">
              <a:rPr lang="pt-BR" sz="1000" smtClean="0"/>
              <a:pPr>
                <a:spcBef>
                  <a:spcPct val="0"/>
                </a:spcBef>
              </a:pPr>
              <a:t>43</a:t>
            </a:fld>
            <a:endParaRPr lang="pt-BR" sz="1000"/>
          </a:p>
        </p:txBody>
      </p:sp>
      <p:pic>
        <p:nvPicPr>
          <p:cNvPr id="53251" name="Picture 5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"/>
          <a:stretch>
            <a:fillRect/>
          </a:stretch>
        </p:blipFill>
        <p:spPr bwMode="auto">
          <a:xfrm>
            <a:off x="34925" y="6350"/>
            <a:ext cx="9109075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3"/>
          <p:cNvSpPr>
            <a:spLocks/>
          </p:cNvSpPr>
          <p:nvPr/>
        </p:nvSpPr>
        <p:spPr bwMode="auto">
          <a:xfrm>
            <a:off x="1331913" y="2647950"/>
            <a:ext cx="6353175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6000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1ª FASE</a:t>
            </a:r>
          </a:p>
          <a:p>
            <a:pPr algn="ctr" eaLnBrk="1">
              <a:spcBef>
                <a:spcPct val="0"/>
              </a:spcBef>
            </a:pPr>
            <a:r>
              <a:rPr lang="pt-BR" sz="6000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PERCEPÇÃO</a:t>
            </a:r>
          </a:p>
          <a:p>
            <a:pPr algn="ctr" eaLnBrk="1">
              <a:spcBef>
                <a:spcPct val="0"/>
              </a:spcBef>
            </a:pPr>
            <a:r>
              <a:rPr lang="pt-BR" sz="6000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DE FLUIDOS</a:t>
            </a:r>
            <a:endParaRPr lang="pt-BR" sz="6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78829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7C48D2-A351-4BAB-8E08-DDE15EA61866}" type="slidenum">
              <a:rPr lang="pt-BR" sz="1000" smtClean="0"/>
              <a:pPr>
                <a:spcBef>
                  <a:spcPct val="0"/>
                </a:spcBef>
              </a:pPr>
              <a:t>44</a:t>
            </a:fld>
            <a:endParaRPr lang="pt-BR" sz="1000"/>
          </a:p>
        </p:txBody>
      </p:sp>
      <p:sp>
        <p:nvSpPr>
          <p:cNvPr id="54275" name="Rectangle 2"/>
          <p:cNvSpPr>
            <a:spLocks/>
          </p:cNvSpPr>
          <p:nvPr/>
        </p:nvSpPr>
        <p:spPr bwMode="auto">
          <a:xfrm>
            <a:off x="539750" y="1917378"/>
            <a:ext cx="7994650" cy="316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altLang="ja-JP" sz="4000" b="0" dirty="0">
                <a:cs typeface="Arial" panose="020B0604020202020204" pitchFamily="34" charset="0"/>
                <a:sym typeface="Arial" panose="020B0604020202020204" pitchFamily="34" charset="0"/>
              </a:rPr>
              <a:t>Estimular a capacidade de</a:t>
            </a:r>
          </a:p>
          <a:p>
            <a:pPr algn="ctr" eaLnBrk="1">
              <a:spcBef>
                <a:spcPct val="0"/>
              </a:spcBef>
            </a:pPr>
            <a:r>
              <a:rPr lang="ja-JP" altLang="pt-BR" sz="4000" b="0" dirty="0">
                <a:cs typeface="Arial" panose="020B0604020202020204" pitchFamily="34" charset="0"/>
                <a:sym typeface="Arial" panose="020B0604020202020204" pitchFamily="34" charset="0"/>
              </a:rPr>
              <a:t>‘</a:t>
            </a:r>
            <a:r>
              <a:rPr lang="pt-BR" altLang="ja-JP" sz="4000" b="0" dirty="0">
                <a:cs typeface="Arial" panose="020B0604020202020204" pitchFamily="34" charset="0"/>
                <a:sym typeface="Arial" panose="020B0604020202020204" pitchFamily="34" charset="0"/>
              </a:rPr>
              <a:t>sentir fluidos</a:t>
            </a:r>
            <a:r>
              <a:rPr lang="ja-JP" altLang="pt-BR" sz="4000" b="0" dirty="0"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pt-BR" altLang="ja-JP" sz="4000" b="0" dirty="0">
                <a:cs typeface="Arial" panose="020B0604020202020204" pitchFamily="34" charset="0"/>
                <a:sym typeface="Arial" panose="020B0604020202020204" pitchFamily="34" charset="0"/>
              </a:rPr>
              <a:t>, permitindo</a:t>
            </a:r>
          </a:p>
          <a:p>
            <a:pPr algn="ctr" eaLnBrk="1">
              <a:spcBef>
                <a:spcPct val="0"/>
              </a:spcBef>
            </a:pPr>
            <a:r>
              <a:rPr lang="pt-BR" sz="4000" b="0" dirty="0">
                <a:cs typeface="Arial" panose="020B0604020202020204" pitchFamily="34" charset="0"/>
                <a:sym typeface="Arial" panose="020B0604020202020204" pitchFamily="34" charset="0"/>
              </a:rPr>
              <a:t>ao médium determinar, no</a:t>
            </a:r>
          </a:p>
          <a:p>
            <a:pPr algn="ctr" eaLnBrk="1">
              <a:spcBef>
                <a:spcPct val="0"/>
              </a:spcBef>
            </a:pPr>
            <a:r>
              <a:rPr lang="pt-BR" sz="4000" b="0" dirty="0">
                <a:cs typeface="Arial" panose="020B0604020202020204" pitchFamily="34" charset="0"/>
                <a:sym typeface="Arial" panose="020B0604020202020204" pitchFamily="34" charset="0"/>
              </a:rPr>
              <a:t>próprio organismo, os pontos</a:t>
            </a:r>
          </a:p>
          <a:p>
            <a:pPr algn="ctr" eaLnBrk="1">
              <a:spcBef>
                <a:spcPct val="0"/>
              </a:spcBef>
            </a:pPr>
            <a:r>
              <a:rPr lang="pt-BR" sz="4000" b="0" dirty="0">
                <a:cs typeface="Arial" panose="020B0604020202020204" pitchFamily="34" charset="0"/>
                <a:sym typeface="Arial" panose="020B0604020202020204" pitchFamily="34" charset="0"/>
              </a:rPr>
              <a:t>de sensibilidade </a:t>
            </a:r>
            <a:r>
              <a:rPr lang="pt-BR" sz="2800" b="0" i="1" dirty="0">
                <a:cs typeface="Arial" panose="020B0604020202020204" pitchFamily="34" charset="0"/>
                <a:sym typeface="Arial" panose="020B0604020202020204" pitchFamily="34" charset="0"/>
              </a:rPr>
              <a:t>Therezinha Oliveira</a:t>
            </a:r>
            <a:endParaRPr lang="pt-BR" sz="2800" b="0" dirty="0"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5137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339EC01-AFB1-4D7D-92D4-6560B6DDF9B8}" type="slidenum">
              <a:rPr lang="pt-BR" sz="1000" smtClean="0"/>
              <a:pPr>
                <a:spcBef>
                  <a:spcPct val="0"/>
                </a:spcBef>
              </a:pPr>
              <a:t>45</a:t>
            </a:fld>
            <a:endParaRPr lang="pt-BR" sz="1000"/>
          </a:p>
        </p:txBody>
      </p:sp>
      <p:sp>
        <p:nvSpPr>
          <p:cNvPr id="56323" name="Rectangle 2"/>
          <p:cNvSpPr>
            <a:spLocks/>
          </p:cNvSpPr>
          <p:nvPr/>
        </p:nvSpPr>
        <p:spPr bwMode="auto">
          <a:xfrm>
            <a:off x="539552" y="1916832"/>
            <a:ext cx="806990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4000" b="0" dirty="0">
                <a:cs typeface="Arial" panose="020B0604020202020204" pitchFamily="34" charset="0"/>
                <a:sym typeface="Arial" panose="020B0604020202020204" pitchFamily="34" charset="0"/>
              </a:rPr>
              <a:t>Fora do centro também é possível sentir fluidos, porque vivemos rodeados de Espíritos e a sensibilidade não está restrita</a:t>
            </a:r>
          </a:p>
          <a:p>
            <a:pPr algn="ctr" eaLnBrk="1">
              <a:spcBef>
                <a:spcPct val="0"/>
              </a:spcBef>
            </a:pPr>
            <a:r>
              <a:rPr lang="pt-BR" sz="4000" b="0" dirty="0">
                <a:cs typeface="Arial" panose="020B0604020202020204" pitchFamily="34" charset="0"/>
                <a:sym typeface="Arial" panose="020B0604020202020204" pitchFamily="34" charset="0"/>
              </a:rPr>
              <a:t>à casa espírita </a:t>
            </a:r>
            <a:r>
              <a:rPr lang="pt-BR" sz="2800" b="0" i="1" dirty="0">
                <a:cs typeface="Arial" panose="020B0604020202020204" pitchFamily="34" charset="0"/>
                <a:sym typeface="Arial" panose="020B0604020202020204" pitchFamily="34" charset="0"/>
              </a:rPr>
              <a:t>Therezinha Oliveira</a:t>
            </a:r>
            <a:endParaRPr lang="pt-BR" sz="4000" b="0" dirty="0"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63069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291B91-20A7-49AC-9F5B-1F7CDA282054}" type="slidenum">
              <a:rPr lang="pt-BR" sz="1000" smtClean="0"/>
              <a:pPr>
                <a:spcBef>
                  <a:spcPct val="0"/>
                </a:spcBef>
              </a:pPr>
              <a:t>46</a:t>
            </a:fld>
            <a:endParaRPr lang="pt-BR" sz="1000"/>
          </a:p>
        </p:txBody>
      </p:sp>
      <p:pic>
        <p:nvPicPr>
          <p:cNvPr id="53251" name="Picture 5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"/>
          <a:stretch>
            <a:fillRect/>
          </a:stretch>
        </p:blipFill>
        <p:spPr bwMode="auto">
          <a:xfrm>
            <a:off x="34925" y="6350"/>
            <a:ext cx="9109075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3"/>
          <p:cNvSpPr>
            <a:spLocks/>
          </p:cNvSpPr>
          <p:nvPr/>
        </p:nvSpPr>
        <p:spPr bwMode="auto">
          <a:xfrm>
            <a:off x="1331913" y="3152006"/>
            <a:ext cx="6353175" cy="200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6000" b="1" dirty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COMO</a:t>
            </a:r>
          </a:p>
          <a:p>
            <a:pPr algn="ctr" eaLnBrk="1">
              <a:spcBef>
                <a:spcPct val="0"/>
              </a:spcBef>
            </a:pPr>
            <a:r>
              <a:rPr lang="pt-BR" sz="6000" b="1" dirty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OCORRE</a:t>
            </a:r>
            <a:endParaRPr lang="pt-BR" sz="6000" dirty="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524159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339EC01-AFB1-4D7D-92D4-6560B6DDF9B8}" type="slidenum">
              <a:rPr lang="pt-BR" sz="1000" smtClean="0"/>
              <a:pPr>
                <a:spcBef>
                  <a:spcPct val="0"/>
                </a:spcBef>
              </a:pPr>
              <a:t>47</a:t>
            </a:fld>
            <a:endParaRPr lang="pt-BR" sz="1000"/>
          </a:p>
        </p:txBody>
      </p:sp>
      <p:sp>
        <p:nvSpPr>
          <p:cNvPr id="56323" name="Rectangle 2"/>
          <p:cNvSpPr>
            <a:spLocks/>
          </p:cNvSpPr>
          <p:nvPr/>
        </p:nvSpPr>
        <p:spPr bwMode="auto">
          <a:xfrm>
            <a:off x="388938" y="2278063"/>
            <a:ext cx="8364537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b="0" dirty="0">
                <a:cs typeface="Arial" panose="020B0604020202020204" pitchFamily="34" charset="0"/>
                <a:sym typeface="Arial" panose="020B0604020202020204" pitchFamily="34" charset="0"/>
              </a:rPr>
              <a:t>Quando solicitado, será projetado um jato de fluidos sobre o ambiente</a:t>
            </a:r>
            <a:endParaRPr lang="pt-BR" b="0" dirty="0"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40943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7601EA2-4DE4-46E3-8697-7F75BB6341AA}" type="slidenum">
              <a:rPr lang="pt-BR" sz="1000" smtClean="0"/>
              <a:pPr>
                <a:spcBef>
                  <a:spcPct val="0"/>
                </a:spcBef>
              </a:pPr>
              <a:t>48</a:t>
            </a:fld>
            <a:endParaRPr lang="pt-BR" sz="1000"/>
          </a:p>
        </p:txBody>
      </p:sp>
      <p:sp>
        <p:nvSpPr>
          <p:cNvPr id="57347" name="Rectangle 2"/>
          <p:cNvSpPr>
            <a:spLocks/>
          </p:cNvSpPr>
          <p:nvPr/>
        </p:nvSpPr>
        <p:spPr bwMode="auto">
          <a:xfrm>
            <a:off x="388938" y="2005013"/>
            <a:ext cx="8364537" cy="308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b="0" dirty="0">
                <a:cs typeface="Arial" panose="020B0604020202020204" pitchFamily="34" charset="0"/>
                <a:sym typeface="Arial" panose="020B0604020202020204" pitchFamily="34" charset="0"/>
              </a:rPr>
              <a:t>Os instrutores espirituais</a:t>
            </a:r>
          </a:p>
          <a:p>
            <a:pPr algn="ctr" eaLnBrk="1">
              <a:spcBef>
                <a:spcPct val="0"/>
              </a:spcBef>
            </a:pPr>
            <a:r>
              <a:rPr lang="pt-BR" b="0" dirty="0">
                <a:cs typeface="Arial" panose="020B0604020202020204" pitchFamily="34" charset="0"/>
                <a:sym typeface="Arial" panose="020B0604020202020204" pitchFamily="34" charset="0"/>
              </a:rPr>
              <a:t>estudam o médium</a:t>
            </a:r>
          </a:p>
          <a:p>
            <a:pPr algn="ctr" eaLnBrk="1">
              <a:spcBef>
                <a:spcPct val="0"/>
              </a:spcBef>
            </a:pPr>
            <a:r>
              <a:rPr lang="pt-BR" b="0" dirty="0">
                <a:cs typeface="Arial" panose="020B0604020202020204" pitchFamily="34" charset="0"/>
                <a:sym typeface="Arial" panose="020B0604020202020204" pitchFamily="34" charset="0"/>
              </a:rPr>
              <a:t>e identificam seus</a:t>
            </a:r>
          </a:p>
          <a:p>
            <a:pPr algn="ctr" eaLnBrk="1">
              <a:spcBef>
                <a:spcPct val="0"/>
              </a:spcBef>
            </a:pPr>
            <a:r>
              <a:rPr lang="pt-BR" b="0" dirty="0">
                <a:cs typeface="Arial" panose="020B0604020202020204" pitchFamily="34" charset="0"/>
                <a:sym typeface="Arial" panose="020B0604020202020204" pitchFamily="34" charset="0"/>
              </a:rPr>
              <a:t>pontos sensíveis</a:t>
            </a:r>
            <a:endParaRPr lang="pt-BR" b="0" dirty="0"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730727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BA66D9-2CC6-4F99-A60D-566EDB90C2E8}" type="slidenum">
              <a:rPr lang="pt-BR" sz="1000" smtClean="0"/>
              <a:pPr>
                <a:spcBef>
                  <a:spcPct val="0"/>
                </a:spcBef>
              </a:pPr>
              <a:t>49</a:t>
            </a:fld>
            <a:endParaRPr lang="pt-BR" sz="1000"/>
          </a:p>
        </p:txBody>
      </p:sp>
      <p:sp>
        <p:nvSpPr>
          <p:cNvPr id="58371" name="Rectangle 2"/>
          <p:cNvSpPr>
            <a:spLocks/>
          </p:cNvSpPr>
          <p:nvPr/>
        </p:nvSpPr>
        <p:spPr bwMode="auto">
          <a:xfrm>
            <a:off x="388938" y="4003675"/>
            <a:ext cx="8364537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b="0" dirty="0">
                <a:cs typeface="Arial" panose="020B0604020202020204" pitchFamily="34" charset="0"/>
                <a:sym typeface="Arial" panose="020B0604020202020204" pitchFamily="34" charset="0"/>
              </a:rPr>
              <a:t>Os instrutores espirituais</a:t>
            </a:r>
          </a:p>
          <a:p>
            <a:pPr algn="ctr" eaLnBrk="1">
              <a:spcBef>
                <a:spcPct val="0"/>
              </a:spcBef>
            </a:pPr>
            <a:r>
              <a:rPr lang="pt-BR" b="0" dirty="0">
                <a:cs typeface="Arial" panose="020B0604020202020204" pitchFamily="34" charset="0"/>
                <a:sym typeface="Arial" panose="020B0604020202020204" pitchFamily="34" charset="0"/>
              </a:rPr>
              <a:t>projetam sobre o médium</a:t>
            </a:r>
          </a:p>
          <a:p>
            <a:pPr algn="ctr" eaLnBrk="1">
              <a:spcBef>
                <a:spcPct val="0"/>
              </a:spcBef>
            </a:pPr>
            <a:r>
              <a:rPr lang="pt-BR" b="0" dirty="0">
                <a:cs typeface="Arial" panose="020B0604020202020204" pitchFamily="34" charset="0"/>
                <a:sym typeface="Arial" panose="020B0604020202020204" pitchFamily="34" charset="0"/>
              </a:rPr>
              <a:t>jatos de fluidos</a:t>
            </a:r>
            <a:endParaRPr lang="pt-BR" b="0" dirty="0"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58372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81075"/>
            <a:ext cx="3048000" cy="28860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58826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8EE940F2-7298-43B5-96FF-90F12711B49A}" type="slidenum">
              <a:rPr lang="pt-BR" sz="1000" smtClean="0"/>
              <a:pPr algn="r"/>
              <a:t>5</a:t>
            </a:fld>
            <a:endParaRPr lang="pt-BR" sz="1000"/>
          </a:p>
        </p:txBody>
      </p:sp>
      <p:sp>
        <p:nvSpPr>
          <p:cNvPr id="9219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6788395-6303-422F-940A-9E55F29AB043}" type="slidenum">
              <a:rPr lang="pt-BR" sz="1000"/>
              <a:pPr algn="r" eaLnBrk="1" hangingPunct="1"/>
              <a:t>5</a:t>
            </a:fld>
            <a:endParaRPr lang="pt-BR" sz="1000"/>
          </a:p>
        </p:txBody>
      </p:sp>
      <p:pic>
        <p:nvPicPr>
          <p:cNvPr id="9220" name="Picture 3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"/>
          <a:stretch>
            <a:fillRect/>
          </a:stretch>
        </p:blipFill>
        <p:spPr bwMode="auto">
          <a:xfrm>
            <a:off x="34925" y="6350"/>
            <a:ext cx="9109075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863600" y="2420938"/>
            <a:ext cx="7416800" cy="30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 sz="6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Aura</a:t>
            </a:r>
            <a:endParaRPr lang="pt-BR" sz="6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813B48D-804A-48F2-8DB4-FAAE9C3444C4}" type="slidenum">
              <a:rPr lang="pt-BR" sz="1000" smtClean="0"/>
              <a:pPr>
                <a:spcBef>
                  <a:spcPct val="0"/>
                </a:spcBef>
              </a:pPr>
              <a:t>50</a:t>
            </a:fld>
            <a:endParaRPr lang="pt-BR" sz="1000"/>
          </a:p>
        </p:txBody>
      </p:sp>
      <p:pic>
        <p:nvPicPr>
          <p:cNvPr id="65539" name="Picture 5" descr="5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-659" r="-854" b="3931"/>
          <a:stretch>
            <a:fillRect/>
          </a:stretch>
        </p:blipFill>
        <p:spPr bwMode="auto">
          <a:xfrm>
            <a:off x="-6350" y="0"/>
            <a:ext cx="91503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3"/>
          <p:cNvSpPr txBox="1">
            <a:spLocks noChangeArrowheads="1"/>
          </p:cNvSpPr>
          <p:nvPr/>
        </p:nvSpPr>
        <p:spPr bwMode="auto">
          <a:xfrm>
            <a:off x="539552" y="4697413"/>
            <a:ext cx="7847211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4000" b="0" dirty="0">
                <a:sym typeface="Verdana" panose="020B0604030504040204" pitchFamily="34" charset="0"/>
              </a:rPr>
              <a:t>Se ficar inseguro ou com medo, você deve abrir os olhos</a:t>
            </a:r>
          </a:p>
        </p:txBody>
      </p:sp>
      <p:pic>
        <p:nvPicPr>
          <p:cNvPr id="65541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103438"/>
            <a:ext cx="3852862" cy="2405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355980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5DEF645-3B07-4B64-9C95-436D6216C989}" type="slidenum">
              <a:rPr lang="pt-BR" sz="1000" smtClean="0"/>
              <a:pPr>
                <a:spcBef>
                  <a:spcPct val="0"/>
                </a:spcBef>
              </a:pPr>
              <a:t>51</a:t>
            </a:fld>
            <a:endParaRPr lang="pt-BR" sz="1000"/>
          </a:p>
        </p:txBody>
      </p:sp>
      <p:sp>
        <p:nvSpPr>
          <p:cNvPr id="66563" name="Rectangle 2"/>
          <p:cNvSpPr>
            <a:spLocks/>
          </p:cNvSpPr>
          <p:nvPr/>
        </p:nvSpPr>
        <p:spPr bwMode="auto">
          <a:xfrm>
            <a:off x="539750" y="1341438"/>
            <a:ext cx="79946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4400" b="0" dirty="0">
                <a:cs typeface="Arial" panose="020B0604020202020204" pitchFamily="34" charset="0"/>
                <a:sym typeface="Arial" panose="020B0604020202020204" pitchFamily="34" charset="0"/>
              </a:rPr>
              <a:t>Quem se </a:t>
            </a:r>
            <a:r>
              <a:rPr lang="pt-BR" sz="4400" b="0" dirty="0" err="1">
                <a:cs typeface="Arial" panose="020B0604020202020204" pitchFamily="34" charset="0"/>
                <a:sym typeface="Arial" panose="020B0604020202020204" pitchFamily="34" charset="0"/>
              </a:rPr>
              <a:t>mediunizar</a:t>
            </a:r>
            <a:r>
              <a:rPr lang="pt-BR" sz="4400" b="0" dirty="0">
                <a:cs typeface="Arial" panose="020B0604020202020204" pitchFamily="34" charset="0"/>
                <a:sym typeface="Arial" panose="020B0604020202020204" pitchFamily="34" charset="0"/>
              </a:rPr>
              <a:t> deve interromper o exercício,</a:t>
            </a:r>
          </a:p>
          <a:p>
            <a:pPr algn="ctr" eaLnBrk="1">
              <a:spcBef>
                <a:spcPct val="0"/>
              </a:spcBef>
            </a:pPr>
            <a:r>
              <a:rPr lang="pt-BR" sz="4400" b="0" dirty="0">
                <a:cs typeface="Arial" panose="020B0604020202020204" pitchFamily="34" charset="0"/>
                <a:sym typeface="Arial" panose="020B0604020202020204" pitchFamily="34" charset="0"/>
              </a:rPr>
              <a:t>desconcentrando-se,</a:t>
            </a:r>
          </a:p>
          <a:p>
            <a:pPr algn="ctr" eaLnBrk="1">
              <a:spcBef>
                <a:spcPct val="0"/>
              </a:spcBef>
            </a:pPr>
            <a:r>
              <a:rPr lang="pt-BR" sz="4400" b="0" dirty="0">
                <a:cs typeface="Arial" panose="020B0604020202020204" pitchFamily="34" charset="0"/>
                <a:sym typeface="Arial" panose="020B0604020202020204" pitchFamily="34" charset="0"/>
              </a:rPr>
              <a:t>abrindo os olhos</a:t>
            </a:r>
          </a:p>
          <a:p>
            <a:pPr algn="ctr" eaLnBrk="1">
              <a:spcBef>
                <a:spcPct val="0"/>
              </a:spcBef>
            </a:pPr>
            <a:r>
              <a:rPr lang="pt-BR" sz="4400" b="0" dirty="0">
                <a:cs typeface="Arial" panose="020B0604020202020204" pitchFamily="34" charset="0"/>
                <a:sym typeface="Arial" panose="020B0604020202020204" pitchFamily="34" charset="0"/>
              </a:rPr>
              <a:t>e voltando a atenção</a:t>
            </a:r>
          </a:p>
          <a:p>
            <a:pPr algn="ctr" eaLnBrk="1">
              <a:spcBef>
                <a:spcPct val="0"/>
              </a:spcBef>
            </a:pPr>
            <a:r>
              <a:rPr lang="pt-BR" sz="4400" b="0" dirty="0">
                <a:cs typeface="Arial" panose="020B0604020202020204" pitchFamily="34" charset="0"/>
                <a:sym typeface="Arial" panose="020B0604020202020204" pitchFamily="34" charset="0"/>
              </a:rPr>
              <a:t>para o ambiente físico</a:t>
            </a:r>
            <a:endParaRPr lang="pt-BR" sz="4400" b="0" dirty="0"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68420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4F8A9DC-DE62-4CA9-8AD4-2F6C05CBD694}" type="slidenum">
              <a:rPr lang="pt-BR" sz="1000" smtClean="0"/>
              <a:pPr>
                <a:spcBef>
                  <a:spcPct val="0"/>
                </a:spcBef>
              </a:pPr>
              <a:t>52</a:t>
            </a:fld>
            <a:endParaRPr lang="pt-BR" sz="1000" dirty="0"/>
          </a:p>
        </p:txBody>
      </p:sp>
      <p:pic>
        <p:nvPicPr>
          <p:cNvPr id="59395" name="Picture 4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"/>
          <a:stretch>
            <a:fillRect/>
          </a:stretch>
        </p:blipFill>
        <p:spPr bwMode="auto">
          <a:xfrm>
            <a:off x="34925" y="6350"/>
            <a:ext cx="9109075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3"/>
          <p:cNvSpPr>
            <a:spLocks/>
          </p:cNvSpPr>
          <p:nvPr/>
        </p:nvSpPr>
        <p:spPr bwMode="auto">
          <a:xfrm>
            <a:off x="1327150" y="2620963"/>
            <a:ext cx="64881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6000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 QUE</a:t>
            </a:r>
          </a:p>
          <a:p>
            <a:pPr algn="ctr" eaLnBrk="1">
              <a:spcBef>
                <a:spcPct val="0"/>
              </a:spcBef>
            </a:pPr>
            <a:r>
              <a:rPr lang="pt-BR" sz="6000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 MÉDIUM</a:t>
            </a:r>
          </a:p>
          <a:p>
            <a:pPr algn="ctr" eaLnBrk="1">
              <a:spcBef>
                <a:spcPct val="0"/>
              </a:spcBef>
            </a:pPr>
            <a:r>
              <a:rPr lang="pt-BR" sz="6000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PODE SENTIR?</a:t>
            </a:r>
            <a:endParaRPr lang="pt-BR" sz="6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12345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D56E6F-70C6-417D-AE3E-37502CE00BF2}" type="slidenum">
              <a:rPr lang="pt-BR" sz="1000" smtClean="0"/>
              <a:pPr>
                <a:spcBef>
                  <a:spcPct val="0"/>
                </a:spcBef>
              </a:pPr>
              <a:t>53</a:t>
            </a:fld>
            <a:endParaRPr lang="pt-BR" sz="1000" dirty="0"/>
          </a:p>
        </p:txBody>
      </p:sp>
      <p:sp>
        <p:nvSpPr>
          <p:cNvPr id="61443" name="Rectangle 2"/>
          <p:cNvSpPr>
            <a:spLocks/>
          </p:cNvSpPr>
          <p:nvPr/>
        </p:nvSpPr>
        <p:spPr bwMode="auto">
          <a:xfrm>
            <a:off x="1716088" y="1749425"/>
            <a:ext cx="199231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3300" b="0">
                <a:cs typeface="Arial" panose="020B0604020202020204" pitchFamily="34" charset="0"/>
                <a:sym typeface="Arial" panose="020B0604020202020204" pitchFamily="34" charset="0"/>
              </a:rPr>
              <a:t>Frio/Calor</a:t>
            </a:r>
            <a:endParaRPr lang="pt-BR" sz="1500" b="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1444" name="Rectangle 3"/>
          <p:cNvSpPr>
            <a:spLocks/>
          </p:cNvSpPr>
          <p:nvPr/>
        </p:nvSpPr>
        <p:spPr bwMode="auto">
          <a:xfrm>
            <a:off x="4140200" y="777875"/>
            <a:ext cx="23241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4900" b="0">
                <a:cs typeface="Arial" panose="020B0604020202020204" pitchFamily="34" charset="0"/>
                <a:sym typeface="Arial" panose="020B0604020202020204" pitchFamily="34" charset="0"/>
              </a:rPr>
              <a:t>Arrepio</a:t>
            </a:r>
            <a:endParaRPr lang="pt-BR" sz="2500" b="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1445" name="Rectangle 4"/>
          <p:cNvSpPr>
            <a:spLocks/>
          </p:cNvSpPr>
          <p:nvPr/>
        </p:nvSpPr>
        <p:spPr bwMode="auto">
          <a:xfrm>
            <a:off x="539750" y="2579688"/>
            <a:ext cx="23241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4500" b="0">
                <a:cs typeface="Arial" panose="020B0604020202020204" pitchFamily="34" charset="0"/>
                <a:sym typeface="Arial" panose="020B0604020202020204" pitchFamily="34" charset="0"/>
              </a:rPr>
              <a:t>Tremor</a:t>
            </a:r>
            <a:endParaRPr lang="pt-BR" sz="2100" b="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1446" name="Rectangle 5"/>
          <p:cNvSpPr>
            <a:spLocks/>
          </p:cNvSpPr>
          <p:nvPr/>
        </p:nvSpPr>
        <p:spPr bwMode="auto">
          <a:xfrm>
            <a:off x="3300413" y="4941888"/>
            <a:ext cx="199231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3700" b="0">
                <a:cs typeface="Arial" panose="020B0604020202020204" pitchFamily="34" charset="0"/>
                <a:sym typeface="Arial" panose="020B0604020202020204" pitchFamily="34" charset="0"/>
              </a:rPr>
              <a:t>Sono</a:t>
            </a:r>
            <a:endParaRPr lang="pt-BR" sz="1800" b="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1447" name="Rectangle 6"/>
          <p:cNvSpPr>
            <a:spLocks/>
          </p:cNvSpPr>
          <p:nvPr/>
        </p:nvSpPr>
        <p:spPr bwMode="auto">
          <a:xfrm>
            <a:off x="1619250" y="3605213"/>
            <a:ext cx="4410075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3500" b="0">
                <a:cs typeface="Arial" panose="020B0604020202020204" pitchFamily="34" charset="0"/>
                <a:sym typeface="Arial" panose="020B0604020202020204" pitchFamily="34" charset="0"/>
              </a:rPr>
              <a:t>Pálpebras pesadas</a:t>
            </a:r>
            <a:endParaRPr lang="pt-BR" sz="2500" b="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1448" name="Rectangle 7"/>
          <p:cNvSpPr>
            <a:spLocks/>
          </p:cNvSpPr>
          <p:nvPr/>
        </p:nvSpPr>
        <p:spPr bwMode="auto">
          <a:xfrm>
            <a:off x="6011863" y="4594225"/>
            <a:ext cx="243681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4900" b="0">
                <a:cs typeface="Arial" panose="020B0604020202020204" pitchFamily="34" charset="0"/>
                <a:sym typeface="Arial" panose="020B0604020202020204" pitchFamily="34" charset="0"/>
              </a:rPr>
              <a:t>Bocejos</a:t>
            </a:r>
            <a:endParaRPr lang="pt-BR" sz="2500" b="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1449" name="Rectangle 8"/>
          <p:cNvSpPr>
            <a:spLocks/>
          </p:cNvSpPr>
          <p:nvPr/>
        </p:nvSpPr>
        <p:spPr bwMode="auto">
          <a:xfrm>
            <a:off x="1838325" y="5878513"/>
            <a:ext cx="61896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2300" b="0">
                <a:cs typeface="Arial" panose="020B0604020202020204" pitchFamily="34" charset="0"/>
                <a:sym typeface="Arial" panose="020B0604020202020204" pitchFamily="34" charset="0"/>
              </a:rPr>
              <a:t>Formigamento nas mãos, braços ou pernas</a:t>
            </a:r>
            <a:endParaRPr lang="pt-BR" sz="1700" b="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1450" name="Rectangle 9"/>
          <p:cNvSpPr>
            <a:spLocks/>
          </p:cNvSpPr>
          <p:nvPr/>
        </p:nvSpPr>
        <p:spPr bwMode="auto">
          <a:xfrm>
            <a:off x="3995738" y="2776538"/>
            <a:ext cx="44084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3200" b="0">
                <a:cs typeface="Arial" panose="020B0604020202020204" pitchFamily="34" charset="0"/>
                <a:sym typeface="Arial" panose="020B0604020202020204" pitchFamily="34" charset="0"/>
              </a:rPr>
              <a:t>Mãos transpirando</a:t>
            </a:r>
            <a:endParaRPr lang="pt-BR" sz="2100" b="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1451" name="Rectangle 10"/>
          <p:cNvSpPr>
            <a:spLocks/>
          </p:cNvSpPr>
          <p:nvPr/>
        </p:nvSpPr>
        <p:spPr bwMode="auto">
          <a:xfrm>
            <a:off x="0" y="536575"/>
            <a:ext cx="4408488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3500" b="0">
                <a:cs typeface="Arial" panose="020B0604020202020204" pitchFamily="34" charset="0"/>
                <a:sym typeface="Arial" panose="020B0604020202020204" pitchFamily="34" charset="0"/>
              </a:rPr>
              <a:t>Taquicardia</a:t>
            </a:r>
            <a:endParaRPr lang="pt-BR" sz="2500" b="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1452" name="Rectangle 11"/>
          <p:cNvSpPr>
            <a:spLocks/>
          </p:cNvSpPr>
          <p:nvPr/>
        </p:nvSpPr>
        <p:spPr bwMode="auto">
          <a:xfrm>
            <a:off x="4949825" y="1841500"/>
            <a:ext cx="29352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3500" b="0">
                <a:cs typeface="Arial" panose="020B0604020202020204" pitchFamily="34" charset="0"/>
                <a:sym typeface="Arial" panose="020B0604020202020204" pitchFamily="34" charset="0"/>
              </a:rPr>
              <a:t>Falta de ar</a:t>
            </a:r>
            <a:endParaRPr lang="pt-BR" sz="2500" b="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1453" name="Rectangle 12"/>
          <p:cNvSpPr>
            <a:spLocks/>
          </p:cNvSpPr>
          <p:nvPr/>
        </p:nvSpPr>
        <p:spPr bwMode="auto">
          <a:xfrm>
            <a:off x="611188" y="4508500"/>
            <a:ext cx="27368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3200" b="0">
                <a:cs typeface="Arial" panose="020B0604020202020204" pitchFamily="34" charset="0"/>
                <a:sym typeface="Arial" panose="020B0604020202020204" pitchFamily="34" charset="0"/>
              </a:rPr>
              <a:t>Emoções</a:t>
            </a:r>
            <a:endParaRPr lang="pt-BR" sz="2200" b="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97051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B33768-9D0B-4388-94E3-487817B24F99}" type="slidenum">
              <a:rPr lang="pt-BR" sz="1000" smtClean="0"/>
              <a:pPr>
                <a:spcBef>
                  <a:spcPct val="0"/>
                </a:spcBef>
              </a:pPr>
              <a:t>54</a:t>
            </a:fld>
            <a:endParaRPr lang="pt-BR" sz="1000"/>
          </a:p>
        </p:txBody>
      </p:sp>
      <p:pic>
        <p:nvPicPr>
          <p:cNvPr id="67587" name="Picture 4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"/>
          <a:stretch>
            <a:fillRect/>
          </a:stretch>
        </p:blipFill>
        <p:spPr bwMode="auto">
          <a:xfrm>
            <a:off x="34925" y="6350"/>
            <a:ext cx="9109075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3"/>
          <p:cNvSpPr>
            <a:spLocks/>
          </p:cNvSpPr>
          <p:nvPr/>
        </p:nvSpPr>
        <p:spPr bwMode="auto">
          <a:xfrm>
            <a:off x="1044575" y="3270250"/>
            <a:ext cx="7056438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5400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PREPARANDO-SE</a:t>
            </a:r>
          </a:p>
          <a:p>
            <a:pPr algn="ctr" eaLnBrk="1">
              <a:spcBef>
                <a:spcPct val="0"/>
              </a:spcBef>
            </a:pPr>
            <a:r>
              <a:rPr lang="pt-BR" sz="5400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PARA O EXERCÍCIO</a:t>
            </a:r>
            <a:endParaRPr lang="pt-BR" sz="54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22464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106498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E83EEB9D-4297-41EA-90CF-A81B44AF96DA}" type="slidenum">
              <a:rPr lang="pt-BR" sz="1000" smtClean="0"/>
              <a:pPr algn="r"/>
              <a:t>55</a:t>
            </a:fld>
            <a:endParaRPr lang="pt-BR" sz="1000" dirty="0"/>
          </a:p>
        </p:txBody>
      </p:sp>
      <p:sp>
        <p:nvSpPr>
          <p:cNvPr id="106500" name="Rectangle 3"/>
          <p:cNvSpPr>
            <a:spLocks/>
          </p:cNvSpPr>
          <p:nvPr/>
        </p:nvSpPr>
        <p:spPr bwMode="auto">
          <a:xfrm>
            <a:off x="611560" y="764704"/>
            <a:ext cx="7739136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>
              <a:spcBef>
                <a:spcPct val="30000"/>
              </a:spcBef>
            </a:pPr>
            <a:r>
              <a:rPr lang="pt-BR" sz="1800" dirty="0">
                <a:latin typeface="+mn-lt"/>
                <a:sym typeface="Helvetica Light" charset="0"/>
              </a:rPr>
              <a:t>BIBLIOGRAFIA</a:t>
            </a:r>
            <a:endParaRPr lang="pt-BR" sz="1800" b="0" dirty="0">
              <a:latin typeface="+mn-lt"/>
              <a:sym typeface="Helvetica Light" charset="0"/>
            </a:endParaRPr>
          </a:p>
          <a:p>
            <a:pPr algn="l" eaLnBrk="1">
              <a:spcBef>
                <a:spcPct val="30000"/>
              </a:spcBef>
            </a:pPr>
            <a:r>
              <a:rPr lang="pt-BR" sz="1800" b="0" i="1" dirty="0">
                <a:latin typeface="+mn-lt"/>
                <a:sym typeface="Helvetica Light" charset="0"/>
              </a:rPr>
              <a:t>Luiz, André: </a:t>
            </a:r>
            <a:r>
              <a:rPr lang="pt-BR" sz="1800" b="0" dirty="0">
                <a:latin typeface="+mn-lt"/>
                <a:sym typeface="Helvetica Light" charset="0"/>
              </a:rPr>
              <a:t>Missionários da Luz. Psicografia de Chico Xavier.</a:t>
            </a:r>
          </a:p>
          <a:p>
            <a:pPr algn="l" eaLnBrk="1">
              <a:spcBef>
                <a:spcPct val="30000"/>
              </a:spcBef>
            </a:pPr>
            <a:r>
              <a:rPr lang="pt-BR" sz="1800" b="0" i="1" dirty="0">
                <a:latin typeface="+mn-lt"/>
                <a:sym typeface="Helvetica Light" charset="0"/>
              </a:rPr>
              <a:t>Oliveira, Therezinha</a:t>
            </a:r>
            <a:r>
              <a:rPr lang="pt-BR" sz="1800" b="0" dirty="0">
                <a:latin typeface="+mn-lt"/>
                <a:sym typeface="Helvetica Light" charset="0"/>
              </a:rPr>
              <a:t>: Mediunidade. 15.ed.Campinas, SP</a:t>
            </a:r>
            <a:r>
              <a:rPr lang="pt-BR" sz="1800" b="0" i="1" dirty="0">
                <a:latin typeface="+mn-lt"/>
                <a:sym typeface="Helvetica Light" charset="0"/>
              </a:rPr>
              <a:t>: Allan Kardec</a:t>
            </a:r>
            <a:r>
              <a:rPr lang="pt-BR" sz="1800" b="0" dirty="0">
                <a:latin typeface="+mn-lt"/>
                <a:sym typeface="Helvetica Light" charset="0"/>
              </a:rPr>
              <a:t>, 2013.</a:t>
            </a:r>
          </a:p>
          <a:p>
            <a:pPr algn="l" eaLnBrk="1">
              <a:spcBef>
                <a:spcPct val="30000"/>
              </a:spcBef>
            </a:pPr>
            <a:r>
              <a:rPr lang="pt-BR" sz="1800" b="0" i="1" dirty="0">
                <a:latin typeface="+mn-lt"/>
                <a:sym typeface="Helvetica Light" charset="0"/>
              </a:rPr>
              <a:t>Nilson, Teddy e Oliveira, Therezinha</a:t>
            </a:r>
            <a:r>
              <a:rPr lang="pt-BR" sz="1800" b="0" dirty="0">
                <a:latin typeface="+mn-lt"/>
                <a:sym typeface="Helvetica Light" charset="0"/>
              </a:rPr>
              <a:t>: Orientação Mediúnica. Campinas, SP: Centro Espírita </a:t>
            </a:r>
            <a:r>
              <a:rPr lang="ja-JP" altLang="pt-BR" sz="1800" b="0" dirty="0">
                <a:latin typeface="+mn-lt"/>
                <a:sym typeface="Helvetica Light" charset="0"/>
              </a:rPr>
              <a:t>“</a:t>
            </a:r>
            <a:r>
              <a:rPr lang="pt-BR" altLang="ja-JP" sz="1800" b="0" dirty="0">
                <a:latin typeface="+mn-lt"/>
                <a:sym typeface="Helvetica Light" charset="0"/>
              </a:rPr>
              <a:t>Allan Kardec</a:t>
            </a:r>
            <a:r>
              <a:rPr lang="ja-JP" altLang="pt-BR" sz="1800" b="0" dirty="0">
                <a:latin typeface="+mn-lt"/>
                <a:sym typeface="Helvetica Light" charset="0"/>
              </a:rPr>
              <a:t>”</a:t>
            </a:r>
            <a:r>
              <a:rPr lang="pt-BR" altLang="ja-JP" sz="1800" b="0" dirty="0">
                <a:latin typeface="+mn-lt"/>
                <a:sym typeface="Helvetica Light" charset="0"/>
              </a:rPr>
              <a:t> - Dep. Editorial, 2001.</a:t>
            </a:r>
          </a:p>
          <a:p>
            <a:pPr algn="l" eaLnBrk="1">
              <a:spcBef>
                <a:spcPct val="30000"/>
              </a:spcBef>
            </a:pPr>
            <a:endParaRPr lang="pt-BR" sz="1800" b="0" dirty="0">
              <a:latin typeface="+mn-lt"/>
              <a:sym typeface="Helvetica Light" charset="0"/>
            </a:endParaRPr>
          </a:p>
          <a:p>
            <a:pPr algn="l" eaLnBrk="1">
              <a:spcBef>
                <a:spcPct val="30000"/>
              </a:spcBef>
            </a:pPr>
            <a:r>
              <a:rPr lang="pt-BR" sz="1800" dirty="0">
                <a:latin typeface="+mn-lt"/>
                <a:sym typeface="Helvetica Light" charset="0"/>
              </a:rPr>
              <a:t>CRÉDITOS</a:t>
            </a:r>
          </a:p>
          <a:p>
            <a:pPr algn="l" eaLnBrk="1" hangingPunct="1">
              <a:spcBef>
                <a:spcPct val="30000"/>
              </a:spcBef>
            </a:pPr>
            <a:r>
              <a:rPr lang="pt-BR" sz="1800" b="0" dirty="0">
                <a:latin typeface="+mn-lt"/>
              </a:rPr>
              <a:t>Pesquisa e Elaboração: </a:t>
            </a:r>
            <a:r>
              <a:rPr lang="pt-BR" sz="1800" i="1" dirty="0">
                <a:latin typeface="+mn-lt"/>
              </a:rPr>
              <a:t>Aníbal</a:t>
            </a:r>
            <a:r>
              <a:rPr lang="pt-BR" sz="1800" b="0" i="1" dirty="0">
                <a:latin typeface="+mn-lt"/>
              </a:rPr>
              <a:t> Jorge Oliveira Albuquerque</a:t>
            </a:r>
            <a:endParaRPr lang="pt-BR" sz="1800" dirty="0">
              <a:latin typeface="+mn-lt"/>
              <a:sym typeface="Helvetica Light" charset="0"/>
            </a:endParaRPr>
          </a:p>
          <a:p>
            <a:pPr algn="l" eaLnBrk="1" hangingPunct="1">
              <a:spcBef>
                <a:spcPct val="30000"/>
              </a:spcBef>
            </a:pPr>
            <a:r>
              <a:rPr lang="pt-BR" sz="1800" b="0" dirty="0">
                <a:latin typeface="+mn-lt"/>
              </a:rPr>
              <a:t>Direção de Arte: </a:t>
            </a:r>
            <a:r>
              <a:rPr lang="pt-BR" sz="1800" i="1" dirty="0" err="1">
                <a:latin typeface="+mn-lt"/>
              </a:rPr>
              <a:t>Weyne</a:t>
            </a:r>
            <a:r>
              <a:rPr lang="pt-BR" sz="1800" b="0" i="1" dirty="0">
                <a:latin typeface="+mn-lt"/>
              </a:rPr>
              <a:t> Vasconcelos</a:t>
            </a:r>
          </a:p>
          <a:p>
            <a:pPr algn="l" eaLnBrk="1" hangingPunct="1">
              <a:spcBef>
                <a:spcPct val="30000"/>
              </a:spcBef>
            </a:pPr>
            <a:r>
              <a:rPr lang="pt-BR" sz="1800" b="0" dirty="0">
                <a:latin typeface="+mn-lt"/>
              </a:rPr>
              <a:t>Revisão: </a:t>
            </a:r>
            <a:r>
              <a:rPr lang="pt-BR" sz="1800" b="0" i="1" dirty="0">
                <a:latin typeface="+mn-lt"/>
              </a:rPr>
              <a:t>José </a:t>
            </a:r>
            <a:r>
              <a:rPr lang="pt-BR" sz="1800" i="1" dirty="0">
                <a:latin typeface="+mn-lt"/>
              </a:rPr>
              <a:t>Roberto</a:t>
            </a:r>
            <a:r>
              <a:rPr lang="pt-BR" sz="1800" b="0" i="1" dirty="0">
                <a:latin typeface="+mn-lt"/>
              </a:rPr>
              <a:t> Alves de Albuquerque</a:t>
            </a:r>
          </a:p>
          <a:p>
            <a:pPr algn="l" eaLnBrk="1" hangingPunct="1">
              <a:spcBef>
                <a:spcPct val="30000"/>
              </a:spcBef>
            </a:pPr>
            <a:r>
              <a:rPr lang="pt-BR" sz="1800" b="0" dirty="0">
                <a:latin typeface="+mn-lt"/>
              </a:rPr>
              <a:t>Colaboradores: </a:t>
            </a:r>
            <a:r>
              <a:rPr lang="pt-BR" sz="1800" b="0" i="1" dirty="0">
                <a:latin typeface="+mn-lt"/>
              </a:rPr>
              <a:t>Antônio Alfredo de Sousa </a:t>
            </a:r>
            <a:r>
              <a:rPr lang="pt-BR" sz="1800" i="1" dirty="0">
                <a:latin typeface="+mn-lt"/>
              </a:rPr>
              <a:t>Monteiro</a:t>
            </a:r>
            <a:r>
              <a:rPr lang="pt-BR" sz="1800" b="0" i="1" dirty="0">
                <a:latin typeface="+mn-lt"/>
              </a:rPr>
              <a:t>, </a:t>
            </a:r>
            <a:r>
              <a:rPr lang="pt-BR" sz="1800" i="1" dirty="0">
                <a:latin typeface="+mn-lt"/>
              </a:rPr>
              <a:t>Lisboa</a:t>
            </a:r>
            <a:r>
              <a:rPr lang="pt-BR" sz="1800" b="0" i="1" dirty="0">
                <a:latin typeface="+mn-lt"/>
              </a:rPr>
              <a:t>, </a:t>
            </a:r>
            <a:r>
              <a:rPr lang="pt-BR" sz="1800" i="1" dirty="0">
                <a:latin typeface="+mn-lt"/>
              </a:rPr>
              <a:t>Regina </a:t>
            </a:r>
            <a:r>
              <a:rPr lang="pt-BR" sz="1800" b="0" i="1" dirty="0">
                <a:latin typeface="+mn-lt"/>
              </a:rPr>
              <a:t>Célia Mesquita Gondim, </a:t>
            </a:r>
            <a:r>
              <a:rPr lang="pt-BR" sz="1800" i="1" dirty="0">
                <a:latin typeface="+mn-lt"/>
              </a:rPr>
              <a:t>Sônia </a:t>
            </a:r>
            <a:r>
              <a:rPr lang="pt-BR" sz="1800" b="0" i="1" dirty="0">
                <a:latin typeface="+mn-lt"/>
              </a:rPr>
              <a:t>Ponte</a:t>
            </a:r>
          </a:p>
        </p:txBody>
      </p:sp>
      <p:sp>
        <p:nvSpPr>
          <p:cNvPr id="5" name="Retângulo 4"/>
          <p:cNvSpPr/>
          <p:nvPr/>
        </p:nvSpPr>
        <p:spPr>
          <a:xfrm>
            <a:off x="3867353" y="5723964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pt-BR" b="0" dirty="0">
                <a:solidFill>
                  <a:srgbClr val="679491"/>
                </a:solidFill>
              </a:rPr>
              <a:t>Fortaleza, janeiro de 2014</a:t>
            </a:r>
            <a:endParaRPr lang="pt-BR" b="0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81B74A58-998F-4A06-A722-9AA9415F6E5E}" type="slidenum">
              <a:rPr lang="pt-BR" sz="1000" smtClean="0"/>
              <a:pPr algn="r"/>
              <a:t>6</a:t>
            </a:fld>
            <a:endParaRPr lang="pt-BR" sz="1000"/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60800"/>
            <a:ext cx="8229600" cy="194468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defRPr/>
            </a:pPr>
            <a:r>
              <a:rPr lang="pt-BR" sz="4000"/>
              <a:t>A </a:t>
            </a:r>
            <a:r>
              <a:rPr lang="pt-BR" sz="4000" b="1"/>
              <a:t>aura</a:t>
            </a:r>
            <a:r>
              <a:rPr lang="pt-BR" sz="4000"/>
              <a:t> também é chamada de</a:t>
            </a:r>
          </a:p>
          <a:p>
            <a:pPr marL="0" indent="0">
              <a:defRPr/>
            </a:pPr>
            <a:r>
              <a:rPr lang="pt-BR" sz="4000" b="1"/>
              <a:t>atmosfera</a:t>
            </a:r>
            <a:r>
              <a:rPr lang="pt-BR" sz="4000"/>
              <a:t> </a:t>
            </a:r>
            <a:r>
              <a:rPr lang="pt-BR" sz="4000" b="1"/>
              <a:t>individual</a:t>
            </a:r>
            <a:r>
              <a:rPr lang="pt-BR" sz="4000"/>
              <a:t> (Kardec),</a:t>
            </a:r>
          </a:p>
          <a:p>
            <a:pPr marL="0" indent="0">
              <a:defRPr/>
            </a:pPr>
            <a:r>
              <a:rPr lang="pt-BR" sz="4000" b="1"/>
              <a:t>hálito</a:t>
            </a:r>
            <a:r>
              <a:rPr lang="pt-BR" sz="4000"/>
              <a:t> </a:t>
            </a:r>
            <a:r>
              <a:rPr lang="pt-BR" sz="4000" b="1"/>
              <a:t>mental</a:t>
            </a:r>
            <a:r>
              <a:rPr lang="pt-BR" sz="4000"/>
              <a:t> (André Luiz)</a:t>
            </a:r>
          </a:p>
        </p:txBody>
      </p:sp>
      <p:pic>
        <p:nvPicPr>
          <p:cNvPr id="10244" name="Picture 5" descr="ANd9GcSR-zCkGL44ZCQ0RlxZcWmonBHWp9EjenxLzHFU2n_Up3i9IPk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1" b="12245"/>
          <a:stretch>
            <a:fillRect/>
          </a:stretch>
        </p:blipFill>
        <p:spPr bwMode="auto">
          <a:xfrm>
            <a:off x="2914650" y="1076325"/>
            <a:ext cx="3313113" cy="26400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0FAD77A9-F692-43CB-9579-42E925C34CA8}" type="slidenum">
              <a:rPr lang="pt-BR" sz="1000" smtClean="0"/>
              <a:pPr algn="r"/>
              <a:t>7</a:t>
            </a:fld>
            <a:endParaRPr lang="pt-BR" sz="1000"/>
          </a:p>
        </p:txBody>
      </p:sp>
      <p:sp>
        <p:nvSpPr>
          <p:cNvPr id="11267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4A7FC42-2DF9-49C1-B398-052FAD143C7F}" type="slidenum">
              <a:rPr lang="pt-BR" sz="1000"/>
              <a:pPr algn="r" eaLnBrk="1" hangingPunct="1"/>
              <a:t>7</a:t>
            </a:fld>
            <a:endParaRPr lang="pt-BR" sz="100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625475" y="1773238"/>
            <a:ext cx="7840663" cy="338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Com seus </a:t>
            </a:r>
            <a:r>
              <a:rPr lang="pt-BR" altLang="ja-JP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pensamentos</a:t>
            </a:r>
            <a:b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 </a:t>
            </a:r>
            <a:r>
              <a:rPr lang="pt-BR" altLang="ja-JP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sentimentos</a:t>
            </a:r>
            <a: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, o Espírito</a:t>
            </a:r>
            <a:b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influi</a:t>
            </a:r>
            <a: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sobre os </a:t>
            </a:r>
            <a:r>
              <a:rPr lang="pt-BR" altLang="ja-JP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fluidos</a:t>
            </a:r>
            <a:b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de seu perispírito</a:t>
            </a:r>
            <a:br>
              <a:rPr lang="pt-BR" altLang="ja-JP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3200" i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Therezinha Oliveira</a:t>
            </a:r>
            <a:endParaRPr lang="pt-BR" dirty="0">
              <a:solidFill>
                <a:srgbClr val="679491"/>
              </a:solidFill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8D533496-C0EE-471F-ADF8-D1B5F26E8B93}" type="slidenum">
              <a:rPr lang="pt-BR" sz="1000" smtClean="0"/>
              <a:pPr algn="r"/>
              <a:t>8</a:t>
            </a:fld>
            <a:endParaRPr lang="pt-BR" sz="1000"/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29600" cy="30241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defRPr/>
            </a:pPr>
            <a:r>
              <a:rPr lang="pt-BR" dirty="0"/>
              <a:t>No </a:t>
            </a:r>
            <a:r>
              <a:rPr lang="pt-BR" b="1" dirty="0"/>
              <a:t>desencarnado</a:t>
            </a:r>
          </a:p>
          <a:p>
            <a:pPr marL="0" indent="0">
              <a:defRPr/>
            </a:pPr>
            <a:r>
              <a:rPr lang="pt-BR" dirty="0"/>
              <a:t>a </a:t>
            </a:r>
            <a:r>
              <a:rPr lang="pt-BR" b="1" dirty="0"/>
              <a:t>aura</a:t>
            </a:r>
            <a:r>
              <a:rPr lang="pt-BR" dirty="0"/>
              <a:t> resulta de</a:t>
            </a:r>
          </a:p>
          <a:p>
            <a:pPr marL="0" indent="0">
              <a:defRPr/>
            </a:pPr>
            <a:r>
              <a:rPr lang="pt-BR" dirty="0"/>
              <a:t>suas </a:t>
            </a:r>
            <a:r>
              <a:rPr lang="pt-BR" b="1" dirty="0"/>
              <a:t>emanações</a:t>
            </a:r>
          </a:p>
          <a:p>
            <a:pPr marL="0" indent="0">
              <a:defRPr/>
            </a:pPr>
            <a:r>
              <a:rPr lang="pt-BR" b="1" dirty="0"/>
              <a:t>perispirituais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1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0D82FB3D-7EE1-41ED-8904-4361A69A96BA}" type="slidenum">
              <a:rPr lang="pt-BR" sz="1000" smtClean="0"/>
              <a:pPr algn="r"/>
              <a:t>9</a:t>
            </a:fld>
            <a:endParaRPr lang="pt-BR" sz="1000"/>
          </a:p>
        </p:txBody>
      </p:sp>
      <p:sp>
        <p:nvSpPr>
          <p:cNvPr id="285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309721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defRPr/>
            </a:pPr>
            <a:r>
              <a:rPr lang="pt-BR" dirty="0"/>
              <a:t>No </a:t>
            </a:r>
            <a:r>
              <a:rPr lang="pt-BR" b="1" dirty="0"/>
              <a:t>encarnado </a:t>
            </a:r>
            <a:r>
              <a:rPr lang="pt-BR" dirty="0"/>
              <a:t>a </a:t>
            </a:r>
            <a:r>
              <a:rPr lang="pt-BR" b="1" dirty="0"/>
              <a:t>aura</a:t>
            </a:r>
            <a:r>
              <a:rPr lang="pt-BR" dirty="0"/>
              <a:t> </a:t>
            </a:r>
          </a:p>
          <a:p>
            <a:pPr marL="0" indent="0">
              <a:defRPr/>
            </a:pPr>
            <a:r>
              <a:rPr lang="pt-BR" dirty="0"/>
              <a:t>resulta das </a:t>
            </a:r>
            <a:r>
              <a:rPr lang="pt-BR" b="1" dirty="0"/>
              <a:t>emanações</a:t>
            </a:r>
          </a:p>
          <a:p>
            <a:pPr marL="0" indent="0">
              <a:defRPr/>
            </a:pPr>
            <a:r>
              <a:rPr lang="pt-BR" b="1" dirty="0"/>
              <a:t>perispirituais </a:t>
            </a:r>
            <a:r>
              <a:rPr lang="pt-BR" dirty="0"/>
              <a:t>e de </a:t>
            </a:r>
          </a:p>
          <a:p>
            <a:pPr marL="0" indent="0">
              <a:defRPr/>
            </a:pPr>
            <a:r>
              <a:rPr lang="pt-BR" dirty="0"/>
              <a:t>suas </a:t>
            </a:r>
            <a:r>
              <a:rPr lang="pt-BR" b="1" dirty="0"/>
              <a:t>células </a:t>
            </a:r>
            <a:r>
              <a:rPr lang="pt-BR" dirty="0"/>
              <a:t>físicas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PE_GEM_Unidade1_Aula4">
  <a:themeElements>
    <a:clrScheme name="GEPE_GEM_Unidade1_Aula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EPE_GEM_Unidade1_Aula4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GEPE_GEM_Unidade1_Aula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PE_GEM_Unidade1_Aula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PE_GEM_Unidade1_Aula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PE_GEM_Unidade1_Aula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PE_GEM_Unidade1_Aula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PE_GEM_Unidade1_Aula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PE_GEM_Unidade1_Aula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PE_GEM_Unidade1_Aula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PE_GEM_Unidade1_Aula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PE_GEM_Unidade1_Aula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PE_GEM_Unidade1_Aula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PE_GEM_Unidade1_Aula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2052</TotalTime>
  <Words>2532</Words>
  <Application>Microsoft Office PowerPoint</Application>
  <PresentationFormat>Apresentação na tela (4:3)</PresentationFormat>
  <Paragraphs>454</Paragraphs>
  <Slides>55</Slides>
  <Notes>50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0" baseType="lpstr">
      <vt:lpstr>ＭＳ Ｐゴシック</vt:lpstr>
      <vt:lpstr>Arial</vt:lpstr>
      <vt:lpstr>Helvetica Light</vt:lpstr>
      <vt:lpstr>Verdana</vt:lpstr>
      <vt:lpstr>GEPE_GEM_Unidade1_Aula4</vt:lpstr>
      <vt:lpstr>Apresentação do PowerPoint</vt:lpstr>
      <vt:lpstr>Apresentação do PowerPoint</vt:lpstr>
      <vt:lpstr>Apresentação do PowerPoint</vt:lpstr>
      <vt:lpstr>Apresentação do PowerPoint</vt:lpstr>
      <vt:lpstr>Aura</vt:lpstr>
      <vt:lpstr>Apresentação do PowerPoint</vt:lpstr>
      <vt:lpstr>Com seus pensamentos e sentimentos, o Espírito influi sobre os fluidos de seu perispírito Therezinha Oliveira</vt:lpstr>
      <vt:lpstr>Apresentação do PowerPoint</vt:lpstr>
      <vt:lpstr>Apresentação do PowerPoint</vt:lpstr>
      <vt:lpstr>Apresentação do PowerPoint</vt:lpstr>
      <vt:lpstr>Sua tonalidade, forma, luminosidade e sensações que causa, guarda relação com a situação física ou espiritual de quem a produz Therezinha Oliveira</vt:lpstr>
      <vt:lpstr>Apresentação do PowerPoint</vt:lpstr>
      <vt:lpstr>Apresentação do PowerPoint</vt:lpstr>
      <vt:lpstr>Apresentação do PowerPoint</vt:lpstr>
      <vt:lpstr>Cada pessoa está sempre irradiando o que realmente é e impregnando com seu fluido as coisas, o ambiente, e influindo sobre quem lhe aceite a tonalidade energética Therezinha Oliveira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Precisamos aprender a absorver os bons fluidos e a nos proteger dos maus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Caixa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Administrador</dc:creator>
  <cp:lastModifiedBy>Roberto Alves</cp:lastModifiedBy>
  <cp:revision>321</cp:revision>
  <dcterms:created xsi:type="dcterms:W3CDTF">2012-11-15T17:55:20Z</dcterms:created>
  <dcterms:modified xsi:type="dcterms:W3CDTF">2016-09-26T17:45:16Z</dcterms:modified>
</cp:coreProperties>
</file>