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588" r:id="rId2"/>
    <p:sldId id="619" r:id="rId3"/>
    <p:sldId id="590" r:id="rId4"/>
    <p:sldId id="591" r:id="rId5"/>
    <p:sldId id="592" r:id="rId6"/>
    <p:sldId id="593" r:id="rId7"/>
    <p:sldId id="594" r:id="rId8"/>
    <p:sldId id="595" r:id="rId9"/>
    <p:sldId id="596" r:id="rId10"/>
    <p:sldId id="597" r:id="rId11"/>
    <p:sldId id="598" r:id="rId12"/>
    <p:sldId id="599" r:id="rId13"/>
    <p:sldId id="600" r:id="rId14"/>
    <p:sldId id="601" r:id="rId15"/>
    <p:sldId id="602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11" r:id="rId25"/>
    <p:sldId id="612" r:id="rId26"/>
    <p:sldId id="613" r:id="rId27"/>
    <p:sldId id="614" r:id="rId28"/>
    <p:sldId id="615" r:id="rId29"/>
    <p:sldId id="616" r:id="rId30"/>
    <p:sldId id="573" r:id="rId31"/>
    <p:sldId id="574" r:id="rId32"/>
    <p:sldId id="575" r:id="rId33"/>
    <p:sldId id="576" r:id="rId34"/>
    <p:sldId id="577" r:id="rId35"/>
    <p:sldId id="578" r:id="rId36"/>
    <p:sldId id="579" r:id="rId37"/>
    <p:sldId id="580" r:id="rId38"/>
    <p:sldId id="581" r:id="rId39"/>
    <p:sldId id="582" r:id="rId40"/>
    <p:sldId id="583" r:id="rId41"/>
    <p:sldId id="584" r:id="rId42"/>
    <p:sldId id="585" r:id="rId43"/>
    <p:sldId id="586" r:id="rId44"/>
    <p:sldId id="617" r:id="rId4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491"/>
    <a:srgbClr val="3333CC"/>
    <a:srgbClr val="333399"/>
    <a:srgbClr val="000066"/>
    <a:srgbClr val="687995"/>
    <a:srgbClr val="7C7995"/>
    <a:srgbClr val="FFFF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45" autoAdjust="0"/>
  </p:normalViewPr>
  <p:slideViewPr>
    <p:cSldViewPr showGuides="1">
      <p:cViewPr varScale="1">
        <p:scale>
          <a:sx n="83" d="100"/>
          <a:sy n="83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E39809-5780-4D0B-B4A2-75504938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40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SEGUNDA UNIDADE: AÇÃO FLUÍDICA</a:t>
            </a:r>
          </a:p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14 – Clarividência e </a:t>
            </a:r>
            <a:r>
              <a:rPr lang="pt-BR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Clariaudiência</a:t>
            </a:r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F2EB0C-4562-42D2-B3CA-6614AEB91DAC}" type="slidenum">
              <a:rPr lang="pt-BR">
                <a:ea typeface="ＭＳ Ｐゴシック" panose="020B0600070205080204" pitchFamily="34" charset="-128"/>
              </a:rPr>
              <a:pPr/>
              <a:t>1</a:t>
            </a:fld>
            <a:endParaRPr lang="pt-B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059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Seu alcance vai até onde a alma estende sua ação</a:t>
            </a:r>
          </a:p>
          <a:p>
            <a:r>
              <a:rPr lang="pt-BR" dirty="0" smtClean="0"/>
              <a:t>A</a:t>
            </a:r>
            <a:r>
              <a:rPr lang="pt-BR" baseline="0" dirty="0" smtClean="0"/>
              <a:t> clarividência varia de pessoa para pessoa</a:t>
            </a:r>
          </a:p>
          <a:p>
            <a:r>
              <a:rPr lang="pt-BR" baseline="0" dirty="0" smtClean="0"/>
              <a:t>Há clarividentes que enxergam os seus próprios órgãos internos, ou os de outras pessoas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108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30EA04-8B6A-45B9-8ECD-D2E3D5BFDAD2}" type="slidenum">
              <a:rPr lang="pt-BR" sz="1200"/>
              <a:pPr eaLnBrk="1" hangingPunct="1"/>
              <a:t>13</a:t>
            </a:fld>
            <a:endParaRPr lang="pt-BR" sz="120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baseline="0" dirty="0" smtClean="0"/>
              <a:t>Há os que se deslocam perispiritualmente para lugares distantes  e observam o que estiver acontecendo por lá</a:t>
            </a:r>
          </a:p>
        </p:txBody>
      </p:sp>
    </p:spTree>
    <p:extLst>
      <p:ext uri="{BB962C8B-B14F-4D97-AF65-F5344CB8AC3E}">
        <p14:creationId xmlns:p14="http://schemas.microsoft.com/office/powerpoint/2010/main" val="1589592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Uns conseguem narrar o que veem, enquanto observam (como ainda estão ligados ao corpo, sobre ele podem atuar para falar);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441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outros só conseguem fazer a narração do que observaram, depois, quando voltam ao estado normal</a:t>
            </a:r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125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 Livro dos Espíritos</a:t>
            </a:r>
          </a:p>
          <a:p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430. Pois que a sua clarividência é a de sua alma ou de seu Espírito, por que é que o sonâmbulo não vê tudo e tantas vezes se engana?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Primeiramente, aos Espíritos imperfeitos não é dado verem tudo e tudo saberem. Não ignoras que ainda partilham dos vossos erros e prejuízos. Depois, quando unidos à matéria não gozam de todas as suas faculdades de Espíritos. Deus outorgou ao homem a faculdade sonambúlica para fim útil e sério, não para que se informe do que não deva saber. Eis porque os sonâmbulos nem tudo podem dizer.</a:t>
            </a:r>
          </a:p>
          <a:p>
            <a:pPr>
              <a:buFontTx/>
              <a:buChar char="-"/>
            </a:pPr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Esta explicação dos bons Espíritos a Kardec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certamente se aplica aos clarividentes em geral</a:t>
            </a:r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106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Exemplos de clarividência</a:t>
            </a:r>
          </a:p>
          <a:p>
            <a:pPr marL="228600" indent="-228600">
              <a:buAutoNum type="arabicParenR"/>
            </a:pPr>
            <a:r>
              <a:rPr lang="pt-BR" baseline="0" dirty="0" smtClean="0"/>
              <a:t>No Evangelho</a:t>
            </a:r>
          </a:p>
          <a:p>
            <a:pPr marL="228600" indent="-228600">
              <a:buNone/>
            </a:pPr>
            <a:r>
              <a:rPr lang="pt-BR" baseline="0" dirty="0" smtClean="0"/>
              <a:t>Jesus, mesmo estando a distância, “vê” Natanael debaixo da figueira (</a:t>
            </a:r>
            <a:r>
              <a:rPr lang="pt-BR" baseline="0" dirty="0" err="1" smtClean="0"/>
              <a:t>Jo</a:t>
            </a:r>
            <a:r>
              <a:rPr lang="pt-BR" baseline="0" dirty="0" smtClean="0"/>
              <a:t> 1:48)</a:t>
            </a:r>
          </a:p>
          <a:p>
            <a:pPr marL="228600" indent="-228600">
              <a:buNone/>
            </a:pPr>
            <a:r>
              <a:rPr lang="pt-BR" baseline="0" dirty="0" smtClean="0"/>
              <a:t>2) Relatados por Kardec, na Revista Espírita de 1858</a:t>
            </a:r>
          </a:p>
          <a:p>
            <a:pPr marL="228600" indent="-228600">
              <a:buAutoNum type="alphaLcParenR"/>
            </a:pPr>
            <a:r>
              <a:rPr lang="pt-BR" baseline="0" dirty="0" smtClean="0"/>
              <a:t>Jovem empregada “vê” que, em outra cidade, a distância, sua mãe morre, de modo repentino</a:t>
            </a:r>
          </a:p>
          <a:p>
            <a:pPr marL="228600" indent="-228600">
              <a:buNone/>
            </a:pPr>
            <a:r>
              <a:rPr lang="pt-BR" baseline="0" dirty="0" smtClean="0"/>
              <a:t>Uma carta, posteriormente, confirmaria o fato; a mãe sofrera uma queda fatal (Janeiro, “Visões)</a:t>
            </a:r>
          </a:p>
          <a:p>
            <a:pPr marL="228600" indent="-228600">
              <a:buNone/>
            </a:pPr>
            <a:r>
              <a:rPr lang="pt-BR" baseline="0" dirty="0" smtClean="0"/>
              <a:t>b) O casal </a:t>
            </a:r>
            <a:r>
              <a:rPr lang="pt-BR" baseline="0" dirty="0" err="1" smtClean="0"/>
              <a:t>Belhome</a:t>
            </a:r>
            <a:r>
              <a:rPr lang="pt-BR" baseline="0" dirty="0" smtClean="0"/>
              <a:t> guardara importante soma num armário na parte das roupas velhas</a:t>
            </a:r>
          </a:p>
          <a:p>
            <a:pPr marL="228600" indent="-228600">
              <a:buNone/>
            </a:pPr>
            <a:r>
              <a:rPr lang="pt-BR" baseline="0" dirty="0" smtClean="0"/>
              <a:t>Não a encontrando depois, acreditou que haviam roubado</a:t>
            </a:r>
          </a:p>
          <a:p>
            <a:pPr marL="228600" indent="-228600">
              <a:buNone/>
            </a:pPr>
            <a:r>
              <a:rPr lang="pt-BR" baseline="0" dirty="0" smtClean="0"/>
              <a:t>A sonâmbula Sra. Roger “viu” a distância o local e esclareceu que o dinheiro não fora roubado e estava não na parte das roupas velhas, mas das novas (Novembro, “Independência Sonambúlica”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418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Ler com os dedos: variedade da clarividência?</a:t>
            </a:r>
          </a:p>
          <a:p>
            <a:r>
              <a:rPr lang="pt-BR" dirty="0" smtClean="0"/>
              <a:t>Rosa </a:t>
            </a:r>
            <a:r>
              <a:rPr lang="pt-BR" dirty="0" err="1" smtClean="0"/>
              <a:t>Kuleshova</a:t>
            </a:r>
            <a:r>
              <a:rPr lang="pt-BR" dirty="0" smtClean="0"/>
              <a:t>, na Rússia, capaz de ler com os dedos (correndo os</a:t>
            </a:r>
            <a:r>
              <a:rPr lang="pt-BR" baseline="0" dirty="0" smtClean="0"/>
              <a:t> dedos sobre um texto impresso), dispensando o uso da vista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Sra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Ferrel</a:t>
            </a:r>
            <a:r>
              <a:rPr lang="pt-BR" baseline="0" dirty="0" smtClean="0"/>
              <a:t> Stanley, nos Estados Unidos, na mesma época, com a ponta dos dedos e olhos vedados, distinguia qualquer cor que se lhe apresentasse</a:t>
            </a:r>
          </a:p>
          <a:p>
            <a:r>
              <a:rPr lang="pt-BR" baseline="0" dirty="0" smtClean="0"/>
              <a:t>A essa capacidade de “ver” através da pele, os parapsicólogos denominaram </a:t>
            </a:r>
            <a:r>
              <a:rPr lang="pt-BR" baseline="0" dirty="0" err="1" smtClean="0"/>
              <a:t>dermoótica</a:t>
            </a:r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Cientistas do Instituto de Neurologia de Moscou, que examinaram </a:t>
            </a:r>
            <a:r>
              <a:rPr lang="pt-BR" baseline="0" dirty="0" err="1" smtClean="0"/>
              <a:t>Kuleshova</a:t>
            </a:r>
            <a:r>
              <a:rPr lang="pt-BR" baseline="0" dirty="0" smtClean="0"/>
              <a:t>, levantaram a hipótese dela possuir “ao nível dos dedos, células especializadas na recepção da luz, isto é, fotorreceptoras”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explicação espírita é de clarividência, ação anímica, visão pela alma</a:t>
            </a:r>
          </a:p>
          <a:p>
            <a:endParaRPr lang="pt-BR" baseline="0" dirty="0" smtClean="0"/>
          </a:p>
          <a:p>
            <a:r>
              <a:rPr lang="pt-BR" baseline="0" dirty="0" smtClean="0"/>
              <a:t>Seria possível desenvolver essa capacidade em pessoas cegas?</a:t>
            </a:r>
          </a:p>
          <a:p>
            <a:r>
              <a:rPr lang="pt-BR" baseline="0" dirty="0" smtClean="0"/>
              <a:t>Srta. </a:t>
            </a:r>
            <a:r>
              <a:rPr lang="pt-BR" baseline="0" dirty="0" err="1" smtClean="0"/>
              <a:t>Fancher</a:t>
            </a:r>
            <a:r>
              <a:rPr lang="pt-BR" baseline="0" dirty="0" smtClean="0"/>
              <a:t>, de Massachusetts, paralítica e cega devido a um acidente, conseguia, “percorrendo os dedos sobre uma página impressa, ler, com a mesma facilidade, na luz ou nas trevas” (</a:t>
            </a:r>
            <a:r>
              <a:rPr lang="pt-BR" baseline="0" dirty="0" err="1" smtClean="0"/>
              <a:t>Epes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Sargent</a:t>
            </a:r>
            <a:r>
              <a:rPr lang="pt-BR" baseline="0" dirty="0" smtClean="0"/>
              <a:t>, Bases Científicas do Espiritismo, </a:t>
            </a:r>
            <a:r>
              <a:rPr lang="pt-BR" baseline="0" dirty="0" err="1" smtClean="0"/>
              <a:t>cap</a:t>
            </a:r>
            <a:r>
              <a:rPr lang="pt-BR" baseline="0" dirty="0" smtClean="0"/>
              <a:t> VII)</a:t>
            </a:r>
          </a:p>
          <a:p>
            <a:endParaRPr lang="pt-BR" baseline="0" dirty="0" smtClean="0"/>
          </a:p>
          <a:p>
            <a:r>
              <a:rPr lang="pt-BR" baseline="0" dirty="0" smtClean="0"/>
              <a:t>Menino cego que passou a enxergar perispiritualmente</a:t>
            </a:r>
          </a:p>
          <a:p>
            <a:r>
              <a:rPr lang="pt-BR" baseline="0" dirty="0" smtClean="0"/>
              <a:t>Ronald </a:t>
            </a:r>
            <a:r>
              <a:rPr lang="pt-BR" baseline="0" dirty="0" err="1" smtClean="0"/>
              <a:t>Cayce</a:t>
            </a:r>
            <a:r>
              <a:rPr lang="pt-BR" baseline="0" dirty="0" smtClean="0"/>
              <a:t>, que residia em </a:t>
            </a:r>
            <a:r>
              <a:rPr lang="pt-BR" baseline="0" dirty="0" err="1" smtClean="0"/>
              <a:t>Sepulpa</a:t>
            </a:r>
            <a:r>
              <a:rPr lang="pt-BR" baseline="0" dirty="0" smtClean="0"/>
              <a:t>, estado de Oklahoma, EUA (Aureliano Alves Netto, “A Visão sem Olhos”, Correio Espírita</a:t>
            </a:r>
          </a:p>
          <a:p>
            <a:r>
              <a:rPr lang="pt-BR" baseline="0" dirty="0" smtClean="0"/>
              <a:t>Citando relato de George </a:t>
            </a:r>
            <a:r>
              <a:rPr lang="pt-BR" baseline="0" dirty="0" err="1" smtClean="0"/>
              <a:t>Butler</a:t>
            </a:r>
            <a:r>
              <a:rPr lang="pt-BR" baseline="0" dirty="0" smtClean="0"/>
              <a:t>, em </a:t>
            </a:r>
            <a:r>
              <a:rPr lang="pt-BR" baseline="0" dirty="0" err="1" smtClean="0"/>
              <a:t>Chimes</a:t>
            </a:r>
            <a:r>
              <a:rPr lang="pt-BR" baseline="0" dirty="0" smtClean="0"/>
              <a:t>, conceituada revista norte-americana, transcrito na Revista Internacional de Espiritismo, nov. 1967)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012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pt-BR" baseline="0" dirty="0" smtClean="0"/>
              <a:t>Um caso do famoso clarividente  holandês Gerard </a:t>
            </a:r>
            <a:r>
              <a:rPr lang="pt-BR" baseline="0" dirty="0" err="1" smtClean="0"/>
              <a:t>Croiset</a:t>
            </a:r>
            <a:endParaRPr lang="pt-BR" baseline="0" dirty="0" smtClean="0"/>
          </a:p>
          <a:p>
            <a:pPr marL="228600" indent="-228600">
              <a:buNone/>
            </a:pPr>
            <a:r>
              <a:rPr lang="pt-BR" baseline="0" dirty="0" smtClean="0"/>
              <a:t>Jovem de 24 anos, filha do prof. Walter E. </a:t>
            </a:r>
            <a:r>
              <a:rPr lang="pt-BR" baseline="0" dirty="0" err="1" smtClean="0"/>
              <a:t>Sandelius</a:t>
            </a:r>
            <a:r>
              <a:rPr lang="pt-BR" baseline="0" dirty="0" smtClean="0"/>
              <a:t>, de Kansas – EUA, desapareceu e nem a polícia conseguira descobrir seu paradeiro</a:t>
            </a:r>
          </a:p>
          <a:p>
            <a:pPr marL="228600" indent="-228600">
              <a:buNone/>
            </a:pPr>
            <a:r>
              <a:rPr lang="pt-BR" baseline="0" dirty="0" smtClean="0"/>
              <a:t>O pai telefonou para </a:t>
            </a:r>
            <a:r>
              <a:rPr lang="pt-BR" baseline="0" dirty="0" err="1" smtClean="0"/>
              <a:t>Croiset</a:t>
            </a:r>
            <a:r>
              <a:rPr lang="pt-BR" baseline="0" dirty="0" smtClean="0"/>
              <a:t>, que estava na Holanda (a 8 mil quilômetros de distância), pedindo ajuda</a:t>
            </a:r>
          </a:p>
          <a:p>
            <a:pPr marL="228600" indent="-228600">
              <a:buNone/>
            </a:pPr>
            <a:r>
              <a:rPr lang="pt-BR" baseline="0" dirty="0" err="1" smtClean="0"/>
              <a:t>Croiset</a:t>
            </a:r>
            <a:r>
              <a:rPr lang="pt-BR" baseline="0" dirty="0" smtClean="0"/>
              <a:t> “viu” a moça arranjando carona em vários carros e informou ao pai que a jovem estava viva e, logo, saberia algo de mais definitivo</a:t>
            </a:r>
          </a:p>
          <a:p>
            <a:pPr marL="228600" indent="-228600">
              <a:buNone/>
            </a:pPr>
            <a:r>
              <a:rPr lang="pt-BR" baseline="0" dirty="0" smtClean="0"/>
              <a:t>De fato, 6 dias depois, a jovem retornou ao lar (O Globo, 30/1/67; Reformador, mai 1967)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026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Clarividência e visão mediúnica</a:t>
            </a:r>
          </a:p>
          <a:p>
            <a:r>
              <a:rPr lang="pt-BR" dirty="0" smtClean="0"/>
              <a:t>O</a:t>
            </a:r>
            <a:r>
              <a:rPr lang="pt-BR" baseline="0" dirty="0" smtClean="0"/>
              <a:t> que há de comum entre elas?</a:t>
            </a:r>
          </a:p>
          <a:p>
            <a:r>
              <a:rPr lang="pt-BR" baseline="0" dirty="0" smtClean="0"/>
              <a:t>Apenas o fato de as duas se darem por percepções mais amplas do perispírito, quando em desdobramento</a:t>
            </a:r>
          </a:p>
          <a:p>
            <a:endParaRPr lang="pt-BR" baseline="0" dirty="0" smtClean="0"/>
          </a:p>
          <a:p>
            <a:r>
              <a:rPr lang="pt-BR" baseline="0" dirty="0" smtClean="0"/>
              <a:t>Mas clarividentes não enxergam coisas espirituais</a:t>
            </a:r>
          </a:p>
          <a:p>
            <a:r>
              <a:rPr lang="pt-BR" baseline="0" dirty="0" smtClean="0"/>
              <a:t>“Acontece que os sonâmbulos muito lúcidos no que se refere aos seres e coisas deste mundo, são inteiramente cegos a respeito de tudo o que concerne ao mundo do Espíritos” (Léon Denis, No Invisível, 2ª parte)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clarividência, pois, difere da visão mediúnica</a:t>
            </a:r>
          </a:p>
          <a:p>
            <a:r>
              <a:rPr lang="pt-BR" baseline="0" dirty="0" smtClean="0"/>
              <a:t>Kardec já afirma isso em O Livro dos Médiuns, 2ª parte, cap. XIV, item 167</a:t>
            </a:r>
          </a:p>
          <a:p>
            <a:r>
              <a:rPr lang="pt-BR" baseline="0" dirty="0" smtClean="0"/>
              <a:t>Mas sua posição fica melhor colocada em Obras Póstumas (1ª parte, “A Segunda Vista”), quando ele diz que, para designar as pessoas com dupla vista, “Tem-se empregado a palavra vidente, que, embora não exprima com exatidão a ideia, adotaremos até nova ordem, em falta de outra melhor”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052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 smtClean="0"/>
              <a:t>E, adiante, o Codificador esclarece:</a:t>
            </a:r>
          </a:p>
          <a:p>
            <a:r>
              <a:rPr lang="pt-BR" baseline="0" dirty="0" smtClean="0"/>
              <a:t>“Podem, pois, os médiuns videntes serem identificados às pessoas que gozam da vista espiritual; mas, seria porventura demasiado considerar essas pessoas como médiuns, porquanto a mediunidade se caracteriza unicamente pela intervenção dos Espíritos, não se podendo ter como ato mediúnico o que alguém faz por si mesmo</a:t>
            </a:r>
          </a:p>
          <a:p>
            <a:r>
              <a:rPr lang="pt-BR" baseline="0" dirty="0" smtClean="0"/>
              <a:t>Aquele que possui a vista espiritual vê pelo seu próprio Espírito, não sendo de necessidade, para o surto de sua faculdade, o concurso de um Espírito estranho”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00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8FD1F-1068-4E0D-8F9D-3561232ED96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599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Quando o fenômeno se torna mediúnico</a:t>
            </a:r>
          </a:p>
          <a:p>
            <a:pPr>
              <a:buFontTx/>
              <a:buChar char="-"/>
            </a:pPr>
            <a:r>
              <a:rPr lang="pt-BR" dirty="0" smtClean="0"/>
              <a:t>Se Espíritos provocarem esse desdobramento; ou</a:t>
            </a:r>
          </a:p>
          <a:p>
            <a:pPr>
              <a:buFontTx/>
              <a:buChar char="-"/>
            </a:pPr>
            <a:r>
              <a:rPr lang="pt-BR" dirty="0" smtClean="0"/>
              <a:t> “</a:t>
            </a:r>
            <a:r>
              <a:rPr lang="pt-BR" sz="1200" dirty="0" smtClean="0"/>
              <a:t>Quando o sensitivo vê Espíritos desencarnados ou participa de eventos em que há envolvimento de tais Espíritos, então o fenômeno é espírita e, portanto, mediúnico, ainda que também precedido pelo desdobramento” Hermínio C. Miranda</a:t>
            </a:r>
          </a:p>
          <a:p>
            <a:pPr>
              <a:buFontTx/>
              <a:buChar char="-"/>
            </a:pPr>
            <a:endParaRPr lang="pt-BR" sz="1200" dirty="0" smtClean="0"/>
          </a:p>
          <a:p>
            <a:pPr>
              <a:buFontTx/>
              <a:buNone/>
            </a:pPr>
            <a:r>
              <a:rPr lang="pt-BR" sz="1200" dirty="0" smtClean="0"/>
              <a:t>Em casos assim é que o Espírito André Luiz coloca clarividência e clariaudiência como fenômenos mediúnicos</a:t>
            </a:r>
          </a:p>
          <a:p>
            <a:pPr>
              <a:buFontTx/>
              <a:buNone/>
            </a:pPr>
            <a:r>
              <a:rPr lang="pt-BR" sz="1200" dirty="0" smtClean="0"/>
              <a:t>E Martins </a:t>
            </a:r>
            <a:r>
              <a:rPr lang="pt-BR" sz="1200" dirty="0" err="1" smtClean="0"/>
              <a:t>Peralva</a:t>
            </a:r>
            <a:r>
              <a:rPr lang="pt-BR" sz="1200" dirty="0" smtClean="0"/>
              <a:t> nada mais fez que repetir o que André Luiz escreveu, procurando fazer uma “tradução popular” da obra, para colocá-la ao alcance dos leitores comuns</a:t>
            </a:r>
          </a:p>
          <a:p>
            <a:pPr>
              <a:buFontTx/>
              <a:buNone/>
            </a:pPr>
            <a:endParaRPr lang="pt-BR" sz="1200" dirty="0" smtClean="0"/>
          </a:p>
          <a:p>
            <a:pPr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806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834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Clariaudiência</a:t>
            </a:r>
          </a:p>
          <a:p>
            <a:pPr marL="0" indent="0" eaLnBrk="1" hangingPunct="1"/>
            <a:r>
              <a:rPr lang="pt-BR" sz="1200" dirty="0" smtClean="0"/>
              <a:t>É o fenômeno em que se ouvem sons do plano terreno, que ocorrem fora do alcance dos ouvidos físicos, por se darem a distância ou por meio de obstáculos</a:t>
            </a:r>
            <a:r>
              <a:rPr lang="pt-BR" sz="1200" baseline="0" dirty="0" smtClean="0"/>
              <a:t>  que impedem a transmissão do som</a:t>
            </a:r>
          </a:p>
          <a:p>
            <a:pPr marL="0" indent="0" eaLnBrk="1" hangingPunct="1"/>
            <a:endParaRPr lang="pt-BR" sz="1200" baseline="0" dirty="0" smtClean="0"/>
          </a:p>
          <a:p>
            <a:pPr marL="0" indent="0" eaLnBrk="1" hangingPunct="1"/>
            <a:r>
              <a:rPr lang="pt-BR" sz="1200" baseline="0" dirty="0" smtClean="0"/>
              <a:t>Como na clarividência, a clariaudiência:</a:t>
            </a:r>
          </a:p>
          <a:p>
            <a:pPr marL="228600" indent="-228600" eaLnBrk="1" hangingPunct="1">
              <a:buAutoNum type="alphaLcParenR"/>
            </a:pPr>
            <a:r>
              <a:rPr lang="pt-BR" sz="1200" baseline="0" dirty="0" smtClean="0"/>
              <a:t>É um fenômeno anímico</a:t>
            </a:r>
          </a:p>
          <a:p>
            <a:pPr marL="228600" indent="-228600" eaLnBrk="1" hangingPunct="1">
              <a:buAutoNum type="alphaLcParenR"/>
            </a:pPr>
            <a:r>
              <a:rPr lang="pt-BR" sz="1200" baseline="0" dirty="0" smtClean="0"/>
              <a:t>Decorre da emancipação parcial da alma, pelo desdobramento</a:t>
            </a:r>
          </a:p>
          <a:p>
            <a:pPr marL="228600" indent="-228600" eaLnBrk="1" hangingPunct="1">
              <a:buAutoNum type="alphaLcParenR"/>
            </a:pPr>
            <a:r>
              <a:rPr lang="pt-BR" sz="1200" baseline="0" dirty="0" smtClean="0"/>
              <a:t>Não se confunde com os fenômenos telepáticos</a:t>
            </a:r>
          </a:p>
          <a:p>
            <a:pPr marL="228600" indent="-228600" eaLnBrk="1" hangingPunct="1">
              <a:buAutoNum type="alphaLcParenR"/>
            </a:pPr>
            <a:r>
              <a:rPr lang="pt-BR" sz="1200" baseline="0" dirty="0" smtClean="0"/>
              <a:t>Nem deve ser confundida com a audição mediúnica; o </a:t>
            </a:r>
            <a:r>
              <a:rPr lang="pt-BR" sz="1200" baseline="0" dirty="0" err="1" smtClean="0"/>
              <a:t>clariaudiente</a:t>
            </a:r>
            <a:r>
              <a:rPr lang="pt-BR" sz="1200" baseline="0" dirty="0" smtClean="0"/>
              <a:t> não ouve sons do mundo espiritual, se os ouvir, o fenômeno será mediúnico</a:t>
            </a:r>
          </a:p>
          <a:p>
            <a:pPr marL="228600" indent="-228600" eaLnBrk="1" hangingPunct="1">
              <a:buAutoNum type="alphaLcParenR"/>
            </a:pPr>
            <a:r>
              <a:rPr lang="pt-BR" sz="1200" baseline="0" dirty="0" smtClean="0"/>
              <a:t>Alcança até onde a alma estende sua ação, variando de uma pessoa para outra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496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 pessoa ouve sons a distância, a outra pessoa não está se comunicando por pensamento, telepaticamente com quem está ouvindo.</a:t>
            </a:r>
          </a:p>
        </p:txBody>
      </p:sp>
    </p:spTree>
    <p:extLst>
      <p:ext uri="{BB962C8B-B14F-4D97-AF65-F5344CB8AC3E}">
        <p14:creationId xmlns:p14="http://schemas.microsoft.com/office/powerpoint/2010/main" val="4054446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Exemplo de clariaudiência</a:t>
            </a:r>
          </a:p>
          <a:p>
            <a:r>
              <a:rPr lang="pt-BR" dirty="0" smtClean="0"/>
              <a:t>Evocado por pessoas que faziam experiências sobre desdobramento,</a:t>
            </a:r>
            <a:r>
              <a:rPr lang="pt-BR" baseline="0" dirty="0" smtClean="0"/>
              <a:t> Robert A. Monroe foi até lá, em Espírito,viu quem se encontrava na sala, ouviu seus risos e vozes; não foi visto, mas conversou mentalmente com uma delas, que era sensitiva (Robert Monroe, Viagens Fora do Corpo, cap. III)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19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52400" indent="-152400" eaLnBrk="1" hangingPunct="1"/>
            <a:r>
              <a:rPr lang="pt-BR" dirty="0" smtClean="0"/>
              <a:t>Capítulo 3 – Fases do treinamento mediúnico. Pág. 90 a 96</a:t>
            </a:r>
          </a:p>
          <a:p>
            <a:pPr marL="152400" indent="-152400" eaLnBrk="1" hangingPunct="1"/>
            <a:r>
              <a:rPr lang="pt-BR" dirty="0" smtClean="0"/>
              <a:t>2. 2ª fase – Aproximação, pág. 90.</a:t>
            </a:r>
          </a:p>
          <a:p>
            <a:pPr marL="152400" indent="-152400" eaLnBrk="1" hangingPunct="1"/>
            <a:r>
              <a:rPr lang="pt-BR" dirty="0" smtClean="0"/>
              <a:t>Semana 2 de 3</a:t>
            </a:r>
          </a:p>
        </p:txBody>
      </p:sp>
    </p:spTree>
    <p:extLst>
      <p:ext uri="{BB962C8B-B14F-4D97-AF65-F5344CB8AC3E}">
        <p14:creationId xmlns:p14="http://schemas.microsoft.com/office/powerpoint/2010/main" val="2761506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560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Capítulo 3 – Fases do Treinamento Mediúnico / Roteiro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contido no item 2.4 Modelo para conduzir a fase. Páginas 92 a 94. / Ver material de apoio.</a:t>
            </a:r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2.	2ª Fase: APROXIMAÇÃO</a:t>
            </a:r>
            <a:endParaRPr lang="pt-BR" sz="20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2.4	Modelo para conduzir a fase</a:t>
            </a:r>
            <a:endParaRPr lang="pt-BR" sz="20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Páginas 92 a 94.</a:t>
            </a:r>
            <a:endParaRPr lang="pt-BR" sz="40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Preparação do físico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Iniciando o preparo para o treinamento mediúnico, vamos deixar de lado os pertences, como bolsas, livros, pacotes, e nos colocar em posição confortável, corpo ereto, pés apoiados no chão, cabeça erguida sem forçar.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Relaxamento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Vamos dirigir nossa atenção ponto a ponto do corpo, a começar pelos pés, contraindo e descontraindo,  voltando a atenção para as pernas, o tronco, os ombros, os braços, as mãos, o pescoço, a cabeça, a face,  contraindo os músculos e descontraindo a seguir até encontrar um ponto em que estejam à vontade.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Respiração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Para melhorar a disposição física, respiremos profundamente algumas vezes, com bastante calma, inspirando pelo nariz e expirando pela boca, até eliminarmos todo o ar dos pulmões.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Se ainda tivermos alguma parte do corpo em tensão, aproveitemos a respiração para testar e comandar o relaxamento conscientemente.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Depois, que a respiração volte ao ritmo normal.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Autoanálise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Façamos uma autoanálise, tomando ciência das nossas condições momentâneas para nos servir de comparação com as sensações dos exercícios. Isso ajuda a nos conhecer e identificar quais atitudes diárias precisamos reforçar: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1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Corpo físico – Alguma dor? Algum desconforto? Algum mal-estar?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1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Campo emocional – Preocupados com alguma coisa? Calmos? Agitados? Nervosos? Tristes? Com medo? Seguros?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1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Campo espiritual – Temos fé? Confiança? Cedemos com facilidade a pensamentos negativos?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Objetivos da reunião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Focalizemos os objetivos comuns que nos trouxeram a esta Casa, que são o de aprender, educar-nos, para podermos servir aos que mais necessitam.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Integração psíquica com o grupo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Voltemos o pensamento para os companheiros presentes. Como nós, compartilham dos anseios de equilíbrio e precisam de nosso estímulo. Vamos nos ligando a eles e desejando-lhes paz e êxito nos seus intentos.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Sintonia com a equipe espiritual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Como nada realizamos sozinhos, sintonizemos com os Espíritos bondosos que nos assistem, por meio da equipe espiritual da sala, guias mediúnicos e guias de encarnação. Que possamos estreitar a ligação com eles para facilitar a recepção de suas inspirações e desempenhar a tarefa com maior facilidade.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Prece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Senhor, agradecemos por este momento e, em especial, por confiar em nós.</a:t>
            </a:r>
            <a:endParaRPr lang="pt-BR" sz="32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Sabemos que o Seu amor nos conduz e que os bons Espíritos presidem a nossa reunião. Abençoa o nosso esforço de nos educarmos para melhor servir na Seara.</a:t>
            </a:r>
          </a:p>
          <a:p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Realizar, neste encontro, 3 exercícios de percepção de fluidos e 3 de aproximação: PA </a:t>
            </a:r>
            <a:r>
              <a:rPr lang="pt-BR" sz="2400" kern="1200" dirty="0" err="1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</a:t>
            </a:r>
            <a:r>
              <a:rPr lang="pt-BR" sz="2400" kern="1200" dirty="0" err="1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Exercício</a:t>
            </a:r>
            <a:r>
              <a:rPr lang="pt-BR" sz="2400" b="1" kern="1200" baseline="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Pedimos ao companheiro espiritual designado para hoje que inicie a projeção de fluidos para despertar-nos a sensibilidade.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- Pausa para que todos tenham a oportunidade de perceber.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Aos participantes da sala, pedimos que prestem atenção em como percebem os jatos intensos de fluidos aguçarem os seus pontos de maior sensibilidade.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(Não falar!)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Solicitamos ao amigo espiritual que cesse as projeções.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–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Aos companheiros encarnados: analisem o ambiente sem a projeção fluídica, mantendo-se atentos para a próxima fase.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Vamos emitir um forte chamamento mental para que os nossos guias se aproximem de nós para conhecermos a sua irradiação.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Já próximos, os protetores espirituais se movimentam, de um lado para o outro, à frente, às costas, testando a nossa percepção. Vamos acompanhar com atenção e tranquilidade para arquivarmos na lembrança como poderíamos reconhecê-los em outra ocasião.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Pedimos aos bondosos protetores que se afastem dos seus tutelados.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Aos companheiros encarnados, alertamos que continuem acompanhando o distanciamento dos guias e reparem como se sentem.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Já afastados, pedimos que os guias arremessem fluidos sobre os seus tutelados, para que percebam a projeção intencional e individual.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E agora, pedimos ao amigo encarregado da projeção de fluidos que lance sobre a sala novos jatos fluídicos generalizados. Isso para distinguir com clareza a projeção realizada pelo guia e a generalizada.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- Pausa.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Repassamos mentalmente as sensações que impressionaram os seus sentidos, tanto na primeira, como na segunda fase.</a:t>
            </a:r>
          </a:p>
          <a:p>
            <a:pPr lvl="0"/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Desconcentração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Para a desconcentração, testemos o controle do corpo com breves movimentos, vamos fazer uma respiração mais profunda, perceber os batimentos cardíacos, e abrir os olhos, sorrindo para os demais presentes.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– Pausa até que todos estejam bem desconcentrados.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Por favor, levante a mão quem teve sintomas da percepção de fluídos e da aproximação.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(Não falar!) 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Após repetir esse exercício por duas ou três vezes, o dirigente deve encerrar com uma prece, solicitando aos protetores espirituais um passe de refazimento de energias.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 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2.5	Avaliação final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Páginas 94 e 95.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Ao final da reunião, o dirigente pode abrir os comentários finais por meio de perguntas ao grupo: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Pode perceber a aproximação do guia mediúnico?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Como percebeu: por meio de uma irradiação? Uma luz? Um perfume?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Com a sua aproximação, sentiu alguma emoção, como alegria, bem-estar?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Quando se afastou, houve modificação do que sentiu?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Todos os exercícios foram iguais?</a:t>
            </a:r>
          </a:p>
          <a:p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 </a:t>
            </a:r>
          </a:p>
          <a:p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Observação: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Repetir na 2ª e 3ª vez somente o </a:t>
            </a:r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Exercício</a:t>
            </a:r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 e a </a:t>
            </a:r>
            <a:r>
              <a:rPr lang="pt-BR" sz="2400" b="1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Desconcentração.</a:t>
            </a:r>
            <a:endParaRPr lang="pt-BR" sz="2400" kern="1200" dirty="0" smtClean="0">
              <a:solidFill>
                <a:srgbClr val="572E2D"/>
              </a:solidFill>
              <a:latin typeface="Noteworthy Bold" charset="0"/>
              <a:ea typeface="ＭＳ Ｐゴシック" charset="0"/>
              <a:cs typeface="+mn-cs"/>
              <a:sym typeface="Noteworthy Bold" charset="0"/>
            </a:endParaRP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“Durante a condução dos exercícios, os colaboradores da sala também não devem circular pelo ambiente, para que os participantes não se confundam com os movimentos e as emanações dos encarnados”. (pág.91)</a:t>
            </a:r>
          </a:p>
          <a:p>
            <a:pPr lvl="0"/>
            <a:r>
              <a:rPr lang="pt-BR" sz="2400" kern="1200" dirty="0" smtClean="0">
                <a:solidFill>
                  <a:srgbClr val="572E2D"/>
                </a:solidFill>
                <a:latin typeface="Noteworthy Bold" charset="0"/>
                <a:ea typeface="ＭＳ Ｐゴシック" charset="0"/>
                <a:cs typeface="+mn-cs"/>
                <a:sym typeface="Noteworthy Bold" charset="0"/>
              </a:rPr>
              <a:t>“Os comentários devem ser reservados para o momento final do encontro, com breves descansos entre um exercício e outro, durante os quais erguerão o braço os participantes que tiveram algum sintoma, para indicar o fato ao dirigente”. (pág.91)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6035-505D-42B5-B165-7E73E3EF8E31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54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860198-884F-44C5-A781-1C1D44F4440A}" type="slidenum">
              <a:rPr lang="pt-BR" sz="1200"/>
              <a:pPr eaLnBrk="1" hangingPunct="1"/>
              <a:t>3</a:t>
            </a:fld>
            <a:endParaRPr lang="pt-BR" sz="120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noProof="0" dirty="0" smtClean="0"/>
              <a:t>Clarividência</a:t>
            </a:r>
            <a:r>
              <a:rPr lang="pt-BR" baseline="0" noProof="0" dirty="0" smtClean="0"/>
              <a:t> e </a:t>
            </a:r>
            <a:r>
              <a:rPr lang="pt-BR" baseline="0" noProof="0" dirty="0" err="1" smtClean="0"/>
              <a:t>clariaudiência</a:t>
            </a:r>
            <a:r>
              <a:rPr lang="pt-BR" baseline="0" noProof="0" dirty="0" smtClean="0"/>
              <a:t> não são termos da nomenclatura espírita. Já existiam antes da codificação do Espiritismo com conotação específica, a qual não nos é lícito alterar</a:t>
            </a:r>
          </a:p>
          <a:p>
            <a:pPr eaLnBrk="1" hangingPunct="1">
              <a:defRPr/>
            </a:pPr>
            <a:r>
              <a:rPr lang="pt-BR" baseline="0" noProof="0" dirty="0" smtClean="0"/>
              <a:t>Designam determinado tipo de fenômeno a ser tratado no presente capítulo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7002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É a ALMA quem vê</a:t>
            </a:r>
          </a:p>
          <a:p>
            <a:r>
              <a:rPr lang="pt-BR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 fenômeno</a:t>
            </a:r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da visão e da audição</a:t>
            </a:r>
          </a:p>
          <a:p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“Toda percepção é mental (...) embora a criatura empregue os ouvidos e os olhos, ela vê e ouve com o cérebro e, apesar de o cérebro usar as células do córtex para selecionar os sons e imprimir as imagens, quem vê e ouve, na realidade, é a mente” (André Luiz, Nos Domínios da Mediunidade, cap. XII)</a:t>
            </a:r>
          </a:p>
          <a:p>
            <a:endParaRPr lang="pt-BR" baseline="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pt-BR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Olhos e ouvidos materiais são simples aparelhos de complementação, como óculos para os olhos e ampliador de sons para os ouvidos</a:t>
            </a:r>
            <a:endParaRPr lang="pt-BR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28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91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clarividência não</a:t>
            </a:r>
            <a:r>
              <a:rPr lang="pt-BR" baseline="0" dirty="0" smtClean="0"/>
              <a:t> se confunde com os fenômenos telepáticos</a:t>
            </a:r>
          </a:p>
          <a:p>
            <a:r>
              <a:rPr lang="pt-BR" baseline="0" dirty="0" smtClean="0"/>
              <a:t>Porque “se define com a percepção </a:t>
            </a:r>
            <a:r>
              <a:rPr lang="pt-BR" baseline="0" dirty="0" err="1" smtClean="0"/>
              <a:t>extrasensorial</a:t>
            </a:r>
            <a:r>
              <a:rPr lang="pt-BR" baseline="0" dirty="0" smtClean="0"/>
              <a:t> de objetos ou acontecimentos objetivos, enquanto diferençados dos estados mentais ou pensamentos de uma outra pessoa” (</a:t>
            </a:r>
            <a:r>
              <a:rPr lang="pt-BR" baseline="0" dirty="0" err="1" smtClean="0"/>
              <a:t>J.B.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Rhine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J.G.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Pratt</a:t>
            </a:r>
            <a:r>
              <a:rPr lang="pt-BR" baseline="0" dirty="0" smtClean="0"/>
              <a:t>, “Fronteira Científica da Mente”, J. </a:t>
            </a:r>
            <a:r>
              <a:rPr lang="pt-BR" baseline="0" dirty="0" err="1" smtClean="0"/>
              <a:t>Parapsychology</a:t>
            </a:r>
            <a:r>
              <a:rPr lang="pt-BR" baseline="0" dirty="0" smtClean="0"/>
              <a:t>, p. 8)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574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Quando acontece, o clarividente está num estado especial</a:t>
            </a:r>
          </a:p>
          <a:p>
            <a:r>
              <a:rPr lang="pt-BR" dirty="0" smtClean="0"/>
              <a:t>“No momento em que o fenômeno</a:t>
            </a:r>
            <a:r>
              <a:rPr lang="pt-BR" baseline="0" dirty="0" smtClean="0"/>
              <a:t> da segunda vista se produz, o estado físico do indivíduo se acha sensivelmente modificado</a:t>
            </a:r>
          </a:p>
          <a:p>
            <a:r>
              <a:rPr lang="pt-BR" baseline="0" dirty="0" smtClean="0"/>
              <a:t>O olhar apresenta alguma coisa de vago</a:t>
            </a:r>
          </a:p>
          <a:p>
            <a:r>
              <a:rPr lang="pt-BR" baseline="0" dirty="0" smtClean="0"/>
              <a:t>Ele olha sem ver</a:t>
            </a:r>
          </a:p>
          <a:p>
            <a:r>
              <a:rPr lang="pt-BR" baseline="0" dirty="0" smtClean="0"/>
              <a:t>Toda a sua fisionomia reflete uma como exaltação</a:t>
            </a:r>
          </a:p>
          <a:p>
            <a:r>
              <a:rPr lang="pt-BR" baseline="0" dirty="0" smtClean="0"/>
              <a:t>Nota-se que os órgãos visuais se conservam alheios ao fenômeno, pelo fato de a visão persistir, mau grado a visão dos olhos” (Allan Kardec, O Livro dos Médiuns, 2ª parte, cap. XIV, item 167)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22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</a:t>
            </a:r>
            <a:r>
              <a:rPr lang="pt-BR" baseline="0" dirty="0" smtClean="0"/>
              <a:t> o clarividente, isso é muito natural</a:t>
            </a:r>
          </a:p>
          <a:p>
            <a:r>
              <a:rPr lang="pt-BR" baseline="0" dirty="0" smtClean="0"/>
              <a:t>“Aos dotados dessa faculdade, ela se afigura tão natural, como a que todos temos de ver. Consideram-na um atributo de seu próprio ser, que em nada lhes parecem excepcionais” (Allan Kardec, O Livro dos Médiuns, 2ª parte, cap. XIV, item 167)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66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princípio, a clarividência é um fenômeno anímico</a:t>
            </a:r>
          </a:p>
          <a:p>
            <a:r>
              <a:rPr lang="pt-BR" dirty="0" smtClean="0"/>
              <a:t>Ocorre quando há desdobramento perispiritual:</a:t>
            </a:r>
            <a:r>
              <a:rPr lang="pt-BR" baseline="0" dirty="0" smtClean="0"/>
              <a:t> a percepção, então, é global e muito mais ampla que a simples visão física</a:t>
            </a:r>
          </a:p>
          <a:p>
            <a:r>
              <a:rPr lang="pt-BR" baseline="0" dirty="0" smtClean="0"/>
              <a:t>Espíritos informam que na clarividência é a alma que vê</a:t>
            </a:r>
          </a:p>
          <a:p>
            <a:r>
              <a:rPr lang="pt-BR" baseline="0" dirty="0" smtClean="0"/>
              <a:t>“(...) o sensitivo não vê com os olhos físicos; apenas tem imagens mentais,” e isso acontece “estejam os olhos abertos ou fechados, esteja em plena luz ou mergulhado, fisicamente, em densa escuridão” (Hermínio C. Miranda)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00872-9BBA-4788-9763-E47A878182F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99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B26C-6BE4-4FA0-9C0E-ED6BCD9C1A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BAFC6-3439-48B0-A8F5-8AE2C15DE5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8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A0941-46A1-4198-BF99-4F700D31B5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97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1A1F-9C12-40C2-8736-F4E27093B4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16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6D0A-F188-4AD4-8E6A-F4CA9F4617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90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755E9-06A7-482E-BF96-C08BC5551A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55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08C2-B292-4337-BFE6-72A0E812A3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2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92BA-3F8E-4312-99FA-C2EAA575C1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1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D20B-1145-4BFA-BA28-C657EB7663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64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C606-F03C-48D9-A736-D96CA667A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2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C7D0-0FEA-4764-B42B-AA3709F4E7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00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AFBE-93CF-42BB-88DC-99695EE62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5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2-slid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79491"/>
                </a:solidFill>
              </a:defRPr>
            </a:lvl1pPr>
          </a:lstStyle>
          <a:p>
            <a:pPr>
              <a:defRPr/>
            </a:pPr>
            <a:fld id="{8A1914C2-87D5-467E-9587-89CBBA06C5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4800">
          <a:solidFill>
            <a:srgbClr val="67949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68799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8799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8799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41388" y="2130425"/>
            <a:ext cx="3960812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2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AÇÃO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FLUÍDICA</a:t>
            </a:r>
          </a:p>
        </p:txBody>
      </p:sp>
      <p:sp>
        <p:nvSpPr>
          <p:cNvPr id="3075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800">
                <a:solidFill>
                  <a:srgbClr val="92656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92656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926568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926568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F25B057-7566-4186-98C9-2EB6E54E6106}" type="slidenum">
              <a:rPr lang="pt-BR" sz="1000">
                <a:solidFill>
                  <a:srgbClr val="679491"/>
                </a:solidFill>
                <a:ea typeface="ＭＳ Ｐゴシック" panose="020B0600070205080204" pitchFamily="34" charset="-128"/>
              </a:rPr>
              <a:pPr algn="r"/>
              <a:t>1</a:t>
            </a:fld>
            <a:endParaRPr lang="pt-BR" sz="1000">
              <a:solidFill>
                <a:srgbClr val="67949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8064" y="3789040"/>
            <a:ext cx="3600649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smtClean="0">
                <a:solidFill>
                  <a:srgbClr val="679491"/>
                </a:solidFill>
              </a:rPr>
              <a:t>AULA 13</a:t>
            </a:r>
            <a:endParaRPr lang="pt-BR" sz="2400" dirty="0" smtClean="0">
              <a:solidFill>
                <a:srgbClr val="679491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4000" b="1" spc="-100" dirty="0" smtClean="0">
                <a:solidFill>
                  <a:srgbClr val="679491"/>
                </a:solidFill>
              </a:rPr>
              <a:t>Clarividência e </a:t>
            </a:r>
            <a:r>
              <a:rPr lang="pt-BR" sz="4000" b="1" spc="-100" dirty="0" err="1" smtClean="0">
                <a:solidFill>
                  <a:srgbClr val="679491"/>
                </a:solidFill>
              </a:rPr>
              <a:t>clariaudiência</a:t>
            </a:r>
            <a:r>
              <a:rPr lang="pt-BR" sz="4000" b="1" spc="-100" dirty="0" smtClean="0">
                <a:solidFill>
                  <a:srgbClr val="67949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7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C285293-034B-4B96-A69F-6493B6B88C87}" type="slidenum">
              <a:rPr lang="pt-BR"/>
              <a:pPr/>
              <a:t>10</a:t>
            </a:fld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81300"/>
            <a:ext cx="8135938" cy="2663825"/>
          </a:xfrm>
        </p:spPr>
        <p:txBody>
          <a:bodyPr/>
          <a:lstStyle/>
          <a:p>
            <a:pPr marL="0" indent="0" algn="l" eaLnBrk="1" hangingPunct="1">
              <a:spcBef>
                <a:spcPts val="0"/>
              </a:spcBef>
            </a:pPr>
            <a:r>
              <a:rPr lang="pt-BR" sz="4400" dirty="0" smtClean="0"/>
              <a:t>Aos dotados dessa faculdade, ela se afigura tão natural, como a que todos temos de ver</a:t>
            </a:r>
          </a:p>
          <a:p>
            <a:pPr marL="0" indent="0" algn="l" eaLnBrk="1" hangingPunct="1">
              <a:spcBef>
                <a:spcPts val="0"/>
              </a:spcBef>
            </a:pPr>
            <a:r>
              <a:rPr lang="pt-BR" sz="2800" i="1" dirty="0" smtClean="0"/>
              <a:t>O Livro dos Médiuns, 2ª parte, cap. 14, item 167</a:t>
            </a:r>
          </a:p>
        </p:txBody>
      </p:sp>
    </p:spTree>
    <p:extLst>
      <p:ext uri="{BB962C8B-B14F-4D97-AF65-F5344CB8AC3E}">
        <p14:creationId xmlns:p14="http://schemas.microsoft.com/office/powerpoint/2010/main" val="20983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5DF9633-81A2-46E2-A3DC-1FAFC8E919E1}" type="slidenum">
              <a:rPr lang="pt-BR"/>
              <a:pPr/>
              <a:t>11</a:t>
            </a:fld>
            <a:endParaRPr lang="pt-BR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6219" cy="331152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4400" dirty="0" smtClean="0"/>
              <a:t>(...) o sensitivo </a:t>
            </a:r>
            <a:r>
              <a:rPr lang="pt-BR" altLang="ja-JP" sz="4400" b="1" dirty="0" smtClean="0"/>
              <a:t>não vê</a:t>
            </a:r>
            <a:r>
              <a:rPr lang="pt-BR" altLang="ja-JP" sz="4400" dirty="0" smtClean="0"/>
              <a:t> com os </a:t>
            </a:r>
            <a:r>
              <a:rPr lang="pt-BR" altLang="ja-JP" sz="4400" b="1" dirty="0" smtClean="0"/>
              <a:t>olhos físicos</a:t>
            </a:r>
            <a:r>
              <a:rPr lang="pt-BR" altLang="ja-JP" sz="4400" dirty="0" smtClean="0"/>
              <a:t>; apenas tem imagens mentais, estejam os </a:t>
            </a:r>
            <a:r>
              <a:rPr lang="pt-BR" altLang="ja-JP" sz="4400" b="1" dirty="0" smtClean="0"/>
              <a:t>olhos abertos ou fechados</a:t>
            </a:r>
            <a:endParaRPr lang="pt-BR" altLang="ja-JP" sz="4400" dirty="0" smtClean="0"/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800" i="1" dirty="0" smtClean="0"/>
              <a:t>Hermínio C. Miranda</a:t>
            </a:r>
          </a:p>
        </p:txBody>
      </p:sp>
    </p:spTree>
    <p:extLst>
      <p:ext uri="{BB962C8B-B14F-4D97-AF65-F5344CB8AC3E}">
        <p14:creationId xmlns:p14="http://schemas.microsoft.com/office/powerpoint/2010/main" val="42546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0C85613-5F9C-43E1-8D77-9818D3F2F55B}" type="slidenum">
              <a:rPr lang="pt-BR"/>
              <a:pPr/>
              <a:t>12</a:t>
            </a:fld>
            <a:endParaRPr lang="pt-BR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360861"/>
            <a:ext cx="7704137" cy="2148259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 smtClean="0"/>
              <a:t>Há sensitivos que enxergam os seus próprios órgãos ou os de outras pessoas </a:t>
            </a:r>
            <a:r>
              <a:rPr lang="pt-BR" sz="2800" dirty="0" smtClean="0"/>
              <a:t>(visão de Raio-X)</a:t>
            </a:r>
            <a:endParaRPr lang="pt-BR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3514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8A774EB-A45C-4251-BEC4-18B476892C65}" type="slidenum">
              <a:rPr lang="pt-BR"/>
              <a:pPr/>
              <a:t>13</a:t>
            </a:fld>
            <a:endParaRPr lang="pt-BR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7876" y="3789040"/>
            <a:ext cx="7993063" cy="252025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Há os que se </a:t>
            </a:r>
            <a:r>
              <a:rPr lang="pt-BR" sz="4000" b="1" dirty="0" smtClean="0"/>
              <a:t>deslocam</a:t>
            </a:r>
            <a:r>
              <a:rPr lang="pt-BR" sz="4000" dirty="0" smtClean="0"/>
              <a:t> </a:t>
            </a:r>
            <a:r>
              <a:rPr lang="pt-BR" sz="4000" b="1" dirty="0" err="1" smtClean="0"/>
              <a:t>perispiritualmente</a:t>
            </a:r>
            <a:r>
              <a:rPr lang="pt-BR" sz="4000" dirty="0" smtClean="0"/>
              <a:t> para outros locais e, assim, observam o que acontece lá</a:t>
            </a:r>
            <a:endParaRPr lang="pt-BR" sz="4000" b="1" dirty="0" smtClean="0"/>
          </a:p>
        </p:txBody>
      </p:sp>
      <p:pic>
        <p:nvPicPr>
          <p:cNvPr id="29701" name="Picture 5" descr="ANd9GcQ4y-Va1XjiEUHR3T06QEsP7TO9rzzZf2uKcLxTv6E9MmeVg_TX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68" y="767047"/>
            <a:ext cx="3843337" cy="287797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27579B6F-5876-4EC2-BE93-2AE81D8DC2AA}" type="slidenum">
              <a:rPr lang="pt-BR"/>
              <a:pPr/>
              <a:t>14</a:t>
            </a:fld>
            <a:endParaRPr lang="pt-BR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36838"/>
            <a:ext cx="7704137" cy="165576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Uns narram o que veem, enquanto observam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9807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F07CDF9-8813-4007-B938-A4B674C30BEF}" type="slidenum">
              <a:rPr lang="pt-BR"/>
              <a:pPr/>
              <a:t>15</a:t>
            </a:fld>
            <a:endParaRPr lang="pt-BR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7704137" cy="223202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 smtClean="0"/>
              <a:t>Outros narram o que observaram somente quando retornam ao estado normal</a:t>
            </a:r>
            <a:endParaRPr lang="pt-BR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8736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85B6831-9862-404C-8293-28D7EF5E57B5}" type="slidenum">
              <a:rPr lang="pt-BR"/>
              <a:pPr/>
              <a:t>16</a:t>
            </a:fld>
            <a:endParaRPr lang="pt-BR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36838"/>
            <a:ext cx="7704137" cy="157321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 smtClean="0"/>
              <a:t>Ele pode não ver tudo ou não entender o que está vendo </a:t>
            </a:r>
            <a:endParaRPr lang="pt-BR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3070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FCEEB63-A0BD-473E-90FE-32D4DA9B1038}" type="slidenum">
              <a:rPr lang="pt-BR"/>
              <a:pPr/>
              <a:t>17</a:t>
            </a:fld>
            <a:endParaRPr lang="pt-BR"/>
          </a:p>
        </p:txBody>
      </p:sp>
      <p:sp>
        <p:nvSpPr>
          <p:cNvPr id="54275" name="AutoShape 3"/>
          <p:cNvSpPr>
            <a:spLocks/>
          </p:cNvSpPr>
          <p:nvPr/>
        </p:nvSpPr>
        <p:spPr bwMode="auto">
          <a:xfrm>
            <a:off x="1042988" y="2492896"/>
            <a:ext cx="7129462" cy="2879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6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Casos</a:t>
            </a:r>
            <a:endParaRPr lang="pt-BR" sz="120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87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58D4801-BA47-4833-9759-9CA3BCC6C90F}" type="slidenum">
              <a:rPr lang="pt-BR"/>
              <a:pPr/>
              <a:t>18</a:t>
            </a:fld>
            <a:endParaRPr lang="pt-BR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293691"/>
            <a:ext cx="7704137" cy="2087637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 smtClean="0"/>
              <a:t>Rosa </a:t>
            </a:r>
            <a:r>
              <a:rPr lang="pt-BR" sz="4400" dirty="0" err="1" smtClean="0"/>
              <a:t>Kuleshova</a:t>
            </a:r>
            <a:r>
              <a:rPr lang="pt-BR" sz="4400" dirty="0" smtClean="0"/>
              <a:t> (Rússia), capaz de ler com os dedos, dispensando o uso da vista </a:t>
            </a:r>
            <a:endParaRPr lang="pt-BR" sz="4400" b="1" dirty="0" smtClean="0"/>
          </a:p>
        </p:txBody>
      </p:sp>
      <p:pic>
        <p:nvPicPr>
          <p:cNvPr id="37899" name="Picture 11" descr="rosa_kulech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25" y="823295"/>
            <a:ext cx="2954759" cy="339779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B83DAC5-EC70-4E56-A3FC-A52104AB004F}" type="slidenum">
              <a:rPr lang="pt-BR"/>
              <a:pPr/>
              <a:t>19</a:t>
            </a:fld>
            <a:endParaRPr lang="pt-BR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149079"/>
            <a:ext cx="7704137" cy="237554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sz="3200" dirty="0" smtClean="0"/>
              <a:t>Jovem de 24 anos, de Kansas (EUA), desapareceu. O pai liga para Gerard </a:t>
            </a:r>
            <a:r>
              <a:rPr lang="pt-BR" sz="3200" dirty="0" err="1" smtClean="0"/>
              <a:t>Croiset</a:t>
            </a:r>
            <a:r>
              <a:rPr lang="pt-BR" sz="3200" dirty="0" smtClean="0"/>
              <a:t>, na Holanda. O clarividente viu a jovem pegando carona e se encontrava bem</a:t>
            </a:r>
            <a:r>
              <a:rPr lang="pt-BR" sz="3200" i="1" dirty="0"/>
              <a:t> </a:t>
            </a:r>
            <a:r>
              <a:rPr lang="pt-BR" sz="2000" i="1" dirty="0" smtClean="0"/>
              <a:t>O Globo, 30/01/67; Reformador, 05/67</a:t>
            </a:r>
            <a:endParaRPr lang="pt-BR" sz="3200" dirty="0" smtClean="0"/>
          </a:p>
        </p:txBody>
      </p:sp>
      <p:pic>
        <p:nvPicPr>
          <p:cNvPr id="43013" name="Picture 5" descr="ANd9GcTlrEsWVyojhPCrpX76C5dtMuIXf2KW9r18Nx_P-U64tv_wUy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9713" r="19777" b="5905"/>
          <a:stretch>
            <a:fillRect/>
          </a:stretch>
        </p:blipFill>
        <p:spPr bwMode="auto">
          <a:xfrm>
            <a:off x="3203848" y="599775"/>
            <a:ext cx="2768004" cy="340528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79F225F-4973-4F8D-BBE6-A95D91A5AD46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742A4BF-F4A4-4168-B00B-F75FAB96DE0F}" type="slidenum">
              <a:rPr lang="pt-BR"/>
              <a:pPr/>
              <a:t>20</a:t>
            </a:fld>
            <a:endParaRPr lang="pt-BR"/>
          </a:p>
        </p:txBody>
      </p:sp>
      <p:sp>
        <p:nvSpPr>
          <p:cNvPr id="54275" name="AutoShape 3"/>
          <p:cNvSpPr>
            <a:spLocks/>
          </p:cNvSpPr>
          <p:nvPr/>
        </p:nvSpPr>
        <p:spPr bwMode="auto">
          <a:xfrm>
            <a:off x="1042988" y="2925241"/>
            <a:ext cx="7129462" cy="20879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Clarividência não</a:t>
            </a:r>
          </a:p>
          <a:p>
            <a:pPr algn="ctr" eaLnBrk="1"/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é </a:t>
            </a:r>
            <a:r>
              <a:rPr lang="pt-BR" sz="48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visão </a:t>
            </a:r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mediúnica</a:t>
            </a:r>
            <a:endParaRPr lang="pt-BR" sz="105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862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D3946B9-2BB4-4221-AF50-D1400316C87C}" type="slidenum">
              <a:rPr lang="pt-BR"/>
              <a:pPr/>
              <a:t>21</a:t>
            </a:fld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276475"/>
            <a:ext cx="8135938" cy="3744913"/>
          </a:xfrm>
        </p:spPr>
        <p:txBody>
          <a:bodyPr/>
          <a:lstStyle/>
          <a:p>
            <a:pPr marL="0" indent="0" algn="l" eaLnBrk="1" hangingPunct="1">
              <a:spcBef>
                <a:spcPts val="0"/>
              </a:spcBef>
            </a:pPr>
            <a:r>
              <a:rPr lang="pt-BR" sz="4000" dirty="0" smtClean="0"/>
              <a:t>(...) a mediunidade se caracteriza unicamente pela intervenção dos Espíritos, não se podendo ter como ato mediúnico o que</a:t>
            </a:r>
          </a:p>
          <a:p>
            <a:pPr marL="0" indent="0" algn="l" eaLnBrk="1" hangingPunct="1">
              <a:spcBef>
                <a:spcPts val="0"/>
              </a:spcBef>
            </a:pPr>
            <a:r>
              <a:rPr lang="pt-BR" sz="4000" dirty="0" smtClean="0"/>
              <a:t>alguém faz por si mesmo</a:t>
            </a:r>
          </a:p>
          <a:p>
            <a:pPr marL="0" indent="0" algn="l" eaLnBrk="1" hangingPunct="1">
              <a:spcBef>
                <a:spcPts val="0"/>
              </a:spcBef>
            </a:pPr>
            <a:r>
              <a:rPr lang="pt-BR" sz="2400" i="1" dirty="0" smtClean="0"/>
              <a:t>Obras Póstumas, 1ª parte, A Segunda Vista</a:t>
            </a:r>
          </a:p>
        </p:txBody>
      </p:sp>
    </p:spTree>
    <p:extLst>
      <p:ext uri="{BB962C8B-B14F-4D97-AF65-F5344CB8AC3E}">
        <p14:creationId xmlns:p14="http://schemas.microsoft.com/office/powerpoint/2010/main" val="24351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49CF044-C7F9-470E-824E-775FEB67961E}" type="slidenum">
              <a:rPr lang="pt-BR"/>
              <a:pPr/>
              <a:t>22</a:t>
            </a:fld>
            <a:endParaRPr lang="pt-BR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704137" cy="496887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Quando o sensitivo vê Espíritos desencarnados ou participa de eventos em que há envolvimento de tais Espíritos, então o fenômeno é espírita e, portanto, mediúnico, ainda que também precedido pelo desdobramento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800" i="1" dirty="0" smtClean="0"/>
              <a:t>Hermínio C. Miranda</a:t>
            </a:r>
          </a:p>
        </p:txBody>
      </p:sp>
    </p:spTree>
    <p:extLst>
      <p:ext uri="{BB962C8B-B14F-4D97-AF65-F5344CB8AC3E}">
        <p14:creationId xmlns:p14="http://schemas.microsoft.com/office/powerpoint/2010/main" val="39341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4BDC9F8-E2B8-4EA5-B244-39DC91187D75}" type="slidenum">
              <a:rPr lang="pt-BR"/>
              <a:pPr/>
              <a:t>23</a:t>
            </a:fld>
            <a:endParaRPr lang="pt-BR"/>
          </a:p>
        </p:txBody>
      </p:sp>
      <p:sp>
        <p:nvSpPr>
          <p:cNvPr id="52227" name="AutoShape 3"/>
          <p:cNvSpPr>
            <a:spLocks/>
          </p:cNvSpPr>
          <p:nvPr/>
        </p:nvSpPr>
        <p:spPr bwMode="auto">
          <a:xfrm>
            <a:off x="1042988" y="3500438"/>
            <a:ext cx="7129462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CLARIAUDIÊNCIA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030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41FB4A5-8B06-40F5-9C11-F30208679E6A}" type="slidenum">
              <a:rPr lang="pt-BR"/>
              <a:pPr/>
              <a:t>24</a:t>
            </a:fld>
            <a:endParaRPr lang="pt-BR"/>
          </a:p>
        </p:txBody>
      </p:sp>
      <p:sp>
        <p:nvSpPr>
          <p:cNvPr id="241667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Clariaudiência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274888"/>
            <a:ext cx="7632700" cy="37465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É o fenômeno em que se ouvem sons do plano terreno, que ocorrem fora do alcance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dos ouvidos físicos, devido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à distância ou aos obstáculos</a:t>
            </a:r>
            <a:r>
              <a:rPr lang="pt-BR" sz="2800" i="1" dirty="0" smtClean="0"/>
              <a:t> Therezinha Oliveira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2362683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25093FF-CD28-4583-BE1F-9BF1FB4F5926}" type="slidenum">
              <a:rPr lang="pt-BR"/>
              <a:pPr/>
              <a:t>25</a:t>
            </a:fld>
            <a:endParaRPr lang="pt-BR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997200"/>
            <a:ext cx="7704137" cy="863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É diferente da telepatia</a:t>
            </a:r>
          </a:p>
        </p:txBody>
      </p:sp>
    </p:spTree>
    <p:extLst>
      <p:ext uri="{BB962C8B-B14F-4D97-AF65-F5344CB8AC3E}">
        <p14:creationId xmlns:p14="http://schemas.microsoft.com/office/powerpoint/2010/main" val="2394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9463BED5-5F4C-44C2-B87D-D4B0DFBE49D5}" type="slidenum">
              <a:rPr lang="pt-BR"/>
              <a:pPr/>
              <a:t>26</a:t>
            </a:fld>
            <a:endParaRPr lang="pt-BR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988840"/>
            <a:ext cx="7704137" cy="302433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É diferente da audiência mediúnica, pois o sensitivo não ouve sons do mundo espiritual</a:t>
            </a:r>
          </a:p>
        </p:txBody>
      </p:sp>
    </p:spTree>
    <p:extLst>
      <p:ext uri="{BB962C8B-B14F-4D97-AF65-F5344CB8AC3E}">
        <p14:creationId xmlns:p14="http://schemas.microsoft.com/office/powerpoint/2010/main" val="38401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90EE2C3-FF5D-4118-BFF1-22A984201F7A}" type="slidenum">
              <a:rPr lang="pt-BR"/>
              <a:pPr/>
              <a:t>27</a:t>
            </a:fld>
            <a:endParaRPr lang="pt-BR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04137" cy="2376487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Se os sons forem do plano espiritual, trata-se de um processo mediúnico</a:t>
            </a:r>
          </a:p>
        </p:txBody>
      </p:sp>
    </p:spTree>
    <p:extLst>
      <p:ext uri="{BB962C8B-B14F-4D97-AF65-F5344CB8AC3E}">
        <p14:creationId xmlns:p14="http://schemas.microsoft.com/office/powerpoint/2010/main" val="7162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15A57C1-23BF-4374-849A-7B77632F4FFF}" type="slidenum">
              <a:rPr lang="pt-BR"/>
              <a:pPr/>
              <a:t>28</a:t>
            </a:fld>
            <a:endParaRPr lang="pt-BR"/>
          </a:p>
        </p:txBody>
      </p:sp>
      <p:sp>
        <p:nvSpPr>
          <p:cNvPr id="54275" name="AutoShape 3"/>
          <p:cNvSpPr>
            <a:spLocks/>
          </p:cNvSpPr>
          <p:nvPr/>
        </p:nvSpPr>
        <p:spPr bwMode="auto">
          <a:xfrm>
            <a:off x="1042988" y="2636838"/>
            <a:ext cx="7129462" cy="2879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6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Caso</a:t>
            </a:r>
            <a:endParaRPr lang="pt-BR" sz="120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84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0018D92-07F0-481A-8653-9105DD41C1A2}" type="slidenum">
              <a:rPr lang="pt-BR"/>
              <a:pPr/>
              <a:t>29</a:t>
            </a:fld>
            <a:endParaRPr lang="pt-BR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6295" y="4149080"/>
            <a:ext cx="7704137" cy="20875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sz="4000" dirty="0" smtClean="0"/>
              <a:t>Robert A. Monroe foi, em Espírito, a um local e viu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sz="4000" dirty="0" smtClean="0"/>
              <a:t>e ouviu risos e vozes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pt-BR" sz="2000" i="1" dirty="0" smtClean="0"/>
              <a:t>Robert A. Monroe, Viagens Fora do Corpo, cap. 3</a:t>
            </a:r>
          </a:p>
        </p:txBody>
      </p:sp>
      <p:pic>
        <p:nvPicPr>
          <p:cNvPr id="55303" name="Picture 7" descr="tumblr_m74yuzayzG1rxwuuyo1_1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44839"/>
            <a:ext cx="3168054" cy="307549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61CB351-3BC3-433F-B19F-9937F641F864}" type="slidenum">
              <a:rPr lang="pt-BR"/>
              <a:pPr/>
              <a:t>3</a:t>
            </a:fld>
            <a:endParaRPr lang="pt-BR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636838"/>
            <a:ext cx="6985000" cy="2808287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altLang="ja-JP" sz="4400" dirty="0" smtClean="0"/>
              <a:t>Os termos </a:t>
            </a:r>
            <a:r>
              <a:rPr lang="pt-BR" altLang="ja-JP" sz="4400" b="1" dirty="0" smtClean="0"/>
              <a:t>clarividência</a:t>
            </a:r>
            <a:r>
              <a:rPr lang="pt-BR" altLang="ja-JP" sz="4400" dirty="0" smtClean="0"/>
              <a:t> e </a:t>
            </a:r>
            <a:r>
              <a:rPr lang="pt-BR" altLang="ja-JP" sz="4400" b="1" dirty="0" smtClean="0"/>
              <a:t>clariaudiência</a:t>
            </a:r>
            <a:r>
              <a:rPr lang="pt-BR" altLang="ja-JP" sz="4400" dirty="0" smtClean="0"/>
              <a:t> </a:t>
            </a:r>
            <a:r>
              <a:rPr lang="pt-BR" altLang="ja-JP" sz="4400" b="1" dirty="0" smtClean="0"/>
              <a:t>não</a:t>
            </a:r>
            <a:r>
              <a:rPr lang="pt-BR" altLang="ja-JP" sz="4400" dirty="0" smtClean="0"/>
              <a:t> </a:t>
            </a:r>
            <a:r>
              <a:rPr lang="pt-BR" altLang="ja-JP" sz="4400" b="1" dirty="0" smtClean="0"/>
              <a:t>são</a:t>
            </a:r>
            <a:r>
              <a:rPr lang="pt-BR" altLang="ja-JP" sz="4400" dirty="0" smtClean="0"/>
              <a:t> da </a:t>
            </a:r>
            <a:r>
              <a:rPr lang="pt-BR" altLang="ja-JP" sz="4400" b="1" dirty="0" smtClean="0"/>
              <a:t>nomenclatura</a:t>
            </a:r>
            <a:r>
              <a:rPr lang="pt-BR" altLang="ja-JP" sz="4400" dirty="0" smtClean="0"/>
              <a:t> </a:t>
            </a:r>
            <a:r>
              <a:rPr lang="pt-BR" altLang="ja-JP" sz="4400" b="1" dirty="0" smtClean="0"/>
              <a:t>Espírita;</a:t>
            </a:r>
            <a:r>
              <a:rPr lang="pt-BR" altLang="ja-JP" sz="4400" dirty="0" smtClean="0"/>
              <a:t> já existiam anteriormente</a:t>
            </a:r>
          </a:p>
        </p:txBody>
      </p:sp>
    </p:spTree>
    <p:extLst>
      <p:ext uri="{BB962C8B-B14F-4D97-AF65-F5344CB8AC3E}">
        <p14:creationId xmlns:p14="http://schemas.microsoft.com/office/powerpoint/2010/main" val="42730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505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C5A4CB-5868-4856-A8A8-F25A96B693EF}" type="slidenum">
              <a:rPr lang="pt-BR">
                <a:solidFill>
                  <a:srgbClr val="679491"/>
                </a:solidFill>
              </a:rPr>
              <a:pPr/>
              <a:t>30</a:t>
            </a:fld>
            <a:endParaRPr lang="pt-BR" dirty="0">
              <a:solidFill>
                <a:srgbClr val="6794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69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710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7C9276-39C6-44FA-94A7-11538B0F2761}" type="slidenum">
              <a:rPr lang="pt-BR">
                <a:solidFill>
                  <a:srgbClr val="679491"/>
                </a:solidFill>
              </a:rPr>
              <a:pPr/>
              <a:t>31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1331913" y="3008313"/>
            <a:ext cx="6353175" cy="1933575"/>
          </a:xfrm>
          <a:custGeom>
            <a:avLst/>
            <a:gdLst>
              <a:gd name="T0" fmla="*/ 3176588 w 21600"/>
              <a:gd name="T1" fmla="*/ 966788 h 21600"/>
              <a:gd name="T2" fmla="*/ 3176588 w 21600"/>
              <a:gd name="T3" fmla="*/ 966788 h 21600"/>
              <a:gd name="T4" fmla="*/ 3176588 w 21600"/>
              <a:gd name="T5" fmla="*/ 966788 h 21600"/>
              <a:gd name="T6" fmla="*/ 3176588 w 21600"/>
              <a:gd name="T7" fmla="*/ 9667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2ª FASE</a:t>
            </a:r>
          </a:p>
          <a:p>
            <a:pPr algn="ctr" eaLnBrk="1" hangingPunct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APROXIMAÇÃO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51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6174-E396-40C7-B3C8-2B48FA3B53DC}" type="slidenum">
              <a:rPr lang="pt-BR">
                <a:solidFill>
                  <a:srgbClr val="679491"/>
                </a:solidFill>
              </a:rPr>
              <a:pPr/>
              <a:t>32</a:t>
            </a:fld>
            <a:endParaRPr lang="pt-BR">
              <a:solidFill>
                <a:srgbClr val="679491"/>
              </a:solidFill>
            </a:endParaRPr>
          </a:p>
        </p:txBody>
      </p:sp>
      <p:sp>
        <p:nvSpPr>
          <p:cNvPr id="82948" name="AutoShape 5"/>
          <p:cNvSpPr>
            <a:spLocks/>
          </p:cNvSpPr>
          <p:nvPr/>
        </p:nvSpPr>
        <p:spPr bwMode="auto">
          <a:xfrm>
            <a:off x="971550" y="3214688"/>
            <a:ext cx="7129463" cy="1438275"/>
          </a:xfrm>
          <a:custGeom>
            <a:avLst/>
            <a:gdLst>
              <a:gd name="T0" fmla="*/ 3564732 w 21600"/>
              <a:gd name="T1" fmla="*/ 719138 h 21600"/>
              <a:gd name="T2" fmla="*/ 3564732 w 21600"/>
              <a:gd name="T3" fmla="*/ 719138 h 21600"/>
              <a:gd name="T4" fmla="*/ 3564732 w 21600"/>
              <a:gd name="T5" fmla="*/ 719138 h 21600"/>
              <a:gd name="T6" fmla="*/ 3564732 w 21600"/>
              <a:gd name="T7" fmla="*/ 719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Objetivo</a:t>
            </a:r>
            <a:endParaRPr lang="pt-BR" sz="120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235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54136-9663-4C08-B3C6-A4A48936E09E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29699" name="Rectangle 2"/>
          <p:cNvSpPr>
            <a:spLocks noGrp="1"/>
          </p:cNvSpPr>
          <p:nvPr>
            <p:ph type="body" idx="1"/>
          </p:nvPr>
        </p:nvSpPr>
        <p:spPr>
          <a:xfrm>
            <a:off x="612204" y="3789040"/>
            <a:ext cx="7992244" cy="2548706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Aguçar a sensibilidade para o médium reconhecer a presença do guia mediúnico, distinguindo-o de outras entidades </a:t>
            </a:r>
            <a:r>
              <a:rPr lang="pt-BR" sz="2800" i="1" dirty="0" smtClean="0"/>
              <a:t>Therezinha Oliveira</a:t>
            </a:r>
            <a:endParaRPr lang="pt-BR" sz="40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4535"/>
          <a:stretch/>
        </p:blipFill>
        <p:spPr>
          <a:xfrm>
            <a:off x="2699792" y="764704"/>
            <a:ext cx="3744416" cy="29379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8197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222F7D-06BF-418D-BBF7-86B6092F6AF0}" type="slidenum">
              <a:rPr lang="pt-BR">
                <a:solidFill>
                  <a:srgbClr val="679491"/>
                </a:solidFill>
              </a:rPr>
              <a:pPr/>
              <a:t>34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54275" name="Rectangle 2"/>
          <p:cNvSpPr>
            <a:spLocks noGrp="1"/>
          </p:cNvSpPr>
          <p:nvPr>
            <p:ph type="body" idx="1"/>
          </p:nvPr>
        </p:nvSpPr>
        <p:spPr>
          <a:xfrm>
            <a:off x="3635896" y="2278187"/>
            <a:ext cx="5110163" cy="2374949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eaLnBrk="1" hangingPunct="1">
              <a:spcBef>
                <a:spcPts val="0"/>
              </a:spcBef>
            </a:pPr>
            <a:r>
              <a:rPr lang="pt-BR" sz="3600" dirty="0" smtClean="0"/>
              <a:t>O instrutor espiritual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pt-BR" sz="3600" dirty="0" smtClean="0"/>
              <a:t>se </a:t>
            </a:r>
            <a:r>
              <a:rPr lang="pt-BR" sz="3600" smtClean="0"/>
              <a:t>aproximará para</a:t>
            </a:r>
          </a:p>
          <a:p>
            <a:pPr marL="0" indent="0" eaLnBrk="1" hangingPunct="1">
              <a:spcBef>
                <a:spcPts val="0"/>
              </a:spcBef>
            </a:pPr>
            <a:r>
              <a:rPr lang="pt-BR" sz="3600" smtClean="0"/>
              <a:t>se </a:t>
            </a:r>
            <a:r>
              <a:rPr lang="pt-BR" sz="3600" dirty="0" smtClean="0"/>
              <a:t>fazer pessoalmente percebido </a:t>
            </a:r>
            <a:r>
              <a:rPr lang="pt-BR" sz="2400" i="1" dirty="0" smtClean="0"/>
              <a:t>Therezinha Oliveira</a:t>
            </a:r>
            <a:endParaRPr lang="pt-BR" sz="2400" dirty="0" smtClean="0"/>
          </a:p>
        </p:txBody>
      </p:sp>
      <p:pic>
        <p:nvPicPr>
          <p:cNvPr id="54276" name="Picture 3" descr="ANd9GcTTE7euRdbpKceh35IkyPo4-GFOFn2uw2JuAoadSnE2F59rC-I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664296" cy="414446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642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02598-72ED-443E-80A0-7EF983EFE9B3}" type="slidenum">
              <a:rPr lang="pt-BR">
                <a:solidFill>
                  <a:srgbClr val="679491"/>
                </a:solidFill>
              </a:rPr>
              <a:pPr/>
              <a:t>35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55299" name="Rectangle 2"/>
          <p:cNvSpPr>
            <a:spLocks noGrp="1"/>
          </p:cNvSpPr>
          <p:nvPr>
            <p:ph type="body" idx="1"/>
          </p:nvPr>
        </p:nvSpPr>
        <p:spPr>
          <a:xfrm>
            <a:off x="684213" y="2278063"/>
            <a:ext cx="7775575" cy="23034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Não há ação direta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do instrutor espiritual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sobre o médium</a:t>
            </a:r>
          </a:p>
        </p:txBody>
      </p:sp>
    </p:spTree>
    <p:extLst>
      <p:ext uri="{BB962C8B-B14F-4D97-AF65-F5344CB8AC3E}">
        <p14:creationId xmlns:p14="http://schemas.microsoft.com/office/powerpoint/2010/main" val="3002337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6174-E396-40C7-B3C8-2B48FA3B53DC}" type="slidenum">
              <a:rPr lang="pt-BR">
                <a:solidFill>
                  <a:srgbClr val="679491"/>
                </a:solidFill>
              </a:rPr>
              <a:pPr/>
              <a:t>36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82948" name="AutoShape 5"/>
          <p:cNvSpPr>
            <a:spLocks/>
          </p:cNvSpPr>
          <p:nvPr/>
        </p:nvSpPr>
        <p:spPr bwMode="auto">
          <a:xfrm>
            <a:off x="971550" y="3214688"/>
            <a:ext cx="7129463" cy="1438275"/>
          </a:xfrm>
          <a:custGeom>
            <a:avLst/>
            <a:gdLst>
              <a:gd name="T0" fmla="*/ 3564732 w 21600"/>
              <a:gd name="T1" fmla="*/ 719138 h 21600"/>
              <a:gd name="T2" fmla="*/ 3564732 w 21600"/>
              <a:gd name="T3" fmla="*/ 719138 h 21600"/>
              <a:gd name="T4" fmla="*/ 3564732 w 21600"/>
              <a:gd name="T5" fmla="*/ 719138 h 21600"/>
              <a:gd name="T6" fmla="*/ 3564732 w 21600"/>
              <a:gd name="T7" fmla="*/ 719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Como ocorre</a:t>
            </a:r>
            <a:endParaRPr lang="pt-BR" sz="120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27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654399-2398-4754-A9DD-138CC0FAD156}" type="slidenum">
              <a:rPr lang="pt-BR">
                <a:solidFill>
                  <a:srgbClr val="679491"/>
                </a:solidFill>
              </a:rPr>
              <a:pPr/>
              <a:t>37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56323" name="Rectangle 2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38163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O instrutor espiritual se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aproxima ou se afasta,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 fica à frente, às costas, 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de um lado e de outro,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do médium</a:t>
            </a:r>
          </a:p>
        </p:txBody>
      </p:sp>
    </p:spTree>
    <p:extLst>
      <p:ext uri="{BB962C8B-B14F-4D97-AF65-F5344CB8AC3E}">
        <p14:creationId xmlns:p14="http://schemas.microsoft.com/office/powerpoint/2010/main" val="23896340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4EBAB9-BE39-46EC-B171-F7383F7E3112}" type="slidenum">
              <a:rPr lang="pt-BR">
                <a:solidFill>
                  <a:srgbClr val="679491"/>
                </a:solidFill>
              </a:rPr>
              <a:pPr/>
              <a:t>38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57347" name="Rectangle 2"/>
          <p:cNvSpPr>
            <a:spLocks noGrp="1"/>
          </p:cNvSpPr>
          <p:nvPr>
            <p:ph type="body" idx="1"/>
          </p:nvPr>
        </p:nvSpPr>
        <p:spPr>
          <a:xfrm>
            <a:off x="446088" y="2134170"/>
            <a:ext cx="8229600" cy="273499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O médium poderá notar essa movimentação por meio dos fluidos ou luz que ele irradia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2800" i="1" dirty="0" err="1" smtClean="0"/>
              <a:t>Therezinha</a:t>
            </a:r>
            <a:r>
              <a:rPr lang="pt-BR" sz="2800" i="1" dirty="0" smtClean="0"/>
              <a:t> Oliveira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872111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0649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D44339-35AD-4610-B09E-F8E8CDC33339}" type="slidenum">
              <a:rPr lang="pt-BR">
                <a:solidFill>
                  <a:srgbClr val="679491"/>
                </a:solidFill>
              </a:rPr>
              <a:pPr/>
              <a:t>39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106500" name="AutoShape 5"/>
          <p:cNvSpPr>
            <a:spLocks/>
          </p:cNvSpPr>
          <p:nvPr/>
        </p:nvSpPr>
        <p:spPr bwMode="auto">
          <a:xfrm>
            <a:off x="395288" y="517525"/>
            <a:ext cx="6337300" cy="701675"/>
          </a:xfrm>
          <a:custGeom>
            <a:avLst/>
            <a:gdLst>
              <a:gd name="T0" fmla="*/ 3168650 w 21600"/>
              <a:gd name="T1" fmla="*/ 350838 h 21600"/>
              <a:gd name="T2" fmla="*/ 3168650 w 21600"/>
              <a:gd name="T3" fmla="*/ 350838 h 21600"/>
              <a:gd name="T4" fmla="*/ 3168650 w 21600"/>
              <a:gd name="T5" fmla="*/ 350838 h 21600"/>
              <a:gd name="T6" fmla="*/ 3168650 w 21600"/>
              <a:gd name="T7" fmla="*/ 3508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Lembrete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06501" name="AutoShape 6"/>
          <p:cNvSpPr>
            <a:spLocks/>
          </p:cNvSpPr>
          <p:nvPr/>
        </p:nvSpPr>
        <p:spPr bwMode="auto">
          <a:xfrm>
            <a:off x="395536" y="2852936"/>
            <a:ext cx="8285162" cy="2304256"/>
          </a:xfrm>
          <a:custGeom>
            <a:avLst/>
            <a:gdLst>
              <a:gd name="T0" fmla="*/ 4142581 w 21600"/>
              <a:gd name="T1" fmla="*/ 984250 h 21600"/>
              <a:gd name="T2" fmla="*/ 4142581 w 21600"/>
              <a:gd name="T3" fmla="*/ 984250 h 21600"/>
              <a:gd name="T4" fmla="*/ 4142581 w 21600"/>
              <a:gd name="T5" fmla="*/ 984250 h 21600"/>
              <a:gd name="T6" fmla="*/ 4142581 w 21600"/>
              <a:gd name="T7" fmla="*/ 9842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plano espiritual</a:t>
            </a:r>
          </a:p>
          <a:p>
            <a:pPr algn="ctr" eaLnBrk="1"/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regula e disciplina</a:t>
            </a:r>
          </a:p>
          <a:p>
            <a:pPr algn="ctr" eaLnBrk="1"/>
            <a:r>
              <a:rPr lang="pt-BR" sz="48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as aproximações</a:t>
            </a:r>
            <a:endParaRPr lang="pt-BR" sz="105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83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DDEA591-D4E0-4865-AEB0-E427F8001D46}" type="slidenum">
              <a:rPr lang="pt-BR"/>
              <a:pPr/>
              <a:t>4</a:t>
            </a:fld>
            <a:endParaRPr lang="pt-BR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2625" y="2276475"/>
            <a:ext cx="7777163" cy="230505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b="1" dirty="0" smtClean="0"/>
              <a:t>Clarividência</a:t>
            </a:r>
            <a:r>
              <a:rPr lang="pt-BR" dirty="0" smtClean="0"/>
              <a:t> e </a:t>
            </a:r>
            <a:r>
              <a:rPr lang="pt-BR" b="1" dirty="0" err="1" smtClean="0"/>
              <a:t>clariaudiência</a:t>
            </a:r>
            <a:r>
              <a:rPr lang="pt-BR" b="1" dirty="0" smtClean="0"/>
              <a:t> </a:t>
            </a:r>
            <a:r>
              <a:rPr lang="pt-BR" dirty="0" smtClean="0"/>
              <a:t>são fenômenos </a:t>
            </a:r>
            <a:r>
              <a:rPr lang="pt-BR" b="1" dirty="0" smtClean="0"/>
              <a:t>anímicos</a:t>
            </a:r>
          </a:p>
        </p:txBody>
      </p:sp>
    </p:spTree>
    <p:extLst>
      <p:ext uri="{BB962C8B-B14F-4D97-AF65-F5344CB8AC3E}">
        <p14:creationId xmlns:p14="http://schemas.microsoft.com/office/powerpoint/2010/main" val="713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8294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CB6174-E396-40C7-B3C8-2B48FA3B53DC}" type="slidenum">
              <a:rPr lang="pt-BR">
                <a:solidFill>
                  <a:srgbClr val="679491"/>
                </a:solidFill>
              </a:rPr>
              <a:pPr/>
              <a:t>40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82948" name="AutoShape 5"/>
          <p:cNvSpPr>
            <a:spLocks/>
          </p:cNvSpPr>
          <p:nvPr/>
        </p:nvSpPr>
        <p:spPr bwMode="auto">
          <a:xfrm>
            <a:off x="1042937" y="3286869"/>
            <a:ext cx="7129463" cy="1438275"/>
          </a:xfrm>
          <a:custGeom>
            <a:avLst/>
            <a:gdLst>
              <a:gd name="T0" fmla="*/ 3564732 w 21600"/>
              <a:gd name="T1" fmla="*/ 719138 h 21600"/>
              <a:gd name="T2" fmla="*/ 3564732 w 21600"/>
              <a:gd name="T3" fmla="*/ 719138 h 21600"/>
              <a:gd name="T4" fmla="*/ 3564732 w 21600"/>
              <a:gd name="T5" fmla="*/ 719138 h 21600"/>
              <a:gd name="T6" fmla="*/ 3564732 w 21600"/>
              <a:gd name="T7" fmla="*/ 7191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pt-BR" sz="6000" dirty="0" smtClean="0">
                <a:solidFill>
                  <a:srgbClr val="679491"/>
                </a:solidFill>
                <a:cs typeface="Arial" panose="020B0604020202020204" pitchFamily="34" charset="0"/>
                <a:sym typeface="Arial" panose="020B0604020202020204" pitchFamily="34" charset="0"/>
              </a:rPr>
              <a:t>O que posso sentir?</a:t>
            </a:r>
            <a:endParaRPr lang="pt-BR" sz="1200" dirty="0">
              <a:solidFill>
                <a:srgbClr val="679491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65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91EA65-7A8A-4979-901F-B5461E35A8D2}" type="slidenum">
              <a:rPr lang="pt-BR">
                <a:solidFill>
                  <a:srgbClr val="679491"/>
                </a:solidFill>
              </a:rPr>
              <a:pPr/>
              <a:t>41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60419" name="Rectangle 2"/>
          <p:cNvSpPr>
            <a:spLocks noGrp="1"/>
          </p:cNvSpPr>
          <p:nvPr>
            <p:ph type="body" idx="1"/>
          </p:nvPr>
        </p:nvSpPr>
        <p:spPr>
          <a:xfrm>
            <a:off x="4283968" y="2348880"/>
            <a:ext cx="4032448" cy="216024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marL="0" indent="0" eaLnBrk="1" hangingPunct="1">
              <a:spcBef>
                <a:spcPts val="0"/>
              </a:spcBef>
            </a:pPr>
            <a:r>
              <a:rPr lang="pt-BR" sz="4400" dirty="0" smtClean="0"/>
              <a:t> Forte presença de alguém ao seu redor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29" y="1304925"/>
            <a:ext cx="2695575" cy="4248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0623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9ED8E7-17EA-4CDB-B467-6764B7108313}" type="slidenum">
              <a:rPr lang="pt-BR"/>
              <a:pPr>
                <a:defRPr/>
              </a:pPr>
              <a:t>42</a:t>
            </a:fld>
            <a:endParaRPr lang="pt-BR"/>
          </a:p>
        </p:txBody>
      </p:sp>
      <p:sp>
        <p:nvSpPr>
          <p:cNvPr id="40963" name="Rectangle 2"/>
          <p:cNvSpPr>
            <a:spLocks noGrp="1"/>
          </p:cNvSpPr>
          <p:nvPr>
            <p:ph type="body" idx="1"/>
          </p:nvPr>
        </p:nvSpPr>
        <p:spPr>
          <a:xfrm>
            <a:off x="971600" y="908720"/>
            <a:ext cx="2304256" cy="7920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eaLnBrk="1" hangingPunct="1"/>
            <a:r>
              <a:rPr lang="pt-BR" sz="4400" dirty="0" smtClean="0"/>
              <a:t>Perfume</a:t>
            </a: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971600" y="3068960"/>
            <a:ext cx="2304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400" dirty="0" smtClean="0"/>
              <a:t>Calor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5940152" y="1340768"/>
            <a:ext cx="15121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000" dirty="0" smtClean="0"/>
              <a:t>Luzes 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3203848" y="1988840"/>
            <a:ext cx="2304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400" dirty="0" smtClean="0"/>
              <a:t>Clarões</a:t>
            </a: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5868144" y="2708920"/>
            <a:ext cx="230425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4400" dirty="0" smtClean="0"/>
              <a:t>Sombra 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1043608" y="5157192"/>
            <a:ext cx="70484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sz="3600" dirty="0" smtClean="0"/>
              <a:t>Imantação do corpo sendo atraído para um lado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3131840" y="4149080"/>
            <a:ext cx="29523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67949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lang="pt-BR" dirty="0" smtClean="0"/>
              <a:t>Forte presença </a:t>
            </a:r>
          </a:p>
        </p:txBody>
      </p:sp>
    </p:spTree>
    <p:extLst>
      <p:ext uri="{BB962C8B-B14F-4D97-AF65-F5344CB8AC3E}">
        <p14:creationId xmlns:p14="http://schemas.microsoft.com/office/powerpoint/2010/main" val="4014532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7107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7C9276-39C6-44FA-94A7-11538B0F2761}" type="slidenum">
              <a:rPr lang="pt-BR">
                <a:solidFill>
                  <a:srgbClr val="679491"/>
                </a:solidFill>
              </a:rPr>
              <a:pPr/>
              <a:t>43</a:t>
            </a:fld>
            <a:endParaRPr lang="pt-BR" dirty="0">
              <a:solidFill>
                <a:srgbClr val="679491"/>
              </a:solidFill>
            </a:endParaRPr>
          </a:p>
        </p:txBody>
      </p:sp>
      <p:sp>
        <p:nvSpPr>
          <p:cNvPr id="47108" name="AutoShape 4"/>
          <p:cNvSpPr>
            <a:spLocks/>
          </p:cNvSpPr>
          <p:nvPr/>
        </p:nvSpPr>
        <p:spPr bwMode="auto">
          <a:xfrm>
            <a:off x="1259632" y="3008313"/>
            <a:ext cx="6569472" cy="1933575"/>
          </a:xfrm>
          <a:custGeom>
            <a:avLst/>
            <a:gdLst>
              <a:gd name="T0" fmla="*/ 3176588 w 21600"/>
              <a:gd name="T1" fmla="*/ 966788 h 21600"/>
              <a:gd name="T2" fmla="*/ 3176588 w 21600"/>
              <a:gd name="T3" fmla="*/ 966788 h 21600"/>
              <a:gd name="T4" fmla="*/ 3176588 w 21600"/>
              <a:gd name="T5" fmla="*/ 966788 h 21600"/>
              <a:gd name="T6" fmla="*/ 3176588 w 21600"/>
              <a:gd name="T7" fmla="*/ 9667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54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PREPARANDO-SE PARA O EXERCÍCIO</a:t>
            </a:r>
            <a:endParaRPr lang="pt-BR" sz="11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51920" y="572396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pt-BR" dirty="0" smtClean="0">
                <a:solidFill>
                  <a:srgbClr val="679491"/>
                </a:solidFill>
              </a:rPr>
              <a:t>Fortaleza, janeiro de 2014</a:t>
            </a:r>
            <a:endParaRPr lang="pt-B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2AB506F-6EF3-45F1-BC02-9B3FBBE22A70}" type="slidenum">
              <a:rPr lang="pt-BR"/>
              <a:pPr/>
              <a:t>44</a:t>
            </a:fld>
            <a:endParaRPr lang="pt-BR"/>
          </a:p>
        </p:txBody>
      </p:sp>
      <p:sp>
        <p:nvSpPr>
          <p:cNvPr id="50180" name="AutoShape 4"/>
          <p:cNvSpPr>
            <a:spLocks/>
          </p:cNvSpPr>
          <p:nvPr/>
        </p:nvSpPr>
        <p:spPr bwMode="auto">
          <a:xfrm>
            <a:off x="504899" y="404664"/>
            <a:ext cx="7883525" cy="5184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spcBef>
                <a:spcPts val="700"/>
              </a:spcBef>
            </a:pPr>
            <a:r>
              <a:rPr 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BIBLIOGRAFIA</a:t>
            </a: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Kardec, Allan</a:t>
            </a:r>
            <a:r>
              <a:rPr 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: O Livro dos Médiuns, 2ª parte, cap. 14, item 167.</a:t>
            </a: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Kardec, Allan</a:t>
            </a:r>
            <a:r>
              <a:rPr 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: Obras Póstuma, 1ª parte, A Segunda Vista.</a:t>
            </a:r>
            <a:endParaRPr lang="pt-BR" sz="1800" i="1" dirty="0">
              <a:solidFill>
                <a:srgbClr val="679491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Luiz, André</a:t>
            </a:r>
            <a:r>
              <a:rPr 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: Mecanismos da Mediunidade, cap. 26.</a:t>
            </a:r>
            <a:endParaRPr lang="pt-BR" sz="1800" i="1" dirty="0">
              <a:solidFill>
                <a:srgbClr val="679491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Oliveira, Therezinha</a:t>
            </a:r>
            <a:r>
              <a:rPr 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: Mediunidade. </a:t>
            </a:r>
            <a:r>
              <a:rPr lang="pt-BR" sz="1800" dirty="0" smtClean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15.ed.Campinas</a:t>
            </a:r>
            <a:r>
              <a:rPr 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 SP</a:t>
            </a:r>
            <a:r>
              <a:rPr lang="pt-BR" sz="1800" i="1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: Allan Kardec</a:t>
            </a:r>
            <a:r>
              <a:rPr 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1800" dirty="0" smtClean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2013.</a:t>
            </a:r>
            <a:endParaRPr lang="pt-BR" sz="1800" dirty="0">
              <a:solidFill>
                <a:srgbClr val="679491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>
              <a:spcBef>
                <a:spcPts val="700"/>
              </a:spcBef>
            </a:pPr>
            <a:r>
              <a:rPr lang="pt-BR" sz="1800" i="1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Nilson, Teddy e Oliveira, Therezinha</a:t>
            </a:r>
            <a:r>
              <a:rPr 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: Orientação Mediúnica. Campinas, SP: Centro Espírita </a:t>
            </a:r>
            <a:r>
              <a:rPr lang="ja-JP" alt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“</a:t>
            </a:r>
            <a:r>
              <a:rPr lang="pt-BR" altLang="ja-JP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Allan Kardec</a:t>
            </a:r>
            <a:r>
              <a:rPr lang="ja-JP" altLang="pt-BR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”</a:t>
            </a:r>
            <a:r>
              <a:rPr lang="pt-BR" altLang="ja-JP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- Dep. Editorial, 2001.</a:t>
            </a:r>
          </a:p>
          <a:p>
            <a:pPr eaLnBrk="1">
              <a:spcBef>
                <a:spcPts val="700"/>
              </a:spcBef>
            </a:pPr>
            <a:r>
              <a:rPr lang="pt-BR" altLang="ja-JP" sz="1800" i="1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Miranda, Hermínio C.</a:t>
            </a:r>
            <a:r>
              <a:rPr lang="pt-BR" altLang="ja-JP" sz="1800" dirty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: Diversidade dos Carismas, vol. I, cap. </a:t>
            </a:r>
            <a:r>
              <a:rPr lang="pt-BR" altLang="ja-JP" sz="180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8</a:t>
            </a:r>
            <a:r>
              <a:rPr lang="pt-BR" altLang="ja-JP" sz="1800" smtClean="0">
                <a:solidFill>
                  <a:srgbClr val="67949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pt-BR" altLang="ja-JP" sz="1800" i="1" dirty="0">
              <a:solidFill>
                <a:srgbClr val="679491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82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C4115FB-0609-419B-A600-D96167E4955C}" type="slidenum">
              <a:rPr lang="pt-BR"/>
              <a:pPr/>
              <a:t>5</a:t>
            </a:fld>
            <a:endParaRPr lang="pt-BR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7704137" cy="243681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dirty="0" smtClean="0"/>
              <a:t>Clarividência e clariaudiência </a:t>
            </a:r>
            <a:r>
              <a:rPr lang="pt-BR" b="1" dirty="0" smtClean="0"/>
              <a:t>variam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b="1" dirty="0" smtClean="0"/>
              <a:t>de pessoa para pessoa</a:t>
            </a:r>
          </a:p>
        </p:txBody>
      </p:sp>
    </p:spTree>
    <p:extLst>
      <p:ext uri="{BB962C8B-B14F-4D97-AF65-F5344CB8AC3E}">
        <p14:creationId xmlns:p14="http://schemas.microsoft.com/office/powerpoint/2010/main" val="1276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86056FF-88BA-46AE-8868-2589EEF6B3EF}" type="slidenum">
              <a:rPr lang="pt-BR"/>
              <a:pPr/>
              <a:t>6</a:t>
            </a:fld>
            <a:endParaRPr lang="pt-BR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3933825"/>
            <a:ext cx="7775575" cy="23749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400" dirty="0" smtClean="0"/>
              <a:t>Na clarividência e </a:t>
            </a:r>
            <a:r>
              <a:rPr lang="pt-BR" sz="4400" dirty="0" err="1" smtClean="0"/>
              <a:t>clariaudiência</a:t>
            </a:r>
            <a:r>
              <a:rPr lang="pt-BR" sz="4400" dirty="0" smtClean="0"/>
              <a:t> há um </a:t>
            </a:r>
            <a:r>
              <a:rPr lang="pt-BR" sz="4400" b="1" dirty="0" smtClean="0"/>
              <a:t>desdobramento</a:t>
            </a:r>
            <a:r>
              <a:rPr lang="pt-BR" sz="4400" dirty="0" smtClean="0"/>
              <a:t> </a:t>
            </a:r>
            <a:r>
              <a:rPr lang="pt-BR" sz="4400" dirty="0" err="1" smtClean="0"/>
              <a:t>perispiritual</a:t>
            </a:r>
            <a:endParaRPr lang="pt-BR" sz="4400" i="1" dirty="0" smtClean="0"/>
          </a:p>
        </p:txBody>
      </p:sp>
      <p:pic>
        <p:nvPicPr>
          <p:cNvPr id="14343" name="Picture 7" descr="ANd9GcQ1vWut0aH9lBVUH1KRR6bWVx4xJYQErGugUfo2p4nQusIFvm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1196975"/>
            <a:ext cx="4448175" cy="249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EC832C23-BF0F-4091-9307-83C8C8E62A40}" type="slidenum">
              <a:rPr lang="pt-BR"/>
              <a:pPr/>
              <a:t>7</a:t>
            </a:fld>
            <a:endParaRPr lang="pt-BR"/>
          </a:p>
        </p:txBody>
      </p:sp>
      <p:sp>
        <p:nvSpPr>
          <p:cNvPr id="52227" name="AutoShape 3"/>
          <p:cNvSpPr>
            <a:spLocks/>
          </p:cNvSpPr>
          <p:nvPr/>
        </p:nvSpPr>
        <p:spPr bwMode="auto">
          <a:xfrm>
            <a:off x="1042988" y="3500438"/>
            <a:ext cx="7129462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429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/>
            <a:r>
              <a:rPr lang="pt-BR" sz="6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CLARIVIDÊNCIA</a:t>
            </a:r>
            <a:endParaRPr lang="pt-BR" sz="120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87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1050458-DFD6-4AAA-A0A5-C0868075E5FD}" type="slidenum">
              <a:rPr lang="pt-BR"/>
              <a:pPr/>
              <a:t>8</a:t>
            </a:fld>
            <a:endParaRPr lang="pt-BR"/>
          </a:p>
        </p:txBody>
      </p:sp>
      <p:sp>
        <p:nvSpPr>
          <p:cNvPr id="241667" name="AutoShape 3"/>
          <p:cNvSpPr>
            <a:spLocks/>
          </p:cNvSpPr>
          <p:nvPr/>
        </p:nvSpPr>
        <p:spPr bwMode="auto">
          <a:xfrm>
            <a:off x="395288" y="517525"/>
            <a:ext cx="74168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/>
            <a:r>
              <a:rPr lang="pt-BR" sz="4000" dirty="0" smtClean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Clarividência</a:t>
            </a:r>
            <a:endParaRPr lang="pt-BR" sz="1200" dirty="0">
              <a:solidFill>
                <a:srgbClr val="000000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16832"/>
            <a:ext cx="7632700" cy="43924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É o fenômeno de </a:t>
            </a:r>
            <a:r>
              <a:rPr lang="pt-BR" sz="4000" b="1" dirty="0" smtClean="0"/>
              <a:t>visão</a:t>
            </a:r>
            <a:r>
              <a:rPr lang="pt-BR" sz="4000" dirty="0" smtClean="0"/>
              <a:t> </a:t>
            </a:r>
            <a:r>
              <a:rPr lang="pt-BR" sz="4000" b="1" dirty="0" smtClean="0"/>
              <a:t>a distância</a:t>
            </a:r>
            <a:r>
              <a:rPr lang="pt-BR" sz="4000" dirty="0" smtClean="0"/>
              <a:t>, </a:t>
            </a:r>
            <a:r>
              <a:rPr lang="pt-BR" sz="4000" b="1" dirty="0" smtClean="0"/>
              <a:t>mesmo por meio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000" b="1" dirty="0" smtClean="0"/>
              <a:t>de corpos opacos</a:t>
            </a:r>
            <a:r>
              <a:rPr lang="pt-BR" sz="4000" dirty="0" smtClean="0"/>
              <a:t>, permitindo enxergar, no plano material, coisas, cenas, pessoas, as quais</a:t>
            </a:r>
          </a:p>
          <a:p>
            <a:pPr marL="0" indent="0" algn="ctr" eaLnBrk="1" hangingPunct="1">
              <a:spcBef>
                <a:spcPts val="0"/>
              </a:spcBef>
            </a:pPr>
            <a:r>
              <a:rPr lang="pt-BR" sz="4000" dirty="0" smtClean="0"/>
              <a:t>os olhos físicos não podem alcançar </a:t>
            </a:r>
            <a:r>
              <a:rPr lang="pt-BR" sz="2800" i="1" dirty="0" smtClean="0"/>
              <a:t>Therezinha Oliveira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val="4081505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7026E08-9069-403F-911B-BA0E630A5C02}" type="slidenum">
              <a:rPr lang="pt-BR"/>
              <a:pPr/>
              <a:t>9</a:t>
            </a:fld>
            <a:endParaRPr lang="pt-BR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574925"/>
            <a:ext cx="7704137" cy="164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pt-BR" dirty="0" smtClean="0"/>
              <a:t>Também conhecida</a:t>
            </a:r>
          </a:p>
          <a:p>
            <a:pPr marL="0" indent="0" algn="ctr">
              <a:spcBef>
                <a:spcPts val="0"/>
              </a:spcBef>
            </a:pPr>
            <a:r>
              <a:rPr lang="pt-BR" dirty="0" smtClean="0"/>
              <a:t>como </a:t>
            </a:r>
            <a:r>
              <a:rPr lang="pt-BR" b="1" dirty="0" smtClean="0"/>
              <a:t>dupla vista</a:t>
            </a:r>
          </a:p>
        </p:txBody>
      </p:sp>
    </p:spTree>
    <p:extLst>
      <p:ext uri="{BB962C8B-B14F-4D97-AF65-F5344CB8AC3E}">
        <p14:creationId xmlns:p14="http://schemas.microsoft.com/office/powerpoint/2010/main" val="41455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2524</Words>
  <Application>Microsoft Office PowerPoint</Application>
  <PresentationFormat>Apresentação na tela (4:3)</PresentationFormat>
  <Paragraphs>323</Paragraphs>
  <Slides>44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GEPE_GEM_Unidade1_Aula4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Info</cp:lastModifiedBy>
  <cp:revision>317</cp:revision>
  <dcterms:created xsi:type="dcterms:W3CDTF">2012-11-15T17:55:20Z</dcterms:created>
  <dcterms:modified xsi:type="dcterms:W3CDTF">2014-09-10T13:54:24Z</dcterms:modified>
</cp:coreProperties>
</file>