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65" r:id="rId2"/>
    <p:sldId id="257" r:id="rId3"/>
    <p:sldId id="267" r:id="rId4"/>
    <p:sldId id="335" r:id="rId5"/>
    <p:sldId id="331" r:id="rId6"/>
    <p:sldId id="336" r:id="rId7"/>
    <p:sldId id="332" r:id="rId8"/>
    <p:sldId id="337" r:id="rId9"/>
    <p:sldId id="315" r:id="rId10"/>
    <p:sldId id="338" r:id="rId11"/>
    <p:sldId id="339" r:id="rId12"/>
    <p:sldId id="340" r:id="rId13"/>
    <p:sldId id="341" r:id="rId14"/>
    <p:sldId id="342" r:id="rId15"/>
    <p:sldId id="344" r:id="rId16"/>
    <p:sldId id="343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266" r:id="rId25"/>
    <p:sldId id="366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6693"/>
    <a:srgbClr val="906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74" autoAdjust="0"/>
    <p:restoredTop sz="75891" autoAdjust="0"/>
  </p:normalViewPr>
  <p:slideViewPr>
    <p:cSldViewPr showGuides="1">
      <p:cViewPr varScale="1">
        <p:scale>
          <a:sx n="78" d="100"/>
          <a:sy n="78" d="100"/>
        </p:scale>
        <p:origin x="-570" y="-9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C56382-6854-48DD-AE35-DED61285606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386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TERCEIRA UNIDADE: A MEDIUNIDADE E O MÉDIUM</a:t>
            </a:r>
          </a:p>
          <a:p>
            <a:r>
              <a:rPr lang="pt-BR" dirty="0" smtClean="0"/>
              <a:t>Capítulo 15 – “De graça recebestes, de graça dai”</a:t>
            </a:r>
            <a:endParaRPr lang="pt-BR" dirty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F2EB0C-4562-42D2-B3CA-6614AEB91DAC}" type="slidenum">
              <a:rPr lang="pt-BR">
                <a:ea typeface="ＭＳ Ｐゴシック" panose="020B0600070205080204" pitchFamily="34" charset="-128"/>
              </a:rPr>
              <a:pPr/>
              <a:t>1</a:t>
            </a:fld>
            <a:endParaRPr lang="pt-B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8886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C5E2E-07FA-4CCD-8F63-B339B926E86A}" type="slidenum">
              <a:rPr lang="pt-BR"/>
              <a:pPr/>
              <a:t>18</a:t>
            </a:fld>
            <a:endParaRPr lang="pt-BR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DEF8E16-586E-4855-9AFA-C94862EF2021}" type="slidenum">
              <a:rPr lang="pt-BR" sz="1200">
                <a:ea typeface="ＭＳ Ｐゴシック" panose="020B0600070205080204" pitchFamily="34" charset="-128"/>
              </a:rPr>
              <a:pPr algn="r"/>
              <a:t>18</a:t>
            </a:fld>
            <a:endParaRPr lang="pt-BR" sz="1200">
              <a:ea typeface="ＭＳ Ｐゴシック" panose="020B0600070205080204" pitchFamily="34" charset="-128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marL="209550" indent="-209550" defTabSz="45720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919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FE142-B69C-4501-AC83-9F61D6F495E2}" type="slidenum">
              <a:rPr lang="pt-BR"/>
              <a:pPr/>
              <a:t>19</a:t>
            </a:fld>
            <a:endParaRPr lang="pt-BR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53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3F064-7A05-45A7-A8B7-23B327224D5E}" type="slidenum">
              <a:rPr lang="pt-BR"/>
              <a:pPr/>
              <a:t>20</a:t>
            </a:fld>
            <a:endParaRPr lang="pt-BR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991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628E5-D870-4734-A8DA-5F7E20A88964}" type="slidenum">
              <a:rPr lang="pt-BR"/>
              <a:pPr/>
              <a:t>21</a:t>
            </a:fld>
            <a:endParaRPr lang="pt-BR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668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84274-3E6B-488E-A958-04D458B2ED89}" type="slidenum">
              <a:rPr lang="pt-BR"/>
              <a:pPr/>
              <a:t>22</a:t>
            </a:fld>
            <a:endParaRPr lang="pt-BR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005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75B10-5CB3-4B5E-AC92-654B2807560E}" type="slidenum">
              <a:rPr lang="pt-BR"/>
              <a:pPr/>
              <a:t>23</a:t>
            </a:fld>
            <a:endParaRPr lang="pt-BR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108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8FB144-A360-41DA-8F56-95549FF378B5}" type="slidenum">
              <a:rPr lang="pt-BR" sz="1200"/>
              <a:pPr eaLnBrk="1" hangingPunct="1"/>
              <a:t>25</a:t>
            </a:fld>
            <a:endParaRPr lang="pt-BR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2400" indent="-152400" eaLnBrk="1" hangingPunct="1"/>
            <a:r>
              <a:rPr lang="pt-BR" dirty="0" smtClean="0"/>
              <a:t>Capítulo 3 – Fases do treinamento mediúnico. Pág. 90 a 96</a:t>
            </a:r>
          </a:p>
          <a:p>
            <a:pPr marL="152400" indent="-152400" eaLnBrk="1" hangingPunct="1"/>
            <a:r>
              <a:rPr lang="pt-BR" dirty="0" smtClean="0"/>
              <a:t>2. 2ª fase – Aproximação, pág. 90.</a:t>
            </a:r>
          </a:p>
          <a:p>
            <a:pPr marL="152400" indent="-152400" eaLnBrk="1" hangingPunct="1"/>
            <a:r>
              <a:rPr lang="pt-BR" dirty="0" smtClean="0"/>
              <a:t>Semana 3 de 3</a:t>
            </a:r>
          </a:p>
        </p:txBody>
      </p:sp>
    </p:spTree>
    <p:extLst>
      <p:ext uri="{BB962C8B-B14F-4D97-AF65-F5344CB8AC3E}">
        <p14:creationId xmlns:p14="http://schemas.microsoft.com/office/powerpoint/2010/main" val="516595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442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Capítulo 3 – Fases do Treinamento Mediúnico / Roteiro</a:t>
            </a: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contido no item 2.4 Modelo para conduzir a fase. Páginas 92 a 94. / Ver material de apoio.</a:t>
            </a:r>
          </a:p>
          <a:p>
            <a:pPr eaLnBrk="1" hangingPunct="1"/>
            <a:endParaRPr lang="pt-BR" baseline="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2.	2ª Fase: APROXIMAÇÃO</a:t>
            </a:r>
            <a:endParaRPr lang="pt-BR" sz="20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2.4	Modelo para conduzir a fase</a:t>
            </a:r>
            <a:endParaRPr lang="pt-BR" sz="20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Páginas 92 a 94.</a:t>
            </a:r>
            <a:endParaRPr lang="pt-BR" sz="40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Preparação do físico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Iniciando o preparo para o treinamento mediúnico, vamos deixar de lado os pertences, como bolsas, livros, pacotes, e nos colocar em posição confortável, corpo ereto, pés apoiados no chão, cabeça erguida sem forçar.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Relaxamento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Vamos dirigir nossa atenção ponto a ponto do corpo, a começar pelos pés, contraindo e descontraindo,  voltando a atenção para as pernas, o tronco, os ombros, os braços, as mãos, o pescoço, a cabeça, a face,  contraindo os músculos e descontraindo a seguir até encontrar um ponto em que estejam à vontade.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Respiração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Para melhorar a disposição física, respiremos profundamente algumas vezes, com bastante calma, inspirando pelo nariz e expirando pela boca, até eliminarmos todo o ar dos pulmões.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Se ainda tivermos alguma parte do corpo em tensão, aproveitemos a respiração para testar e comandar o relaxamento conscientemente.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Depois, que a respiração volte ao ritmo normal.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Autoanálise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Façamos uma autoanálise, tomando ciência das nossas condições momentâneas para nos servir de comparação com as sensações dos exercícios. Isso ajuda a nos conhecer e identificar quais atitudes diárias precisamos reforçar: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1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Corpo físico – Alguma dor? Algum desconforto? Algum mal-estar?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1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Campo emocional – Preocupados com alguma coisa? Calmos? Agitados? Nervosos? Tristes? Com medo? Seguros?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1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Campo espiritual – Temos fé? Confiança? Cedemos com facilidade a pensamentos negativos?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Objetivos da reunião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Focalizemos os objetivos comuns que nos trouxeram a esta Casa, que são o de aprender, educar-nos, para podermos servir aos que mais necessitam.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Integração psíquica com o grupo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Voltemos o pensamento para os companheiros presentes. Como nós, compartilham dos anseios de equilíbrio e precisam de nosso estímulo. Vamos nos ligando a eles e desejando-lhes paz e êxito nos seus intentos.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Sintonia com a equipe espiritual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Como nada realizamos sozinhos, sintonizemos com os Espíritos bondosos que nos assistem, por meio da equipe espiritual da sala, guias mediúnicos e guias de encarnação. Que possamos estreitar a ligação com eles para facilitar a recepção de suas inspirações e desempenhar a tarefa com maior facilidade.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Prece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Senhor, agradecemos por este momento e, em especial, por confiar em nós.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Sabemos que o Seu amor nos conduz e que os bons Espíritos presidem a nossa reunião. Abençoa o nosso esforço de nos educarmos para melhor servir na Seara.</a:t>
            </a:r>
          </a:p>
          <a:p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Realizar, neste encontro, 3 exercícios de percepção de fluidos e 3 de aproximação: PA </a:t>
            </a:r>
            <a:r>
              <a:rPr lang="pt-BR" sz="2400" kern="1200" dirty="0" err="1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PA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</a:t>
            </a:r>
            <a:r>
              <a:rPr lang="pt-BR" sz="2400" kern="120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PA</a:t>
            </a:r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Exercício</a:t>
            </a:r>
            <a:r>
              <a:rPr lang="pt-BR" sz="2400" b="1" kern="1200" baseline="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</a:t>
            </a:r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Pedimos ao companheiro espiritual designado para hoje que inicie a projeção de fluidos para despertar-nos a sensibilidade.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- Pausa para que todos tenham a oportunidade de perceber.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Aos participantes da sala, pedimos que prestem atenção em como percebem os jatos intensos de fluidos aguçarem os seus pontos de maior sensibilidade.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(Não falar!)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Solicitamos ao amigo espiritual que cesse as projeções.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–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Aos companheiros encarnados: analisem o ambiente sem a projeção fluídica, mantendo-se atentos para a próxima fase.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Vamos emitir um forte chamamento mental para que os nossos guias se aproximem de nós para conhecermos a sua irradiação.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Já próximos, os protetores espirituais se movimentam, de um lado para o outro, à frente, às costas, testando a nossa percepção. Vamos acompanhar com atenção e tranquilidade para arquivarmos na lembrança como poderíamos reconhecê-los em outra ocasião.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Pedimos aos bondosos protetores que se afastem dos seus tutelados.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Aos companheiros encarnados, alertamos que continuem acompanhando o distanciamento dos guias e reparem como se sentem.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Já afastados, pedimos que os guias arremessem fluidos sobre os seus tutelados, para que percebam a projeção intencional e individual.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E agora, pedimos ao amigo encarregado da projeção de fluidos que lance sobre a sala novos jatos fluídicos generalizados. Isso para distinguir com clareza a projeção realizada pelo guia e a generalizada.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Repassamos mentalmente as sensações que impressionaram os seus sentidos, tanto na primeira, como na segunda fase.</a:t>
            </a: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Desconcentração</a:t>
            </a:r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Para a desconcentração, testemos o controle do corpo com breves movimentos, vamos fazer uma respiração mais profunda, perceber os batimentos cardíacos, e abrir os olhos, sorrindo para os demais presentes.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– Pausa até que todos estejam bem desconcentrados.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Por favor, levante a mão quem teve sintomas da percepção de fluídos e da aproximação.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Após repetir esse exercício por duas ou três vezes, o dirigente deve encerrar com uma prece, solicitando aos protetores espirituais um passe de refazimento de energias.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 </a:t>
            </a:r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2.5	Avaliação final</a:t>
            </a:r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Páginas 94 e 95.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Ao final da reunião, o dirigente pode abrir os comentários finais por meio de perguntas ao grupo: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Pode perceber a aproximação do guia mediúnico?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Como percebeu: por meio de uma irradiação? Uma luz? Um perfume?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Com a sua aproximação, sentiu alguma emoção, como alegria, bem-estar?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Quando se afastou, houve modificação do que sentiu?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Todos os exercícios foram iguais?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 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Observação: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Repetir na 2ª e 3ª vez somente o </a:t>
            </a:r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Exercício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e a </a:t>
            </a:r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Desconcentração.</a:t>
            </a:r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“Durante a condução dos exercícios, os colaboradores da sala também não devem circular pelo ambiente, para que os participantes não se confundam com os movimentos e as emanações dos encarnados”. (pág.91)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“Os comentários devem ser reservados para o momento final do encontro, com breves descansos entre um exercício e outro, durante os quais erguerão o braço os participantes que tiveram algum sintoma, para indicar o fato ao dirigente”. (pág.91)</a:t>
            </a:r>
          </a:p>
          <a:p>
            <a:pPr eaLnBrk="1" hangingPunct="1"/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32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15FD0-C530-4BF1-80B2-5FE882C51417}" type="slidenum">
              <a:rPr lang="pt-BR"/>
              <a:pPr/>
              <a:t>5</a:t>
            </a:fld>
            <a:endParaRPr lang="pt-BR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1BE1D1B-BBD2-49B2-A36C-777EC555E6FB}" type="slidenum">
              <a:rPr lang="pt-BR" sz="1200">
                <a:ea typeface="ＭＳ Ｐゴシック" panose="020B0600070205080204" pitchFamily="34" charset="-128"/>
              </a:rPr>
              <a:pPr algn="r"/>
              <a:t>5</a:t>
            </a:fld>
            <a:endParaRPr lang="pt-BR" sz="1200">
              <a:ea typeface="ＭＳ Ｐゴシック" panose="020B0600070205080204" pitchFamily="34" charset="-128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marL="209550" indent="-209550" defTabSz="45720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79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FBBF9-5652-4E0B-BB9B-66E3084107D7}" type="slidenum">
              <a:rPr lang="pt-BR"/>
              <a:pPr/>
              <a:t>10</a:t>
            </a:fld>
            <a:endParaRPr lang="pt-BR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“Deus quer que a luz chegue a todos, não quer que o mais pobre dela fique privado e possa dizer: não tenho fé, porque não a pude pagar; não tive o consolo de receber encorajamentos e os testemunhos de afeição dos que pranteio, porque sou pobre.” Allan Kardec, O Evangelho Segundo o Espiritismo, cap. 26.</a:t>
            </a:r>
          </a:p>
        </p:txBody>
      </p:sp>
    </p:spTree>
    <p:extLst>
      <p:ext uri="{BB962C8B-B14F-4D97-AF65-F5344CB8AC3E}">
        <p14:creationId xmlns:p14="http://schemas.microsoft.com/office/powerpoint/2010/main" val="159697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99E8B-5DB3-48F4-A77F-369616E5C35E}" type="slidenum">
              <a:rPr lang="pt-BR"/>
              <a:pPr/>
              <a:t>12</a:t>
            </a:fld>
            <a:endParaRPr lang="pt-BR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Porque a mediunidade é uma faculdade fugidia, instável, com a qual ninguém pode contar com certeza, já que não funciona sem o concurso dos Espíritos. “Explorar a mediunidade é, portanto, dispor de uma coisa de que realmente não se é dono. Afirmar o contrário é enganar a quem paga.” Allan Kardec, O Evangelho Segundo o Espiritismo, cap. 26.</a:t>
            </a:r>
          </a:p>
        </p:txBody>
      </p:sp>
    </p:spTree>
    <p:extLst>
      <p:ext uri="{BB962C8B-B14F-4D97-AF65-F5344CB8AC3E}">
        <p14:creationId xmlns:p14="http://schemas.microsoft.com/office/powerpoint/2010/main" val="321508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3B373-8A9D-4A78-914E-8A8DDA83BD9E}" type="slidenum">
              <a:rPr lang="pt-BR"/>
              <a:pPr/>
              <a:t>13</a:t>
            </a:fld>
            <a:endParaRPr lang="pt-B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Como os bons Espíritos não se prestam a esse comércio e se afastam, os que ficam junto do médium mercenário ou ambicioso são Espíritos levianos, pseudo-sábios ou até malévolos, mas, no mínimo, ignorantes.</a:t>
            </a:r>
          </a:p>
        </p:txBody>
      </p:sp>
    </p:spTree>
    <p:extLst>
      <p:ext uri="{BB962C8B-B14F-4D97-AF65-F5344CB8AC3E}">
        <p14:creationId xmlns:p14="http://schemas.microsoft.com/office/powerpoint/2010/main" val="129590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47C12-8B25-407B-B489-CB2C4AF699C7}" type="slidenum">
              <a:rPr lang="pt-BR"/>
              <a:pPr/>
              <a:t>14</a:t>
            </a:fld>
            <a:endParaRPr lang="pt-BR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“A mediunidade séria nunca pode constituir uma profissão, isso a desacredita moralmente e a assimilaria aos ledores da ‘buena dicha’. Esse tráfico, degenerado em abuso, explorado pelo charlatanismo, a ignorância e a crueldade dos supersticiosos, foi que levou Moisés a proibi-la. O Espiritismo, compreendendo a feição honesta do fenômeno, elevou a mediunidade ao grau de missão. Allan Kardec, O Evangelho Segundo o Espiritismo, cap. 26.</a:t>
            </a:r>
          </a:p>
        </p:txBody>
      </p:sp>
    </p:spTree>
    <p:extLst>
      <p:ext uri="{BB962C8B-B14F-4D97-AF65-F5344CB8AC3E}">
        <p14:creationId xmlns:p14="http://schemas.microsoft.com/office/powerpoint/2010/main" val="381974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BE7DD-06B0-4406-8FF9-6DA3FFF230B3}" type="slidenum">
              <a:rPr lang="pt-BR"/>
              <a:pPr/>
              <a:t>15</a:t>
            </a:fld>
            <a:endParaRPr lang="pt-BR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10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0B6EA-EAAD-4EB5-9FB2-C78AE102901B}" type="slidenum">
              <a:rPr lang="pt-BR"/>
              <a:pPr/>
              <a:t>16</a:t>
            </a:fld>
            <a:endParaRPr lang="pt-BR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399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FC90D-BB57-4936-A27C-CBBA4FAFD8E8}" type="slidenum">
              <a:rPr lang="pt-BR"/>
              <a:pPr/>
              <a:t>17</a:t>
            </a:fld>
            <a:endParaRPr lang="pt-BR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57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2B1665-F905-4CE2-9A69-7D10AFB5E4A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01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7EACC7-1828-4179-B6BA-4BC7C9B2D42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21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573713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57371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429148-CA7A-4D50-84BC-69ACAF8DA22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11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3B71CA-69E0-4E4A-9D8A-388E05656F2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92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1D8926-35E1-4A70-B499-7DE1C83D6FF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24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381158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11588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C05CFD-B7DF-454B-9D5E-2A60BD2002D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31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1499C-B79F-48F3-8956-2BE59E5E991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83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F66AA0-8268-4E14-ACD0-85C683FA9B2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C37875-E491-4BDF-8A12-E8463067B4A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89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307074-AE7E-4D1F-8DA9-80EAD0CED94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19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F07543-3457-4AFA-99AA-01F80ED2ADE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02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2-sl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20638"/>
            <a:ext cx="9107487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77755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4960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906693"/>
                </a:solidFill>
              </a:defRPr>
            </a:lvl1pPr>
          </a:lstStyle>
          <a:p>
            <a:fld id="{1D86C940-6A17-4210-B632-60CB0C04EF85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sz="4400" kern="1200">
          <a:solidFill>
            <a:srgbClr val="90669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bes-sp.blogspot.com/2012_07_01_archiv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br/url?sa=i&amp;rct=j&amp;q=&amp;esrc=s&amp;frm=1&amp;source=images&amp;cd=&amp;cad=rja&amp;docid=xG6SWNT9421gpM&amp;tbnid=y88S1At15YU26M:&amp;ved=0CAUQjRw&amp;url=http://juliana-finaflor.blogspot.com/2012/12/vem-vai-ter-presente.html&amp;ei=ANtzUZzTFJDc9QT2oIHYAg&amp;bvm=bv.45512109,d.eWU&amp;psig=AFQjCNFbvTdIBdLV3SCNxNGTdHDHbJuRZQ&amp;ust=1366633563647876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.br/url?sa=i&amp;rct=j&amp;q=&amp;esrc=s&amp;frm=1&amp;source=images&amp;cd=&amp;cad=rja&amp;docid=rcViwJeJGERByM&amp;tbnid=ksVt3jw65bgnmM:&amp;ved=0CAUQjRw&amp;url=http://laprovitera.blogspot.com/&amp;ei=9NtzUc-5I4TS9QTwwIHABQ&amp;bvm=bv.45512109,d.eWU&amp;psig=AFQjCNHenPsT4TGJKu__snBLEk7VdB-KuQ&amp;ust=136663381169038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.br/url?sa=i&amp;rct=j&amp;q=&amp;esrc=s&amp;frm=1&amp;source=images&amp;cd=&amp;cad=rja&amp;docid=VK0ntBJKdXsVKM&amp;tbnid=EpT21HarGYKKaM:&amp;ved=0CAUQjRw&amp;url=http://www.tribunadoceara.com.br/diversao/teatro/espetaculo-sobre-allan-kardec-entra-em-cartaz-no-teatro-via-sul/&amp;ei=lNlzUYCsJZDo9gSTsoDYAQ&amp;bvm=bv.45512109,d.eWU&amp;psig=AFQjCNHPBjnu3s-HxNDjyS50HS6Z5Qbl2A&amp;ust=136663322934617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1lQlhQdp5qgTEM&amp;tbnid=DT5yAv-kUA_RlM:&amp;ved=0CAUQjRw&amp;url=http://www.casadenane.com/2012/03/almas-afins.html&amp;ei=beBzUY6nFIOI8QTevIHIAg&amp;bvm=bv.45512109,d.eWU&amp;psig=AFQjCNFk_kHdF6eliNg3q0f63KHQ8iY31w&amp;ust=136663493238784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Y-0dKOY0-XlgiM&amp;tbnid=VOALw6QGfgyEKM:&amp;ved=0CAUQjRw&amp;url=http://comunicacatequese.blogspot.com/2012/05/junho-mes-dedicado-ao-coracao-de-jesus.html&amp;ei=68lzUai5OpKE9gSOrIGwBg&amp;bvm=bv.45512109,d.dmQ&amp;psig=AFQjCNEirqkA8BDQ3mukfjQa2KB5hO5VJQ&amp;ust=136662922054851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frm=1&amp;source=images&amp;cd=&amp;cad=rja&amp;docid=xN-LHqUUWqWxcM&amp;tbnid=9vU9ho9n31CaRM:&amp;ved=0CAUQjRw&amp;url=http://jornalmaisnoticias.com.br/famoso-medium-promove-curas-espirituais/&amp;ei=QftzUZr4JIWK9QSN1YGwDg&amp;bvm=bv.45512109,d.dmQ&amp;psig=AFQjCNFfEhV6ekr6wdyTBtNPljqyvPyBPw&amp;ust=136664184521149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8"/>
            <a:ext cx="9144000" cy="681506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9592" y="2192327"/>
            <a:ext cx="4062660" cy="202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UNIDADE 3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spc="-1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A MEDIUNIDADE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E O MÉDIUM</a:t>
            </a:r>
            <a:endParaRPr lang="pt-BR" sz="40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9700" y="3756759"/>
            <a:ext cx="3529013" cy="23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smtClean="0">
                <a:solidFill>
                  <a:srgbClr val="906693"/>
                </a:solidFill>
              </a:rPr>
              <a:t>AULA 14</a:t>
            </a:r>
            <a:endParaRPr lang="pt-BR" sz="2400" dirty="0" smtClean="0">
              <a:solidFill>
                <a:srgbClr val="906693"/>
              </a:solidFill>
            </a:endParaRP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906693"/>
                </a:solidFill>
              </a:rPr>
              <a:t>De graça recebestes, de graça dai</a:t>
            </a:r>
          </a:p>
        </p:txBody>
      </p:sp>
      <p:sp>
        <p:nvSpPr>
          <p:cNvPr id="3075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800">
                <a:solidFill>
                  <a:srgbClr val="92656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926568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926568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F25B057-7566-4186-98C9-2EB6E54E6106}" type="slidenum">
              <a:rPr lang="pt-BR" sz="1000">
                <a:solidFill>
                  <a:srgbClr val="906693"/>
                </a:solidFill>
                <a:ea typeface="ＭＳ Ｐゴシック" panose="020B0600070205080204" pitchFamily="34" charset="-128"/>
              </a:rPr>
              <a:pPr algn="r"/>
              <a:t>1</a:t>
            </a:fld>
            <a:endParaRPr lang="pt-BR" sz="1000" dirty="0">
              <a:solidFill>
                <a:srgbClr val="906693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86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F1E57-D9FD-4A45-BE57-EDB1314D02E0}" type="slidenum">
              <a:rPr lang="pt-BR" sz="1000"/>
              <a:pPr/>
              <a:t>10</a:t>
            </a:fld>
            <a:endParaRPr lang="pt-BR" dirty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060848"/>
            <a:ext cx="7775575" cy="2662857"/>
          </a:xfrm>
        </p:spPr>
        <p:txBody>
          <a:bodyPr/>
          <a:lstStyle/>
          <a:p>
            <a:r>
              <a:rPr lang="pt-BR" sz="4000" dirty="0" smtClean="0"/>
              <a:t>Os </a:t>
            </a:r>
            <a:r>
              <a:rPr lang="pt-BR" sz="4000" dirty="0"/>
              <a:t>pobres poderão ter dificultado ou impedido o acesso ao esclarecimento, conforto e ajuda </a:t>
            </a:r>
            <a:r>
              <a:rPr lang="pt-BR" sz="4000" dirty="0" smtClean="0"/>
              <a:t>espiritual</a:t>
            </a:r>
            <a:r>
              <a:rPr lang="pt-BR" sz="4000" dirty="0"/>
              <a:t> </a:t>
            </a:r>
            <a:r>
              <a:rPr lang="pt-BR" sz="2800" i="1" dirty="0" smtClean="0"/>
              <a:t>Therezinha </a:t>
            </a:r>
            <a:r>
              <a:rPr lang="pt-BR" sz="2800" i="1" dirty="0"/>
              <a:t>Oliveira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3C64-DB2F-494D-B86F-2DDC361A426E}" type="slidenum">
              <a:rPr lang="pt-BR" sz="1000"/>
              <a:pPr/>
              <a:t>11</a:t>
            </a:fld>
            <a:endParaRPr lang="pt-BR" dirty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5575" cy="2447925"/>
          </a:xfrm>
        </p:spPr>
        <p:txBody>
          <a:bodyPr/>
          <a:lstStyle/>
          <a:p>
            <a:r>
              <a:rPr lang="pt-BR" dirty="0" smtClean="0"/>
              <a:t>O </a:t>
            </a:r>
            <a:r>
              <a:rPr lang="pt-BR" dirty="0"/>
              <a:t>médium estará </a:t>
            </a:r>
            <a:r>
              <a:rPr lang="pt-BR" dirty="0" smtClean="0"/>
              <a:t>recebendo</a:t>
            </a:r>
          </a:p>
          <a:p>
            <a:r>
              <a:rPr lang="pt-BR" dirty="0" smtClean="0"/>
              <a:t>a </a:t>
            </a:r>
            <a:r>
              <a:rPr lang="pt-BR" dirty="0"/>
              <a:t>paga pelo </a:t>
            </a:r>
            <a:r>
              <a:rPr lang="pt-BR" b="1" dirty="0"/>
              <a:t>trabalho dos Espíritos</a:t>
            </a:r>
            <a:r>
              <a:rPr lang="pt-BR" dirty="0"/>
              <a:t>, o que é </a:t>
            </a:r>
            <a:r>
              <a:rPr lang="pt-BR" dirty="0" smtClean="0"/>
              <a:t>imoral </a:t>
            </a:r>
            <a:endParaRPr lang="pt-BR" dirty="0"/>
          </a:p>
          <a:p>
            <a:r>
              <a:rPr lang="pt-BR" sz="2800" i="1" dirty="0"/>
              <a:t>Therezinha Oliveira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B56A-E2E0-4891-9F08-FA1BE8C23B0A}" type="slidenum">
              <a:rPr lang="pt-BR" sz="1000"/>
              <a:pPr/>
              <a:t>12</a:t>
            </a:fld>
            <a:endParaRPr lang="pt-BR" dirty="0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75575" cy="2520950"/>
          </a:xfrm>
        </p:spPr>
        <p:txBody>
          <a:bodyPr/>
          <a:lstStyle/>
          <a:p>
            <a:r>
              <a:rPr lang="pt-BR" dirty="0" smtClean="0"/>
              <a:t>Teremos </a:t>
            </a:r>
            <a:r>
              <a:rPr lang="pt-BR" dirty="0"/>
              <a:t>de </a:t>
            </a:r>
            <a:r>
              <a:rPr lang="pt-BR" b="1" dirty="0"/>
              <a:t>assegurar</a:t>
            </a:r>
            <a:r>
              <a:rPr lang="pt-BR" dirty="0"/>
              <a:t> </a:t>
            </a:r>
            <a:r>
              <a:rPr lang="pt-BR" b="1" dirty="0"/>
              <a:t>resultados</a:t>
            </a:r>
            <a:r>
              <a:rPr lang="pt-BR" dirty="0"/>
              <a:t>, </a:t>
            </a:r>
            <a:r>
              <a:rPr lang="pt-BR" b="1" dirty="0"/>
              <a:t>mas</a:t>
            </a:r>
            <a:r>
              <a:rPr lang="pt-BR" dirty="0"/>
              <a:t> </a:t>
            </a:r>
            <a:r>
              <a:rPr lang="pt-BR" b="1" dirty="0"/>
              <a:t>não</a:t>
            </a:r>
            <a:r>
              <a:rPr lang="pt-BR" dirty="0"/>
              <a:t> </a:t>
            </a:r>
            <a:r>
              <a:rPr lang="pt-BR" b="1" dirty="0"/>
              <a:t>poderemos</a:t>
            </a:r>
            <a:r>
              <a:rPr lang="pt-BR" dirty="0"/>
              <a:t> </a:t>
            </a:r>
            <a:r>
              <a:rPr lang="pt-BR" b="1" dirty="0" smtClean="0"/>
              <a:t>fazer</a:t>
            </a:r>
            <a:endParaRPr lang="pt-BR" dirty="0"/>
          </a:p>
          <a:p>
            <a:r>
              <a:rPr lang="pt-BR" sz="2800" i="1" dirty="0"/>
              <a:t>Therezinha Oliveira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68B-487A-4FF0-BE80-3EAFA47B24DA}" type="slidenum">
              <a:rPr lang="pt-BR" sz="1000"/>
              <a:pPr/>
              <a:t>13</a:t>
            </a:fld>
            <a:endParaRPr lang="pt-BR" dirty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7775575" cy="1944687"/>
          </a:xfrm>
        </p:spPr>
        <p:txBody>
          <a:bodyPr/>
          <a:lstStyle/>
          <a:p>
            <a:r>
              <a:rPr lang="pt-BR" dirty="0" smtClean="0"/>
              <a:t>Atrairá </a:t>
            </a:r>
            <a:r>
              <a:rPr lang="pt-BR" dirty="0"/>
              <a:t>para junto do médium Espíritos </a:t>
            </a:r>
            <a:r>
              <a:rPr lang="pt-BR" dirty="0" smtClean="0"/>
              <a:t>inferiores </a:t>
            </a:r>
            <a:endParaRPr lang="pt-BR" dirty="0"/>
          </a:p>
          <a:p>
            <a:r>
              <a:rPr lang="pt-BR" sz="2800" i="1" dirty="0"/>
              <a:t>Therezinha Oliveira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2B84E-21B7-4632-A93E-479F2891248D}" type="slidenum">
              <a:rPr lang="pt-BR" sz="1000"/>
              <a:pPr/>
              <a:t>14</a:t>
            </a:fld>
            <a:endParaRPr lang="pt-BR" dirty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636912"/>
            <a:ext cx="7775575" cy="1439217"/>
          </a:xfrm>
        </p:spPr>
        <p:txBody>
          <a:bodyPr/>
          <a:lstStyle/>
          <a:p>
            <a:r>
              <a:rPr lang="pt-BR" dirty="0" smtClean="0"/>
              <a:t>Lançaremos </a:t>
            </a:r>
            <a:r>
              <a:rPr lang="pt-BR" dirty="0"/>
              <a:t>descrédito sobre a </a:t>
            </a:r>
            <a:r>
              <a:rPr lang="pt-BR" dirty="0" smtClean="0"/>
              <a:t>mediunidade </a:t>
            </a:r>
            <a:r>
              <a:rPr lang="pt-BR" sz="2800" i="1" dirty="0" smtClean="0"/>
              <a:t>Therezinha </a:t>
            </a:r>
            <a:r>
              <a:rPr lang="pt-BR" sz="2800" i="1" dirty="0"/>
              <a:t>Oliveira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DC29F-98D2-4248-A0EE-8967A6CAEE14}" type="slidenum">
              <a:rPr lang="pt-BR" sz="1000"/>
              <a:pPr/>
              <a:t>15</a:t>
            </a:fld>
            <a:endParaRPr lang="pt-BR" dirty="0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0581" y="4148138"/>
            <a:ext cx="8351837" cy="2089150"/>
          </a:xfrm>
        </p:spPr>
        <p:txBody>
          <a:bodyPr/>
          <a:lstStyle/>
          <a:p>
            <a:pPr marL="0" indent="0"/>
            <a:r>
              <a:rPr lang="pt-BR" sz="4000" dirty="0"/>
              <a:t>O pagamento não é somente o dinheiro, mas também o prestígio, vantagens, presentes </a:t>
            </a:r>
            <a:r>
              <a:rPr lang="pt-BR" sz="4000" dirty="0" err="1" smtClean="0"/>
              <a:t>etc</a:t>
            </a:r>
            <a:endParaRPr lang="pt-BR" sz="4000" i="1" dirty="0"/>
          </a:p>
        </p:txBody>
      </p:sp>
      <p:pic>
        <p:nvPicPr>
          <p:cNvPr id="163846" name="Picture 6" descr="arvore_de_dinheir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163638"/>
            <a:ext cx="2632075" cy="2632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resent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09675"/>
            <a:ext cx="3168650" cy="2579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249D6-CCC8-434E-8FE9-B3A6E494D39A}" type="slidenum">
              <a:rPr lang="pt-BR" sz="1000"/>
              <a:pPr/>
              <a:t>16</a:t>
            </a:fld>
            <a:endParaRPr lang="pt-BR" dirty="0"/>
          </a:p>
        </p:txBody>
      </p:sp>
      <p:pic>
        <p:nvPicPr>
          <p:cNvPr id="159748" name="Picture 4" descr="6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"/>
          <a:stretch>
            <a:fillRect/>
          </a:stretch>
        </p:blipFill>
        <p:spPr bwMode="auto">
          <a:xfrm>
            <a:off x="34925" y="-6350"/>
            <a:ext cx="9109075" cy="65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078288"/>
            <a:ext cx="7775575" cy="2519362"/>
          </a:xfrm>
        </p:spPr>
        <p:txBody>
          <a:bodyPr/>
          <a:lstStyle/>
          <a:p>
            <a:r>
              <a:rPr lang="pt-BR" sz="4000" dirty="0" smtClean="0"/>
              <a:t>Quem </a:t>
            </a:r>
            <a:r>
              <a:rPr lang="pt-BR" sz="4000" dirty="0"/>
              <a:t>não tiver </a:t>
            </a:r>
            <a:r>
              <a:rPr lang="pt-BR" sz="4000" dirty="0" smtClean="0"/>
              <a:t>com que</a:t>
            </a:r>
          </a:p>
          <a:p>
            <a:r>
              <a:rPr lang="pt-BR" sz="4000" dirty="0" smtClean="0"/>
              <a:t>viver, procure recurso</a:t>
            </a:r>
          </a:p>
          <a:p>
            <a:r>
              <a:rPr lang="pt-BR" sz="4000" dirty="0" smtClean="0"/>
              <a:t>fora da mediunidade </a:t>
            </a:r>
          </a:p>
          <a:p>
            <a:r>
              <a:rPr lang="pt-BR" sz="2000" i="1" dirty="0" smtClean="0"/>
              <a:t>O </a:t>
            </a:r>
            <a:r>
              <a:rPr lang="pt-BR" sz="2000" i="1" dirty="0"/>
              <a:t>Evangelho Segundo o Espiritismo, cap. 26</a:t>
            </a:r>
          </a:p>
        </p:txBody>
      </p:sp>
      <p:pic>
        <p:nvPicPr>
          <p:cNvPr id="159752" name="Picture 8" descr="Allan+Kardec+(pseudônimo+do+pedagogo+francês+Hippolyte+Léon+Denizard+Rivail+e+que+nasceu+em+1804),+faleceu+em+31+de+março+de+186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047" r="9091" b="16628"/>
          <a:stretch>
            <a:fillRect/>
          </a:stretch>
        </p:blipFill>
        <p:spPr bwMode="auto">
          <a:xfrm>
            <a:off x="3132138" y="1628775"/>
            <a:ext cx="2808287" cy="2470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2157E-6B93-4431-AEF0-2A6BD28E8394}" type="slidenum">
              <a:rPr lang="pt-BR" sz="1000"/>
              <a:pPr/>
              <a:t>17</a:t>
            </a:fld>
            <a:endParaRPr lang="pt-BR" dirty="0"/>
          </a:p>
        </p:txBody>
      </p:sp>
      <p:pic>
        <p:nvPicPr>
          <p:cNvPr id="165890" name="Picture 2" descr="6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"/>
          <a:stretch>
            <a:fillRect/>
          </a:stretch>
        </p:blipFill>
        <p:spPr bwMode="auto">
          <a:xfrm>
            <a:off x="34925" y="-6350"/>
            <a:ext cx="9109075" cy="65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005263"/>
            <a:ext cx="7775575" cy="2303462"/>
          </a:xfrm>
        </p:spPr>
        <p:txBody>
          <a:bodyPr/>
          <a:lstStyle/>
          <a:p>
            <a:r>
              <a:rPr lang="pt-BR" sz="4000" dirty="0" smtClean="0"/>
              <a:t>A </a:t>
            </a:r>
            <a:r>
              <a:rPr lang="pt-BR" sz="4000" dirty="0"/>
              <a:t>mediunidade é coisa santa, que deve ser praticada santamente, </a:t>
            </a:r>
            <a:r>
              <a:rPr lang="pt-BR" sz="4000" dirty="0" smtClean="0"/>
              <a:t>religiosamente</a:t>
            </a:r>
            <a:endParaRPr lang="pt-BR" sz="4000" dirty="0"/>
          </a:p>
          <a:p>
            <a:r>
              <a:rPr lang="pt-BR" sz="2400" i="1" dirty="0"/>
              <a:t>O Evangelho Segundo o Espiritismo, cap. 26</a:t>
            </a:r>
          </a:p>
        </p:txBody>
      </p:sp>
      <p:pic>
        <p:nvPicPr>
          <p:cNvPr id="165892" name="Picture 4" descr="allan-karde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844675"/>
            <a:ext cx="3238500" cy="1943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3F7DE-9E87-482F-A1F9-19B497DF7944}" type="slidenum">
              <a:rPr lang="pt-BR" sz="1000"/>
              <a:pPr/>
              <a:t>18</a:t>
            </a:fld>
            <a:endParaRPr lang="pt-BR" dirty="0"/>
          </a:p>
        </p:txBody>
      </p:sp>
      <p:pic>
        <p:nvPicPr>
          <p:cNvPr id="167938" name="Picture 2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"/>
          <a:stretch>
            <a:fillRect/>
          </a:stretch>
        </p:blipFill>
        <p:spPr bwMode="auto">
          <a:xfrm>
            <a:off x="34925" y="0"/>
            <a:ext cx="9109075" cy="653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AutoShape 5"/>
          <p:cNvSpPr>
            <a:spLocks/>
          </p:cNvSpPr>
          <p:nvPr/>
        </p:nvSpPr>
        <p:spPr bwMode="auto">
          <a:xfrm>
            <a:off x="1044575" y="2998788"/>
            <a:ext cx="7056438" cy="1798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/>
            <a:r>
              <a:rPr lang="pt-BR" sz="5400" dirty="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 remuneração espiritual</a:t>
            </a:r>
            <a:endParaRPr lang="pt-BR" sz="2800" i="1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FDC9-CA08-4E12-A11C-0200B92331D2}" type="slidenum">
              <a:rPr lang="pt-BR" sz="1000"/>
              <a:pPr/>
              <a:t>19</a:t>
            </a:fld>
            <a:endParaRPr lang="pt-BR" dirty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775" y="2349500"/>
            <a:ext cx="7920038" cy="2232025"/>
          </a:xfrm>
        </p:spPr>
        <p:txBody>
          <a:bodyPr/>
          <a:lstStyle/>
          <a:p>
            <a:r>
              <a:rPr lang="pt-BR" dirty="0"/>
              <a:t>Todo </a:t>
            </a:r>
            <a:r>
              <a:rPr lang="pt-BR" b="1" dirty="0"/>
              <a:t>bem</a:t>
            </a:r>
            <a:r>
              <a:rPr lang="pt-BR" dirty="0"/>
              <a:t> que </a:t>
            </a:r>
            <a:r>
              <a:rPr lang="pt-BR" b="1" dirty="0"/>
              <a:t>fazemos</a:t>
            </a:r>
            <a:r>
              <a:rPr lang="pt-BR" dirty="0"/>
              <a:t> sempre tem uma </a:t>
            </a:r>
            <a:r>
              <a:rPr lang="pt-BR" b="1" dirty="0"/>
              <a:t>recompensa</a:t>
            </a:r>
            <a:r>
              <a:rPr lang="pt-BR" dirty="0"/>
              <a:t> </a:t>
            </a:r>
            <a:r>
              <a:rPr lang="pt-BR" b="1" dirty="0"/>
              <a:t>espiritual</a:t>
            </a:r>
            <a:endParaRPr 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233D-FD97-4342-BCB7-2E41037C44A6}" type="slidenum">
              <a:rPr lang="pt-BR" sz="1000"/>
              <a:pPr/>
              <a:t>2</a:t>
            </a:fld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6382-007D-4EAD-B71E-33EE55A249D3}" type="slidenum">
              <a:rPr lang="pt-BR" sz="1000"/>
              <a:pPr/>
              <a:t>20</a:t>
            </a:fld>
            <a:endParaRPr lang="pt-BR" dirty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775" y="2636838"/>
            <a:ext cx="7920038" cy="1584325"/>
          </a:xfrm>
        </p:spPr>
        <p:txBody>
          <a:bodyPr/>
          <a:lstStyle/>
          <a:p>
            <a:r>
              <a:rPr lang="pt-BR" dirty="0"/>
              <a:t>A </a:t>
            </a:r>
            <a:r>
              <a:rPr lang="pt-BR" b="1" dirty="0"/>
              <a:t>lei</a:t>
            </a:r>
            <a:r>
              <a:rPr lang="pt-BR" dirty="0"/>
              <a:t> de causa e efeito sempre nos dá </a:t>
            </a:r>
            <a:r>
              <a:rPr lang="pt-BR" b="1" dirty="0"/>
              <a:t>conforme</a:t>
            </a:r>
            <a:r>
              <a:rPr lang="pt-BR" dirty="0"/>
              <a:t> a </a:t>
            </a:r>
            <a:r>
              <a:rPr lang="pt-BR" b="1" dirty="0"/>
              <a:t>obra</a:t>
            </a:r>
            <a:endParaRPr 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154A-5A08-4CFF-B25F-7A212A85D965}" type="slidenum">
              <a:rPr lang="pt-BR" sz="1000"/>
              <a:pPr/>
              <a:t>21</a:t>
            </a:fld>
            <a:endParaRPr lang="pt-BR" dirty="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775" y="2636838"/>
            <a:ext cx="7920038" cy="1584325"/>
          </a:xfrm>
        </p:spPr>
        <p:txBody>
          <a:bodyPr/>
          <a:lstStyle/>
          <a:p>
            <a:r>
              <a:rPr lang="pt-BR" b="1" dirty="0"/>
              <a:t>Pagaremos</a:t>
            </a:r>
            <a:r>
              <a:rPr lang="pt-BR" dirty="0"/>
              <a:t> </a:t>
            </a:r>
            <a:r>
              <a:rPr lang="pt-BR" b="1" dirty="0"/>
              <a:t>dívidas</a:t>
            </a:r>
          </a:p>
          <a:p>
            <a:r>
              <a:rPr lang="pt-BR" dirty="0"/>
              <a:t>espirituais  anteriores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C5A52-C801-4AC0-821D-23531C970B17}" type="slidenum">
              <a:rPr lang="pt-BR" sz="1000"/>
              <a:pPr/>
              <a:t>22</a:t>
            </a:fld>
            <a:endParaRPr lang="pt-BR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775" y="2636838"/>
            <a:ext cx="7920038" cy="1584325"/>
          </a:xfrm>
        </p:spPr>
        <p:txBody>
          <a:bodyPr/>
          <a:lstStyle/>
          <a:p>
            <a:r>
              <a:rPr lang="pt-BR" b="1" dirty="0"/>
              <a:t>Adquirimos</a:t>
            </a:r>
            <a:r>
              <a:rPr lang="pt-BR" dirty="0"/>
              <a:t> </a:t>
            </a:r>
            <a:r>
              <a:rPr lang="pt-BR" b="1" dirty="0"/>
              <a:t>méritos</a:t>
            </a:r>
          </a:p>
          <a:p>
            <a:r>
              <a:rPr lang="pt-BR" dirty="0"/>
              <a:t>para novas realizações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1A97-BDC6-406E-A4B1-C06E46DB3FB9}" type="slidenum">
              <a:rPr lang="pt-BR" sz="1000"/>
              <a:pPr/>
              <a:t>23</a:t>
            </a:fld>
            <a:endParaRPr lang="pt-BR" dirty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775" y="2060575"/>
            <a:ext cx="7920038" cy="2879725"/>
          </a:xfrm>
        </p:spPr>
        <p:txBody>
          <a:bodyPr/>
          <a:lstStyle/>
          <a:p>
            <a:r>
              <a:rPr lang="pt-BR" dirty="0"/>
              <a:t>Acelera o nosso progresso espiritual pelo </a:t>
            </a:r>
            <a:r>
              <a:rPr lang="pt-BR" b="1" dirty="0"/>
              <a:t>aprendizado</a:t>
            </a:r>
            <a:r>
              <a:rPr lang="pt-BR" dirty="0"/>
              <a:t> adquirido e pela </a:t>
            </a:r>
            <a:r>
              <a:rPr lang="pt-BR" b="1" dirty="0"/>
              <a:t>prática</a:t>
            </a:r>
            <a:r>
              <a:rPr lang="pt-BR" dirty="0"/>
              <a:t> no </a:t>
            </a:r>
            <a:r>
              <a:rPr lang="pt-BR" b="1" dirty="0"/>
              <a:t>bem</a:t>
            </a:r>
            <a:r>
              <a:rPr lang="pt-BR" dirty="0"/>
              <a:t> e </a:t>
            </a:r>
            <a:r>
              <a:rPr lang="pt-BR" b="1" dirty="0"/>
              <a:t>amor</a:t>
            </a:r>
            <a:r>
              <a:rPr lang="pt-BR" dirty="0"/>
              <a:t> ao </a:t>
            </a:r>
            <a:r>
              <a:rPr lang="pt-BR" b="1" dirty="0"/>
              <a:t>próximo</a:t>
            </a:r>
            <a:endParaRPr 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6030A-979E-4211-8CDE-2ECA3D9612CC}" type="slidenum">
              <a:rPr lang="pt-BR" sz="1000"/>
              <a:pPr/>
              <a:t>24</a:t>
            </a:fld>
            <a:endParaRPr lang="pt-BR" dirty="0"/>
          </a:p>
        </p:txBody>
      </p:sp>
      <p:pic>
        <p:nvPicPr>
          <p:cNvPr id="15377" name="Picture 17" descr="10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8"/>
          <a:stretch>
            <a:fillRect/>
          </a:stretch>
        </p:blipFill>
        <p:spPr bwMode="auto">
          <a:xfrm>
            <a:off x="34925" y="0"/>
            <a:ext cx="9109075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187450" y="2276475"/>
            <a:ext cx="36004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rgbClr val="906693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sz="3600" b="1">
                <a:solidFill>
                  <a:schemeClr val="bg1"/>
                </a:solidFill>
              </a:rPr>
              <a:t>Convívio e proteção dos bons Espíritos com os quais trabalhamos em virtude da mediunidade</a:t>
            </a:r>
          </a:p>
        </p:txBody>
      </p:sp>
      <p:pic>
        <p:nvPicPr>
          <p:cNvPr id="15376" name="Picture 16" descr="chico_emannuel%5B1%5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5499" b="6778"/>
          <a:stretch>
            <a:fillRect/>
          </a:stretch>
        </p:blipFill>
        <p:spPr bwMode="auto">
          <a:xfrm>
            <a:off x="5408613" y="3148013"/>
            <a:ext cx="3167062" cy="2441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CCEF2DDB-45FC-4C8E-B957-F737F2853FDE}" type="slidenum">
              <a:rPr lang="pt-BR" sz="1000"/>
              <a:pPr/>
              <a:t>25</a:t>
            </a:fld>
            <a:endParaRPr lang="pt-BR" dirty="0"/>
          </a:p>
        </p:txBody>
      </p:sp>
      <p:pic>
        <p:nvPicPr>
          <p:cNvPr id="38914" name="Picture 3" descr="4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5"/>
          <a:stretch>
            <a:fillRect/>
          </a:stretch>
        </p:blipFill>
        <p:spPr bwMode="auto">
          <a:xfrm>
            <a:off x="34925" y="20638"/>
            <a:ext cx="9109075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693"/>
            <a:ext cx="9144000" cy="6931693"/>
          </a:xfrm>
          <a:prstGeom prst="rect">
            <a:avLst/>
          </a:prstGeom>
        </p:spPr>
      </p:pic>
      <p:sp>
        <p:nvSpPr>
          <p:cNvPr id="47107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7C9276-39C6-44FA-94A7-11538B0F2761}" type="slidenum">
              <a:rPr lang="pt-BR" sz="1000">
                <a:solidFill>
                  <a:srgbClr val="926568"/>
                </a:solidFill>
              </a:rPr>
              <a:pPr/>
              <a:t>26</a:t>
            </a:fld>
            <a:endParaRPr lang="pt-BR" dirty="0">
              <a:solidFill>
                <a:srgbClr val="926568"/>
              </a:solidFill>
            </a:endParaRPr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1331913" y="3008313"/>
            <a:ext cx="6353175" cy="1933575"/>
          </a:xfrm>
          <a:custGeom>
            <a:avLst/>
            <a:gdLst>
              <a:gd name="T0" fmla="*/ 3176588 w 21600"/>
              <a:gd name="T1" fmla="*/ 966788 h 21600"/>
              <a:gd name="T2" fmla="*/ 3176588 w 21600"/>
              <a:gd name="T3" fmla="*/ 966788 h 21600"/>
              <a:gd name="T4" fmla="*/ 3176588 w 21600"/>
              <a:gd name="T5" fmla="*/ 966788 h 21600"/>
              <a:gd name="T6" fmla="*/ 3176588 w 21600"/>
              <a:gd name="T7" fmla="*/ 9667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6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2ª FASE</a:t>
            </a:r>
          </a:p>
          <a:p>
            <a:pPr algn="ctr" eaLnBrk="1" hangingPunct="1"/>
            <a:r>
              <a:rPr lang="pt-BR" sz="6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APROXIMAÇÃO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34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8"/>
            <a:ext cx="9144000" cy="6815061"/>
          </a:xfrm>
          <a:prstGeom prst="rect">
            <a:avLst/>
          </a:prstGeom>
        </p:spPr>
      </p:pic>
      <p:sp>
        <p:nvSpPr>
          <p:cNvPr id="829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B6174-E396-40C7-B3C8-2B48FA3B53DC}" type="slidenum">
              <a:rPr lang="pt-BR" sz="1000">
                <a:solidFill>
                  <a:srgbClr val="906693"/>
                </a:solidFill>
              </a:rPr>
              <a:pPr/>
              <a:t>27</a:t>
            </a:fld>
            <a:endParaRPr lang="pt-BR" dirty="0">
              <a:solidFill>
                <a:srgbClr val="906693"/>
              </a:solidFill>
            </a:endParaRPr>
          </a:p>
        </p:txBody>
      </p:sp>
      <p:sp>
        <p:nvSpPr>
          <p:cNvPr id="82948" name="AutoShape 5"/>
          <p:cNvSpPr>
            <a:spLocks/>
          </p:cNvSpPr>
          <p:nvPr/>
        </p:nvSpPr>
        <p:spPr bwMode="auto">
          <a:xfrm>
            <a:off x="971550" y="3214688"/>
            <a:ext cx="7129463" cy="1438275"/>
          </a:xfrm>
          <a:custGeom>
            <a:avLst/>
            <a:gdLst>
              <a:gd name="T0" fmla="*/ 3564732 w 21600"/>
              <a:gd name="T1" fmla="*/ 719138 h 21600"/>
              <a:gd name="T2" fmla="*/ 3564732 w 21600"/>
              <a:gd name="T3" fmla="*/ 719138 h 21600"/>
              <a:gd name="T4" fmla="*/ 3564732 w 21600"/>
              <a:gd name="T5" fmla="*/ 719138 h 21600"/>
              <a:gd name="T6" fmla="*/ 3564732 w 21600"/>
              <a:gd name="T7" fmla="*/ 7191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6000" dirty="0">
                <a:solidFill>
                  <a:srgbClr val="906693"/>
                </a:solidFill>
                <a:cs typeface="Arial" panose="020B0604020202020204" pitchFamily="34" charset="0"/>
                <a:sym typeface="Arial" panose="020B0604020202020204" pitchFamily="34" charset="0"/>
              </a:rPr>
              <a:t>Objetivo</a:t>
            </a:r>
            <a:endParaRPr lang="pt-BR" sz="1200" dirty="0">
              <a:solidFill>
                <a:srgbClr val="906693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40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54136-9663-4C08-B3C6-A4A48936E09E}" type="slidenum">
              <a:rPr lang="pt-BR" sz="1000"/>
              <a:pPr>
                <a:defRPr/>
              </a:pPr>
              <a:t>28</a:t>
            </a:fld>
            <a:endParaRPr lang="pt-BR" dirty="0"/>
          </a:p>
        </p:txBody>
      </p:sp>
      <p:sp>
        <p:nvSpPr>
          <p:cNvPr id="29699" name="Rectangle 2"/>
          <p:cNvSpPr>
            <a:spLocks noGrp="1"/>
          </p:cNvSpPr>
          <p:nvPr>
            <p:ph type="body" idx="1"/>
          </p:nvPr>
        </p:nvSpPr>
        <p:spPr>
          <a:xfrm>
            <a:off x="612204" y="3573190"/>
            <a:ext cx="7992244" cy="292286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eaLnBrk="1" hangingPunct="1"/>
            <a:r>
              <a:rPr lang="pt-BR" sz="4000" dirty="0" smtClean="0"/>
              <a:t>Aguçar a sensibilidade para o médium reconhecer a presença do guia mediúnico, distinguindo-o de outras entidades</a:t>
            </a:r>
            <a:r>
              <a:rPr lang="pt-BR" sz="2800" i="1" dirty="0" smtClean="0"/>
              <a:t>                        Therezinha Oliveira</a:t>
            </a:r>
            <a:endParaRPr lang="pt-BR" sz="40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4535"/>
          <a:stretch/>
        </p:blipFill>
        <p:spPr>
          <a:xfrm>
            <a:off x="2843808" y="836712"/>
            <a:ext cx="3456384" cy="27119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1498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222F7D-06BF-418D-BBF7-86B6092F6AF0}" type="slidenum">
              <a:rPr lang="pt-BR" sz="1000">
                <a:solidFill>
                  <a:srgbClr val="906693"/>
                </a:solidFill>
              </a:rPr>
              <a:pPr/>
              <a:t>29</a:t>
            </a:fld>
            <a:endParaRPr lang="pt-BR" dirty="0">
              <a:solidFill>
                <a:srgbClr val="906693"/>
              </a:solidFill>
            </a:endParaRPr>
          </a:p>
        </p:txBody>
      </p:sp>
      <p:sp>
        <p:nvSpPr>
          <p:cNvPr id="54275" name="Rectangle 2"/>
          <p:cNvSpPr>
            <a:spLocks noGrp="1"/>
          </p:cNvSpPr>
          <p:nvPr>
            <p:ph type="body" idx="1"/>
          </p:nvPr>
        </p:nvSpPr>
        <p:spPr>
          <a:xfrm>
            <a:off x="3491880" y="2134171"/>
            <a:ext cx="5110163" cy="244695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algn="l" eaLnBrk="1" hangingPunct="1"/>
            <a:r>
              <a:rPr lang="pt-BR" sz="3600" dirty="0" smtClean="0"/>
              <a:t>O instrutor espiritual</a:t>
            </a:r>
          </a:p>
          <a:p>
            <a:pPr marL="0" indent="0" algn="l" eaLnBrk="1" hangingPunct="1"/>
            <a:r>
              <a:rPr lang="pt-BR" sz="3600" dirty="0" smtClean="0"/>
              <a:t>se aproximará para </a:t>
            </a:r>
          </a:p>
          <a:p>
            <a:pPr marL="0" indent="0" algn="l" eaLnBrk="1" hangingPunct="1"/>
            <a:r>
              <a:rPr lang="pt-BR" sz="3600" dirty="0" smtClean="0"/>
              <a:t>se fazer pessoalmente percebido </a:t>
            </a:r>
            <a:r>
              <a:rPr lang="pt-BR" sz="2400" i="1" dirty="0" smtClean="0"/>
              <a:t>Therezinha Oliveira</a:t>
            </a:r>
            <a:endParaRPr lang="pt-BR" sz="2400" dirty="0" smtClean="0"/>
          </a:p>
        </p:txBody>
      </p:sp>
      <p:pic>
        <p:nvPicPr>
          <p:cNvPr id="54276" name="Picture 3" descr="ANd9GcTTE7euRdbpKceh35IkyPo4-GFOFn2uw2JuAoadSnE2F59rC-I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2314575" cy="360045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428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F6B3-A8CC-4909-884E-991CBF1639B8}" type="slidenum">
              <a:rPr lang="pt-BR" sz="1000"/>
              <a:pPr/>
              <a:t>3</a:t>
            </a:fld>
            <a:endParaRPr lang="pt-BR" dirty="0"/>
          </a:p>
        </p:txBody>
      </p:sp>
      <p:pic>
        <p:nvPicPr>
          <p:cNvPr id="17415" name="Picture 7" descr="10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8"/>
          <a:stretch>
            <a:fillRect/>
          </a:stretch>
        </p:blipFill>
        <p:spPr bwMode="auto">
          <a:xfrm>
            <a:off x="34925" y="-26988"/>
            <a:ext cx="9109075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3357563"/>
            <a:ext cx="3455988" cy="2592387"/>
          </a:xfrm>
        </p:spPr>
        <p:txBody>
          <a:bodyPr/>
          <a:lstStyle/>
          <a:p>
            <a:pPr algn="l"/>
            <a:r>
              <a:rPr lang="pt-BR" sz="4000" dirty="0" smtClean="0"/>
              <a:t>De </a:t>
            </a:r>
            <a:r>
              <a:rPr lang="pt-BR" sz="4000" dirty="0"/>
              <a:t>graça recebestes, de graça </a:t>
            </a:r>
            <a:r>
              <a:rPr lang="pt-BR" sz="4000" dirty="0" smtClean="0"/>
              <a:t>dai </a:t>
            </a:r>
            <a:r>
              <a:rPr lang="pt-BR" i="1" dirty="0"/>
              <a:t>Jesus (Mateus 10)</a:t>
            </a:r>
            <a:endParaRPr lang="pt-BR" dirty="0"/>
          </a:p>
        </p:txBody>
      </p:sp>
      <p:pic>
        <p:nvPicPr>
          <p:cNvPr id="17417" name="Picture 9" descr="Coração+de+Jes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33725"/>
            <a:ext cx="3857625" cy="2743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602598-72ED-443E-80A0-7EF983EFE9B3}" type="slidenum">
              <a:rPr lang="pt-BR" sz="1000">
                <a:solidFill>
                  <a:srgbClr val="906693"/>
                </a:solidFill>
              </a:rPr>
              <a:pPr/>
              <a:t>30</a:t>
            </a:fld>
            <a:endParaRPr lang="pt-BR" dirty="0">
              <a:solidFill>
                <a:srgbClr val="906693"/>
              </a:solidFill>
            </a:endParaRPr>
          </a:p>
        </p:txBody>
      </p:sp>
      <p:sp>
        <p:nvSpPr>
          <p:cNvPr id="55299" name="Rectangle 2"/>
          <p:cNvSpPr>
            <a:spLocks noGrp="1"/>
          </p:cNvSpPr>
          <p:nvPr>
            <p:ph type="body" idx="1"/>
          </p:nvPr>
        </p:nvSpPr>
        <p:spPr>
          <a:xfrm>
            <a:off x="684213" y="2278063"/>
            <a:ext cx="7775575" cy="23034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eaLnBrk="1" hangingPunct="1"/>
            <a:r>
              <a:rPr lang="pt-BR" dirty="0" smtClean="0"/>
              <a:t>Não há ação direta</a:t>
            </a:r>
          </a:p>
          <a:p>
            <a:pPr marL="0" indent="0" eaLnBrk="1" hangingPunct="1"/>
            <a:r>
              <a:rPr lang="pt-BR" dirty="0" smtClean="0"/>
              <a:t>do instrutor espiritual</a:t>
            </a:r>
          </a:p>
          <a:p>
            <a:pPr marL="0" indent="0" eaLnBrk="1" hangingPunct="1"/>
            <a:r>
              <a:rPr lang="pt-BR" dirty="0" smtClean="0"/>
              <a:t>sobre o médium</a:t>
            </a:r>
          </a:p>
        </p:txBody>
      </p:sp>
    </p:spTree>
    <p:extLst>
      <p:ext uri="{BB962C8B-B14F-4D97-AF65-F5344CB8AC3E}">
        <p14:creationId xmlns:p14="http://schemas.microsoft.com/office/powerpoint/2010/main" val="3677705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8"/>
            <a:ext cx="9144000" cy="6815061"/>
          </a:xfrm>
          <a:prstGeom prst="rect">
            <a:avLst/>
          </a:prstGeom>
        </p:spPr>
      </p:pic>
      <p:sp>
        <p:nvSpPr>
          <p:cNvPr id="829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B6174-E396-40C7-B3C8-2B48FA3B53DC}" type="slidenum">
              <a:rPr lang="pt-BR" sz="1000">
                <a:solidFill>
                  <a:srgbClr val="906693"/>
                </a:solidFill>
              </a:rPr>
              <a:pPr/>
              <a:t>31</a:t>
            </a:fld>
            <a:endParaRPr lang="pt-BR" dirty="0">
              <a:solidFill>
                <a:srgbClr val="906693"/>
              </a:solidFill>
            </a:endParaRPr>
          </a:p>
        </p:txBody>
      </p:sp>
      <p:sp>
        <p:nvSpPr>
          <p:cNvPr id="82948" name="AutoShape 5"/>
          <p:cNvSpPr>
            <a:spLocks/>
          </p:cNvSpPr>
          <p:nvPr/>
        </p:nvSpPr>
        <p:spPr bwMode="auto">
          <a:xfrm>
            <a:off x="971550" y="3214688"/>
            <a:ext cx="7129463" cy="1438275"/>
          </a:xfrm>
          <a:custGeom>
            <a:avLst/>
            <a:gdLst>
              <a:gd name="T0" fmla="*/ 3564732 w 21600"/>
              <a:gd name="T1" fmla="*/ 719138 h 21600"/>
              <a:gd name="T2" fmla="*/ 3564732 w 21600"/>
              <a:gd name="T3" fmla="*/ 719138 h 21600"/>
              <a:gd name="T4" fmla="*/ 3564732 w 21600"/>
              <a:gd name="T5" fmla="*/ 719138 h 21600"/>
              <a:gd name="T6" fmla="*/ 3564732 w 21600"/>
              <a:gd name="T7" fmla="*/ 7191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6000" dirty="0" smtClean="0">
                <a:solidFill>
                  <a:srgbClr val="906693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Como ocorre</a:t>
            </a:r>
            <a:endParaRPr lang="pt-BR" sz="1200" dirty="0">
              <a:solidFill>
                <a:srgbClr val="906693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83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654399-2398-4754-A9DD-138CC0FAD156}" type="slidenum">
              <a:rPr lang="pt-BR" sz="1000">
                <a:solidFill>
                  <a:srgbClr val="906693"/>
                </a:solidFill>
              </a:rPr>
              <a:pPr/>
              <a:t>32</a:t>
            </a:fld>
            <a:endParaRPr lang="pt-BR" dirty="0">
              <a:solidFill>
                <a:srgbClr val="906693"/>
              </a:solidFill>
            </a:endParaRPr>
          </a:p>
        </p:txBody>
      </p:sp>
      <p:sp>
        <p:nvSpPr>
          <p:cNvPr id="56323" name="Rectangle 2"/>
          <p:cNvSpPr>
            <a:spLocks noGrp="1"/>
          </p:cNvSpPr>
          <p:nvPr>
            <p:ph type="body" idx="1"/>
          </p:nvPr>
        </p:nvSpPr>
        <p:spPr>
          <a:xfrm>
            <a:off x="457200" y="1700337"/>
            <a:ext cx="8229600" cy="345685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eaLnBrk="1" hangingPunct="1"/>
            <a:r>
              <a:rPr lang="pt-BR" dirty="0" smtClean="0"/>
              <a:t>O instrutor espiritual se</a:t>
            </a:r>
          </a:p>
          <a:p>
            <a:pPr marL="0" indent="0" eaLnBrk="1" hangingPunct="1"/>
            <a:r>
              <a:rPr lang="pt-BR" dirty="0" smtClean="0"/>
              <a:t>aproxima ou se afasta,</a:t>
            </a:r>
          </a:p>
          <a:p>
            <a:pPr marL="0" indent="0" eaLnBrk="1" hangingPunct="1"/>
            <a:r>
              <a:rPr lang="pt-BR" dirty="0" smtClean="0"/>
              <a:t> fica à frente, às costas, </a:t>
            </a:r>
          </a:p>
          <a:p>
            <a:pPr marL="0" indent="0" eaLnBrk="1" hangingPunct="1"/>
            <a:r>
              <a:rPr lang="pt-BR" dirty="0" smtClean="0"/>
              <a:t>de um lado e de outro,</a:t>
            </a:r>
          </a:p>
          <a:p>
            <a:pPr marL="0" indent="0" eaLnBrk="1" hangingPunct="1"/>
            <a:r>
              <a:rPr lang="pt-BR" dirty="0" smtClean="0"/>
              <a:t>do médium</a:t>
            </a:r>
          </a:p>
        </p:txBody>
      </p:sp>
    </p:spTree>
    <p:extLst>
      <p:ext uri="{BB962C8B-B14F-4D97-AF65-F5344CB8AC3E}">
        <p14:creationId xmlns:p14="http://schemas.microsoft.com/office/powerpoint/2010/main" val="2203161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4EBAB9-BE39-46EC-B171-F7383F7E3112}" type="slidenum">
              <a:rPr lang="pt-BR" sz="1000">
                <a:solidFill>
                  <a:srgbClr val="906693"/>
                </a:solidFill>
              </a:rPr>
              <a:pPr/>
              <a:t>33</a:t>
            </a:fld>
            <a:endParaRPr lang="pt-BR" dirty="0">
              <a:solidFill>
                <a:srgbClr val="906693"/>
              </a:solidFill>
            </a:endParaRPr>
          </a:p>
        </p:txBody>
      </p:sp>
      <p:sp>
        <p:nvSpPr>
          <p:cNvPr id="57347" name="Rectangle 2"/>
          <p:cNvSpPr>
            <a:spLocks noGrp="1"/>
          </p:cNvSpPr>
          <p:nvPr>
            <p:ph type="body" idx="1"/>
          </p:nvPr>
        </p:nvSpPr>
        <p:spPr>
          <a:xfrm>
            <a:off x="446088" y="2132856"/>
            <a:ext cx="8229600" cy="259097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eaLnBrk="1" hangingPunct="1"/>
            <a:r>
              <a:rPr lang="pt-BR" dirty="0" smtClean="0"/>
              <a:t>O médium poderá notar essa movimentação por meio dos fluidos ou luz que ele irradia</a:t>
            </a:r>
          </a:p>
          <a:p>
            <a:pPr marL="0" indent="0" eaLnBrk="1" hangingPunct="1"/>
            <a:r>
              <a:rPr lang="pt-BR" sz="2800" i="1" dirty="0" smtClean="0"/>
              <a:t>Therezinha Oliveira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99090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08"/>
            <a:ext cx="9144000" cy="6778184"/>
          </a:xfrm>
          <a:prstGeom prst="rect">
            <a:avLst/>
          </a:prstGeom>
        </p:spPr>
      </p:pic>
      <p:sp>
        <p:nvSpPr>
          <p:cNvPr id="1064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D44339-35AD-4610-B09E-F8E8CDC33339}" type="slidenum">
              <a:rPr lang="pt-BR" sz="1000">
                <a:solidFill>
                  <a:srgbClr val="906693"/>
                </a:solidFill>
              </a:rPr>
              <a:pPr/>
              <a:t>34</a:t>
            </a:fld>
            <a:endParaRPr lang="pt-BR" dirty="0">
              <a:solidFill>
                <a:srgbClr val="906693"/>
              </a:solidFill>
            </a:endParaRPr>
          </a:p>
        </p:txBody>
      </p:sp>
      <p:sp>
        <p:nvSpPr>
          <p:cNvPr id="106500" name="AutoShape 5"/>
          <p:cNvSpPr>
            <a:spLocks/>
          </p:cNvSpPr>
          <p:nvPr/>
        </p:nvSpPr>
        <p:spPr bwMode="auto">
          <a:xfrm>
            <a:off x="395288" y="517525"/>
            <a:ext cx="6337300" cy="701675"/>
          </a:xfrm>
          <a:custGeom>
            <a:avLst/>
            <a:gdLst>
              <a:gd name="T0" fmla="*/ 3168650 w 21600"/>
              <a:gd name="T1" fmla="*/ 350838 h 21600"/>
              <a:gd name="T2" fmla="*/ 3168650 w 21600"/>
              <a:gd name="T3" fmla="*/ 350838 h 21600"/>
              <a:gd name="T4" fmla="*/ 3168650 w 21600"/>
              <a:gd name="T5" fmla="*/ 350838 h 21600"/>
              <a:gd name="T6" fmla="*/ 316865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Lembrete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06501" name="AutoShape 6"/>
          <p:cNvSpPr>
            <a:spLocks/>
          </p:cNvSpPr>
          <p:nvPr/>
        </p:nvSpPr>
        <p:spPr bwMode="auto">
          <a:xfrm>
            <a:off x="395536" y="2924944"/>
            <a:ext cx="8285162" cy="2232248"/>
          </a:xfrm>
          <a:custGeom>
            <a:avLst/>
            <a:gdLst>
              <a:gd name="T0" fmla="*/ 4142581 w 21600"/>
              <a:gd name="T1" fmla="*/ 984250 h 21600"/>
              <a:gd name="T2" fmla="*/ 4142581 w 21600"/>
              <a:gd name="T3" fmla="*/ 984250 h 21600"/>
              <a:gd name="T4" fmla="*/ 4142581 w 21600"/>
              <a:gd name="T5" fmla="*/ 984250 h 21600"/>
              <a:gd name="T6" fmla="*/ 4142581 w 21600"/>
              <a:gd name="T7" fmla="*/ 984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800" dirty="0" smtClean="0">
                <a:solidFill>
                  <a:srgbClr val="906693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plano espiritual</a:t>
            </a:r>
          </a:p>
          <a:p>
            <a:pPr algn="ctr" eaLnBrk="1"/>
            <a:r>
              <a:rPr lang="pt-BR" sz="4800" dirty="0" smtClean="0">
                <a:solidFill>
                  <a:srgbClr val="906693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regula e disciplina</a:t>
            </a:r>
          </a:p>
          <a:p>
            <a:pPr algn="ctr" eaLnBrk="1"/>
            <a:r>
              <a:rPr lang="pt-BR" sz="4800" dirty="0" smtClean="0">
                <a:solidFill>
                  <a:srgbClr val="906693"/>
                </a:solidFill>
                <a:cs typeface="Arial" panose="020B0604020202020204" pitchFamily="34" charset="0"/>
                <a:sym typeface="Arial" panose="020B0604020202020204" pitchFamily="34" charset="0"/>
              </a:rPr>
              <a:t>as aproximações</a:t>
            </a:r>
            <a:endParaRPr lang="pt-BR" sz="1050" dirty="0">
              <a:solidFill>
                <a:srgbClr val="906693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4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8"/>
            <a:ext cx="9144000" cy="6815061"/>
          </a:xfrm>
          <a:prstGeom prst="rect">
            <a:avLst/>
          </a:prstGeom>
        </p:spPr>
      </p:pic>
      <p:sp>
        <p:nvSpPr>
          <p:cNvPr id="829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B6174-E396-40C7-B3C8-2B48FA3B53DC}" type="slidenum">
              <a:rPr lang="pt-BR" sz="1000">
                <a:solidFill>
                  <a:srgbClr val="906693"/>
                </a:solidFill>
              </a:rPr>
              <a:pPr/>
              <a:t>35</a:t>
            </a:fld>
            <a:endParaRPr lang="pt-BR" dirty="0">
              <a:solidFill>
                <a:srgbClr val="906693"/>
              </a:solidFill>
            </a:endParaRPr>
          </a:p>
        </p:txBody>
      </p:sp>
      <p:sp>
        <p:nvSpPr>
          <p:cNvPr id="82948" name="AutoShape 5"/>
          <p:cNvSpPr>
            <a:spLocks/>
          </p:cNvSpPr>
          <p:nvPr/>
        </p:nvSpPr>
        <p:spPr bwMode="auto">
          <a:xfrm>
            <a:off x="1042937" y="3430885"/>
            <a:ext cx="7129463" cy="1438275"/>
          </a:xfrm>
          <a:custGeom>
            <a:avLst/>
            <a:gdLst>
              <a:gd name="T0" fmla="*/ 3564732 w 21600"/>
              <a:gd name="T1" fmla="*/ 719138 h 21600"/>
              <a:gd name="T2" fmla="*/ 3564732 w 21600"/>
              <a:gd name="T3" fmla="*/ 719138 h 21600"/>
              <a:gd name="T4" fmla="*/ 3564732 w 21600"/>
              <a:gd name="T5" fmla="*/ 719138 h 21600"/>
              <a:gd name="T6" fmla="*/ 3564732 w 21600"/>
              <a:gd name="T7" fmla="*/ 7191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6000" dirty="0" smtClean="0">
                <a:solidFill>
                  <a:srgbClr val="906693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que posso sentir?</a:t>
            </a:r>
            <a:endParaRPr lang="pt-BR" sz="1200" dirty="0">
              <a:solidFill>
                <a:srgbClr val="906693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37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91EA65-7A8A-4979-901F-B5461E35A8D2}" type="slidenum">
              <a:rPr lang="pt-BR" sz="1000">
                <a:solidFill>
                  <a:srgbClr val="926568"/>
                </a:solidFill>
              </a:rPr>
              <a:pPr/>
              <a:t>36</a:t>
            </a:fld>
            <a:endParaRPr lang="pt-BR" dirty="0">
              <a:solidFill>
                <a:srgbClr val="926568"/>
              </a:solidFill>
            </a:endParaRPr>
          </a:p>
        </p:txBody>
      </p:sp>
      <p:sp>
        <p:nvSpPr>
          <p:cNvPr id="60419" name="Rectangle 2"/>
          <p:cNvSpPr>
            <a:spLocks noGrp="1"/>
          </p:cNvSpPr>
          <p:nvPr>
            <p:ph type="body" idx="1"/>
          </p:nvPr>
        </p:nvSpPr>
        <p:spPr>
          <a:xfrm>
            <a:off x="4283968" y="2348880"/>
            <a:ext cx="4032448" cy="216024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algn="l" eaLnBrk="1" hangingPunct="1"/>
            <a:r>
              <a:rPr lang="pt-BR" sz="4400" dirty="0" smtClean="0"/>
              <a:t>Forte presença de alguém ao seu redor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29" y="1304925"/>
            <a:ext cx="2695575" cy="4248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651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ED8E7-17EA-4CDB-B467-6764B7108313}" type="slidenum">
              <a:rPr lang="pt-BR" sz="1000"/>
              <a:pPr>
                <a:defRPr/>
              </a:pPr>
              <a:t>37</a:t>
            </a:fld>
            <a:endParaRPr lang="pt-BR" dirty="0"/>
          </a:p>
        </p:txBody>
      </p:sp>
      <p:sp>
        <p:nvSpPr>
          <p:cNvPr id="40963" name="Rectangle 2"/>
          <p:cNvSpPr>
            <a:spLocks noGrp="1"/>
          </p:cNvSpPr>
          <p:nvPr>
            <p:ph type="body" idx="1"/>
          </p:nvPr>
        </p:nvSpPr>
        <p:spPr>
          <a:xfrm>
            <a:off x="971600" y="908720"/>
            <a:ext cx="2304256" cy="79208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eaLnBrk="1" hangingPunct="1"/>
            <a:r>
              <a:rPr lang="pt-BR" sz="4400" dirty="0" smtClean="0"/>
              <a:t>Perfume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971600" y="3068960"/>
            <a:ext cx="23042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4400" dirty="0" smtClean="0">
                <a:solidFill>
                  <a:srgbClr val="906693"/>
                </a:solidFill>
              </a:rPr>
              <a:t>Calor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5940152" y="1340768"/>
            <a:ext cx="15121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4000" dirty="0" smtClean="0">
                <a:solidFill>
                  <a:srgbClr val="906693"/>
                </a:solidFill>
              </a:rPr>
              <a:t>Luzes 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203848" y="1988840"/>
            <a:ext cx="23042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4400" dirty="0" smtClean="0">
                <a:solidFill>
                  <a:srgbClr val="906693"/>
                </a:solidFill>
              </a:rPr>
              <a:t>Clarões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5868144" y="2708920"/>
            <a:ext cx="23042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4400" dirty="0" smtClean="0">
                <a:solidFill>
                  <a:srgbClr val="906693"/>
                </a:solidFill>
              </a:rPr>
              <a:t>Sombra 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1043608" y="5157192"/>
            <a:ext cx="70484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3600" dirty="0" smtClean="0">
                <a:solidFill>
                  <a:srgbClr val="906693"/>
                </a:solidFill>
              </a:rPr>
              <a:t>Imantação do corpo sendo atraído para um lado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2915816" y="4077072"/>
            <a:ext cx="43204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3600" dirty="0" smtClean="0">
                <a:solidFill>
                  <a:srgbClr val="906693"/>
                </a:solidFill>
              </a:rPr>
              <a:t>Forte presença </a:t>
            </a:r>
          </a:p>
        </p:txBody>
      </p:sp>
    </p:spTree>
    <p:extLst>
      <p:ext uri="{BB962C8B-B14F-4D97-AF65-F5344CB8AC3E}">
        <p14:creationId xmlns:p14="http://schemas.microsoft.com/office/powerpoint/2010/main" val="2282957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693"/>
            <a:ext cx="9144000" cy="6931693"/>
          </a:xfrm>
          <a:prstGeom prst="rect">
            <a:avLst/>
          </a:prstGeom>
        </p:spPr>
      </p:pic>
      <p:sp>
        <p:nvSpPr>
          <p:cNvPr id="47107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7C9276-39C6-44FA-94A7-11538B0F2761}" type="slidenum">
              <a:rPr lang="pt-BR" sz="1000">
                <a:solidFill>
                  <a:srgbClr val="906693"/>
                </a:solidFill>
              </a:rPr>
              <a:pPr/>
              <a:t>38</a:t>
            </a:fld>
            <a:endParaRPr lang="pt-BR" dirty="0">
              <a:solidFill>
                <a:srgbClr val="906693"/>
              </a:solidFill>
            </a:endParaRPr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1259632" y="3008313"/>
            <a:ext cx="6569472" cy="1933575"/>
          </a:xfrm>
          <a:custGeom>
            <a:avLst/>
            <a:gdLst>
              <a:gd name="T0" fmla="*/ 3176588 w 21600"/>
              <a:gd name="T1" fmla="*/ 966788 h 21600"/>
              <a:gd name="T2" fmla="*/ 3176588 w 21600"/>
              <a:gd name="T3" fmla="*/ 966788 h 21600"/>
              <a:gd name="T4" fmla="*/ 3176588 w 21600"/>
              <a:gd name="T5" fmla="*/ 966788 h 21600"/>
              <a:gd name="T6" fmla="*/ 3176588 w 21600"/>
              <a:gd name="T7" fmla="*/ 9667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54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PREPARANDO-SE PARA O EXERCÍCIO</a:t>
            </a:r>
            <a:endParaRPr lang="pt-BR" sz="11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59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2AB506F-6EF3-45F1-BC02-9B3FBBE22A70}" type="slidenum">
              <a:rPr lang="pt-BR" sz="1000"/>
              <a:pPr/>
              <a:t>39</a:t>
            </a:fld>
            <a:endParaRPr lang="pt-BR" dirty="0"/>
          </a:p>
        </p:txBody>
      </p:sp>
      <p:sp>
        <p:nvSpPr>
          <p:cNvPr id="50180" name="AutoShape 4"/>
          <p:cNvSpPr>
            <a:spLocks/>
          </p:cNvSpPr>
          <p:nvPr/>
        </p:nvSpPr>
        <p:spPr bwMode="auto">
          <a:xfrm>
            <a:off x="630238" y="548481"/>
            <a:ext cx="7883525" cy="518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ts val="700"/>
              </a:spcBef>
            </a:pPr>
            <a:r>
              <a:rPr lang="pt-BR" sz="1800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BIBLIOGRAFIA</a:t>
            </a:r>
          </a:p>
          <a:p>
            <a:pPr eaLnBrk="1">
              <a:spcBef>
                <a:spcPts val="700"/>
              </a:spcBef>
            </a:pPr>
            <a:r>
              <a:rPr lang="pt-BR" sz="1800" i="1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Kardec, Allan</a:t>
            </a:r>
            <a:r>
              <a:rPr lang="pt-BR" sz="1800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: O Livro dos Médiuns, 2ª parte, cap. 14, item 167.</a:t>
            </a:r>
          </a:p>
          <a:p>
            <a:pPr eaLnBrk="1">
              <a:spcBef>
                <a:spcPts val="700"/>
              </a:spcBef>
            </a:pPr>
            <a:r>
              <a:rPr lang="pt-BR" sz="1800" i="1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Kardec, Allan</a:t>
            </a:r>
            <a:r>
              <a:rPr lang="pt-BR" sz="1800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: Obras Póstuma, 1ª parte, A Segunda Vista.</a:t>
            </a:r>
            <a:endParaRPr lang="pt-BR" sz="1800" i="1" dirty="0">
              <a:solidFill>
                <a:srgbClr val="906693"/>
              </a:solidFill>
              <a:latin typeface="+mj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spcBef>
                <a:spcPts val="700"/>
              </a:spcBef>
            </a:pPr>
            <a:r>
              <a:rPr lang="pt-BR" sz="1800" i="1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Luiz, André</a:t>
            </a:r>
            <a:r>
              <a:rPr lang="pt-BR" sz="1800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: Mecanismos da Mediunidade, cap. 26.</a:t>
            </a:r>
            <a:endParaRPr lang="pt-BR" sz="1800" i="1" dirty="0">
              <a:solidFill>
                <a:srgbClr val="906693"/>
              </a:solidFill>
              <a:latin typeface="+mj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spcBef>
                <a:spcPts val="700"/>
              </a:spcBef>
            </a:pPr>
            <a:r>
              <a:rPr lang="pt-BR" sz="1800" i="1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Oliveira, Therezinha</a:t>
            </a:r>
            <a:r>
              <a:rPr lang="pt-BR" sz="1800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: Mediunidade. </a:t>
            </a:r>
            <a:r>
              <a:rPr lang="pt-BR" sz="1800" dirty="0" smtClean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15.ed.Campinas</a:t>
            </a:r>
            <a:r>
              <a:rPr lang="pt-BR" sz="1800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, SP</a:t>
            </a:r>
            <a:r>
              <a:rPr lang="pt-BR" sz="1800" i="1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: Allan Kardec</a:t>
            </a:r>
            <a:r>
              <a:rPr lang="pt-BR" sz="1800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pt-BR" sz="1800" dirty="0" smtClean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2013.</a:t>
            </a:r>
            <a:endParaRPr lang="pt-BR" sz="1800" dirty="0">
              <a:solidFill>
                <a:srgbClr val="906693"/>
              </a:solidFill>
              <a:latin typeface="+mj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spcBef>
                <a:spcPts val="700"/>
              </a:spcBef>
            </a:pPr>
            <a:r>
              <a:rPr lang="pt-BR" sz="1800" i="1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Nilson, Teddy e Oliveira, Therezinha</a:t>
            </a:r>
            <a:r>
              <a:rPr lang="pt-BR" sz="1800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: Orientação Mediúnica. Campinas, SP: Centro Espírita </a:t>
            </a:r>
            <a:r>
              <a:rPr lang="ja-JP" altLang="pt-BR" sz="1800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pt-BR" altLang="ja-JP" sz="1800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Allan Kardec</a:t>
            </a:r>
            <a:r>
              <a:rPr lang="ja-JP" altLang="pt-BR" sz="1800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  <a:r>
              <a:rPr lang="pt-BR" altLang="ja-JP" sz="1800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 - Dep. Editorial, 2001.</a:t>
            </a:r>
          </a:p>
          <a:p>
            <a:pPr eaLnBrk="1">
              <a:spcBef>
                <a:spcPts val="700"/>
              </a:spcBef>
            </a:pPr>
            <a:r>
              <a:rPr lang="pt-BR" altLang="ja-JP" sz="1800" i="1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Miranda, Hermínio C.</a:t>
            </a:r>
            <a:r>
              <a:rPr lang="pt-BR" altLang="ja-JP" sz="1800" dirty="0">
                <a:solidFill>
                  <a:srgbClr val="906693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: Diversidade dos Carismas, vol. I, cap. 8.</a:t>
            </a:r>
            <a:endParaRPr lang="pt-BR" altLang="ja-JP" sz="1800" i="1" dirty="0">
              <a:solidFill>
                <a:srgbClr val="906693"/>
              </a:solidFill>
              <a:latin typeface="+mj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spcBef>
                <a:spcPts val="600"/>
              </a:spcBef>
            </a:pPr>
            <a:endParaRPr lang="pt-BR" sz="1200" dirty="0">
              <a:solidFill>
                <a:srgbClr val="906693"/>
              </a:solidFill>
              <a:latin typeface="+mj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51920" y="580526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906693"/>
                </a:solidFill>
                <a:cs typeface="Arial" panose="020B0604020202020204" pitchFamily="34" charset="0"/>
                <a:sym typeface="Arial" panose="020B0604020202020204" pitchFamily="34" charset="0"/>
              </a:rPr>
              <a:t>Fortaleza, janeiro de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9907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E7FCC-D8D6-47E3-961C-DCA71AAB3B88}" type="slidenum">
              <a:rPr lang="pt-BR" sz="1000"/>
              <a:pPr/>
              <a:t>4</a:t>
            </a:fld>
            <a:endParaRPr lang="pt-BR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5575" cy="3313112"/>
          </a:xfrm>
        </p:spPr>
        <p:txBody>
          <a:bodyPr/>
          <a:lstStyle/>
          <a:p>
            <a:r>
              <a:rPr lang="pt-BR" dirty="0" smtClean="0"/>
              <a:t>O </a:t>
            </a:r>
            <a:r>
              <a:rPr lang="pt-BR" b="1" dirty="0"/>
              <a:t>mestre</a:t>
            </a:r>
            <a:r>
              <a:rPr lang="pt-BR" dirty="0"/>
              <a:t> não somente </a:t>
            </a:r>
            <a:r>
              <a:rPr lang="pt-BR" b="1" dirty="0"/>
              <a:t>recomendou</a:t>
            </a:r>
            <a:r>
              <a:rPr lang="pt-BR" dirty="0"/>
              <a:t> o exercício gratuito da mediunidade,</a:t>
            </a:r>
          </a:p>
          <a:p>
            <a:r>
              <a:rPr lang="pt-BR" dirty="0"/>
              <a:t>ele o </a:t>
            </a:r>
            <a:r>
              <a:rPr lang="pt-BR" b="1" dirty="0" smtClean="0"/>
              <a:t>exemplificou</a:t>
            </a:r>
            <a:r>
              <a:rPr lang="pt-BR" dirty="0" smtClean="0"/>
              <a:t> </a:t>
            </a:r>
            <a:endParaRPr lang="pt-BR" dirty="0"/>
          </a:p>
          <a:p>
            <a:r>
              <a:rPr lang="pt-BR" sz="2800" i="1" dirty="0"/>
              <a:t>Therezinha </a:t>
            </a:r>
            <a:r>
              <a:rPr lang="pt-BR" sz="2800" i="1" dirty="0" smtClean="0"/>
              <a:t>Oliveira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693"/>
            <a:ext cx="9144000" cy="6815061"/>
          </a:xfrm>
          <a:prstGeom prst="rect">
            <a:avLst/>
          </a:prstGeom>
        </p:spPr>
      </p:pic>
      <p:sp>
        <p:nvSpPr>
          <p:cNvPr id="4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6C883-BB2E-4A15-A36E-3CCC6060789C}" type="slidenum">
              <a:rPr lang="pt-BR" sz="1000"/>
              <a:pPr/>
              <a:t>5</a:t>
            </a:fld>
            <a:endParaRPr lang="pt-BR" dirty="0"/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1044575" y="2638425"/>
            <a:ext cx="7056438" cy="2735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/>
            <a:r>
              <a:rPr lang="pt-BR" sz="5400" dirty="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Por que o exercício mediúnico não pode ser cobrado?</a:t>
            </a:r>
            <a:endParaRPr lang="pt-BR" sz="2800" i="1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6373E-86D3-42C1-AC20-EFACF20D9D9F}" type="slidenum">
              <a:rPr lang="pt-BR" sz="1000"/>
              <a:pPr/>
              <a:t>6</a:t>
            </a:fld>
            <a:endParaRPr lang="pt-BR" dirty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7175" y="2276475"/>
            <a:ext cx="4392613" cy="2232025"/>
          </a:xfrm>
        </p:spPr>
        <p:txBody>
          <a:bodyPr/>
          <a:lstStyle/>
          <a:p>
            <a:pPr marL="0" indent="0" algn="l"/>
            <a:r>
              <a:rPr lang="pt-BR" dirty="0"/>
              <a:t>O trabalho com a mediunidade</a:t>
            </a:r>
          </a:p>
          <a:p>
            <a:pPr marL="0" indent="0" algn="l"/>
            <a:r>
              <a:rPr lang="pt-BR" dirty="0"/>
              <a:t>é diferente...</a:t>
            </a:r>
          </a:p>
        </p:txBody>
      </p:sp>
      <p:pic>
        <p:nvPicPr>
          <p:cNvPr id="148484" name="Picture 4" descr="site-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25588"/>
            <a:ext cx="2762250" cy="3632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32E1-CD9C-4109-B4DF-0DCB6928B80B}" type="slidenum">
              <a:rPr lang="pt-BR" sz="1000"/>
              <a:pPr/>
              <a:t>7</a:t>
            </a:fld>
            <a:endParaRPr lang="pt-BR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7993063" cy="3384550"/>
          </a:xfrm>
        </p:spPr>
        <p:txBody>
          <a:bodyPr/>
          <a:lstStyle/>
          <a:p>
            <a:r>
              <a:rPr lang="pt-BR" dirty="0" smtClean="0"/>
              <a:t>Enseja </a:t>
            </a:r>
            <a:r>
              <a:rPr lang="pt-BR" dirty="0"/>
              <a:t>um </a:t>
            </a:r>
            <a:r>
              <a:rPr lang="pt-BR" b="1" dirty="0"/>
              <a:t>trabalho</a:t>
            </a:r>
            <a:r>
              <a:rPr lang="pt-BR" dirty="0"/>
              <a:t> que é </a:t>
            </a:r>
            <a:r>
              <a:rPr lang="pt-BR" sz="4000" b="1" dirty="0"/>
              <a:t>espiritual</a:t>
            </a:r>
            <a:r>
              <a:rPr lang="pt-BR" sz="4000" dirty="0"/>
              <a:t> e só se </a:t>
            </a:r>
            <a:r>
              <a:rPr lang="pt-BR" sz="4000" dirty="0" smtClean="0"/>
              <a:t>realiza com</a:t>
            </a:r>
          </a:p>
          <a:p>
            <a:r>
              <a:rPr lang="pt-BR" dirty="0" smtClean="0"/>
              <a:t>o concurso dos Espíritos desencarnados</a:t>
            </a:r>
          </a:p>
          <a:p>
            <a:r>
              <a:rPr lang="pt-BR" sz="2800" i="1" dirty="0" smtClean="0"/>
              <a:t>Therezinha Oliveira</a:t>
            </a:r>
            <a:endParaRPr lang="pt-BR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C8EC9-EF82-49ED-95F1-D40BFEBCBEA7}" type="slidenum">
              <a:rPr lang="pt-BR" sz="1000"/>
              <a:pPr/>
              <a:t>8</a:t>
            </a:fld>
            <a:endParaRPr lang="pt-BR" dirty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07"/>
            <a:ext cx="8064895" cy="3024361"/>
          </a:xfrm>
        </p:spPr>
        <p:txBody>
          <a:bodyPr/>
          <a:lstStyle/>
          <a:p>
            <a:r>
              <a:rPr lang="pt-BR" sz="4000" dirty="0" smtClean="0"/>
              <a:t>Tem </a:t>
            </a:r>
            <a:r>
              <a:rPr lang="pt-BR" sz="4000" dirty="0"/>
              <a:t>a </a:t>
            </a:r>
            <a:r>
              <a:rPr lang="pt-BR" sz="4000" b="1" dirty="0"/>
              <a:t>finalidade</a:t>
            </a:r>
            <a:r>
              <a:rPr lang="pt-BR" sz="4000" dirty="0"/>
              <a:t> (...) de promover </a:t>
            </a:r>
            <a:r>
              <a:rPr lang="pt-BR" dirty="0"/>
              <a:t>o </a:t>
            </a:r>
            <a:r>
              <a:rPr lang="pt-BR" b="1" dirty="0"/>
              <a:t>esclarecimento</a:t>
            </a:r>
            <a:r>
              <a:rPr lang="pt-BR" dirty="0"/>
              <a:t>, a </a:t>
            </a:r>
            <a:r>
              <a:rPr lang="pt-BR" b="1" dirty="0"/>
              <a:t>ajuda</a:t>
            </a:r>
            <a:r>
              <a:rPr lang="pt-BR" dirty="0"/>
              <a:t> </a:t>
            </a:r>
            <a:r>
              <a:rPr lang="pt-BR" sz="4000" dirty="0"/>
              <a:t>mútua e a </a:t>
            </a:r>
            <a:r>
              <a:rPr lang="pt-BR" sz="4000" b="1" dirty="0"/>
              <a:t>fraternidade</a:t>
            </a:r>
            <a:r>
              <a:rPr lang="pt-BR" sz="4000" dirty="0"/>
              <a:t> entre encarnados </a:t>
            </a:r>
            <a:r>
              <a:rPr lang="pt-BR" sz="4000" dirty="0" smtClean="0"/>
              <a:t>e desencarnados</a:t>
            </a:r>
            <a:endParaRPr lang="pt-BR" sz="4000" dirty="0"/>
          </a:p>
          <a:p>
            <a:r>
              <a:rPr lang="pt-BR" sz="2800" i="1" dirty="0"/>
              <a:t>Therezinha Oliveira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8"/>
            <a:ext cx="9144000" cy="6815061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86A58-17DA-4713-838E-03647F1275B8}" type="slidenum">
              <a:rPr lang="pt-BR" sz="1000"/>
              <a:pPr/>
              <a:t>9</a:t>
            </a:fld>
            <a:endParaRPr lang="pt-BR" dirty="0"/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971550" y="3214688"/>
            <a:ext cx="7129463" cy="143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/>
            <a:r>
              <a:rPr lang="pt-BR" sz="5400">
                <a:solidFill>
                  <a:srgbClr val="906693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 se a mediunidade fosse comercializada?</a:t>
            </a:r>
            <a:endParaRPr lang="pt-BR" sz="5400">
              <a:solidFill>
                <a:srgbClr val="906693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931</Words>
  <Application>Microsoft Office PowerPoint</Application>
  <PresentationFormat>Apresentação na tela (4:3)</PresentationFormat>
  <Paragraphs>220</Paragraphs>
  <Slides>39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Caixa</dc:creator>
  <cp:lastModifiedBy>Info</cp:lastModifiedBy>
  <cp:revision>160</cp:revision>
  <dcterms:created xsi:type="dcterms:W3CDTF">2013-03-03T15:59:46Z</dcterms:created>
  <dcterms:modified xsi:type="dcterms:W3CDTF">2014-09-10T13:54:37Z</dcterms:modified>
</cp:coreProperties>
</file>