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9" r:id="rId1"/>
  </p:sldMasterIdLst>
  <p:notesMasterIdLst>
    <p:notesMasterId r:id="rId43"/>
  </p:notesMasterIdLst>
  <p:sldIdLst>
    <p:sldId id="307" r:id="rId2"/>
    <p:sldId id="257" r:id="rId3"/>
    <p:sldId id="258" r:id="rId4"/>
    <p:sldId id="259" r:id="rId5"/>
    <p:sldId id="277" r:id="rId6"/>
    <p:sldId id="261" r:id="rId7"/>
    <p:sldId id="306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309" r:id="rId23"/>
    <p:sldId id="310" r:id="rId24"/>
    <p:sldId id="329" r:id="rId25"/>
    <p:sldId id="330" r:id="rId26"/>
    <p:sldId id="313" r:id="rId27"/>
    <p:sldId id="314" r:id="rId28"/>
    <p:sldId id="331" r:id="rId29"/>
    <p:sldId id="332" r:id="rId30"/>
    <p:sldId id="333" r:id="rId31"/>
    <p:sldId id="334" r:id="rId32"/>
    <p:sldId id="335" r:id="rId33"/>
    <p:sldId id="320" r:id="rId34"/>
    <p:sldId id="336" r:id="rId35"/>
    <p:sldId id="337" r:id="rId36"/>
    <p:sldId id="338" r:id="rId37"/>
    <p:sldId id="339" r:id="rId38"/>
    <p:sldId id="340" r:id="rId39"/>
    <p:sldId id="341" r:id="rId40"/>
    <p:sldId id="327" r:id="rId41"/>
    <p:sldId id="342" r:id="rId42"/>
  </p:sldIdLst>
  <p:sldSz cx="9144000" cy="6858000" type="screen4x3"/>
  <p:notesSz cx="6858000" cy="9144000"/>
  <p:defaultTextStyle>
    <a:defPPr>
      <a:defRPr lang="pt-BR"/>
    </a:defPPr>
    <a:lvl1pPr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panose="020B0604020202020204" pitchFamily="34" charset="0"/>
        <a:ea typeface="+mn-ea"/>
        <a:cs typeface="+mn-cs"/>
        <a:sym typeface="Helvetica" panose="020B0604020202020204" pitchFamily="34" charset="0"/>
      </a:defRPr>
    </a:lvl1pPr>
    <a:lvl2pPr marL="228600" indent="2286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panose="020B0604020202020204" pitchFamily="34" charset="0"/>
        <a:ea typeface="+mn-ea"/>
        <a:cs typeface="+mn-cs"/>
        <a:sym typeface="Helvetica" panose="020B0604020202020204" pitchFamily="34" charset="0"/>
      </a:defRPr>
    </a:lvl2pPr>
    <a:lvl3pPr marL="457200" indent="4572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panose="020B0604020202020204" pitchFamily="34" charset="0"/>
        <a:ea typeface="+mn-ea"/>
        <a:cs typeface="+mn-cs"/>
        <a:sym typeface="Helvetica" panose="020B0604020202020204" pitchFamily="34" charset="0"/>
      </a:defRPr>
    </a:lvl3pPr>
    <a:lvl4pPr marL="685800" indent="6858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panose="020B0604020202020204" pitchFamily="34" charset="0"/>
        <a:ea typeface="+mn-ea"/>
        <a:cs typeface="+mn-cs"/>
        <a:sym typeface="Helvetica" panose="020B0604020202020204" pitchFamily="34" charset="0"/>
      </a:defRPr>
    </a:lvl4pPr>
    <a:lvl5pPr marL="914400" indent="9144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panose="020B0604020202020204" pitchFamily="34" charset="0"/>
        <a:ea typeface="+mn-ea"/>
        <a:cs typeface="+mn-cs"/>
        <a:sym typeface="Helvetica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rgbClr val="000000"/>
        </a:solidFill>
        <a:latin typeface="Helvetica" panose="020B0604020202020204" pitchFamily="34" charset="0"/>
        <a:ea typeface="+mn-ea"/>
        <a:cs typeface="+mn-cs"/>
        <a:sym typeface="Helvetica" panose="020B0604020202020204" pitchFamily="34" charset="0"/>
      </a:defRPr>
    </a:lvl6pPr>
    <a:lvl7pPr marL="2743200" algn="l" defTabSz="914400" rtl="0" eaLnBrk="1" latinLnBrk="0" hangingPunct="1">
      <a:defRPr sz="1200" kern="1200">
        <a:solidFill>
          <a:srgbClr val="000000"/>
        </a:solidFill>
        <a:latin typeface="Helvetica" panose="020B0604020202020204" pitchFamily="34" charset="0"/>
        <a:ea typeface="+mn-ea"/>
        <a:cs typeface="+mn-cs"/>
        <a:sym typeface="Helvetica" panose="020B0604020202020204" pitchFamily="34" charset="0"/>
      </a:defRPr>
    </a:lvl7pPr>
    <a:lvl8pPr marL="3200400" algn="l" defTabSz="914400" rtl="0" eaLnBrk="1" latinLnBrk="0" hangingPunct="1">
      <a:defRPr sz="1200" kern="1200">
        <a:solidFill>
          <a:srgbClr val="000000"/>
        </a:solidFill>
        <a:latin typeface="Helvetica" panose="020B0604020202020204" pitchFamily="34" charset="0"/>
        <a:ea typeface="+mn-ea"/>
        <a:cs typeface="+mn-cs"/>
        <a:sym typeface="Helvetica" panose="020B0604020202020204" pitchFamily="34" charset="0"/>
      </a:defRPr>
    </a:lvl8pPr>
    <a:lvl9pPr marL="3657600" algn="l" defTabSz="914400" rtl="0" eaLnBrk="1" latinLnBrk="0" hangingPunct="1">
      <a:defRPr sz="1200" kern="1200">
        <a:solidFill>
          <a:srgbClr val="000000"/>
        </a:solidFill>
        <a:latin typeface="Helvetica" panose="020B0604020202020204" pitchFamily="34" charset="0"/>
        <a:ea typeface="+mn-ea"/>
        <a:cs typeface="+mn-cs"/>
        <a:sym typeface="Helvetica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6693"/>
    <a:srgbClr val="679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20" autoAdjust="0"/>
    <p:restoredTop sz="86248" autoAdjust="0"/>
  </p:normalViewPr>
  <p:slideViewPr>
    <p:cSldViewPr showGuides="1">
      <p:cViewPr varScale="1">
        <p:scale>
          <a:sx n="90" d="100"/>
          <a:sy n="90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>
                <a:sym typeface="Noteworthy Bold" charset="0"/>
              </a:rPr>
              <a:t>Click to edit Master text styles</a:t>
            </a:r>
          </a:p>
          <a:p>
            <a:pPr lvl="1"/>
            <a:r>
              <a:rPr lang="pt-BR" noProof="0" smtClean="0">
                <a:sym typeface="Noteworthy Bold" charset="0"/>
              </a:rPr>
              <a:t>Second level</a:t>
            </a:r>
          </a:p>
          <a:p>
            <a:pPr lvl="2"/>
            <a:r>
              <a:rPr lang="pt-BR" noProof="0" smtClean="0">
                <a:sym typeface="Noteworthy Bold" charset="0"/>
              </a:rPr>
              <a:t>Third level</a:t>
            </a:r>
          </a:p>
          <a:p>
            <a:pPr lvl="3"/>
            <a:r>
              <a:rPr lang="pt-BR" noProof="0" smtClean="0">
                <a:sym typeface="Noteworthy Bold" charset="0"/>
              </a:rPr>
              <a:t>Fourth level</a:t>
            </a:r>
          </a:p>
          <a:p>
            <a:pPr lvl="4"/>
            <a:r>
              <a:rPr lang="pt-BR" noProof="0" smtClean="0">
                <a:sym typeface="Noteworthy Bold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46885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+mn-ea"/>
        <a:cs typeface="+mn-cs"/>
        <a:sym typeface="Noteworthy Bold" charset="0"/>
      </a:defRPr>
    </a:lvl1pPr>
    <a:lvl2pPr marL="228600"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+mn-ea"/>
        <a:cs typeface="+mn-cs"/>
        <a:sym typeface="Noteworthy Bold" charset="0"/>
      </a:defRPr>
    </a:lvl2pPr>
    <a:lvl3pPr marL="457200"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+mn-ea"/>
        <a:cs typeface="+mn-cs"/>
        <a:sym typeface="Noteworthy Bold" charset="0"/>
      </a:defRPr>
    </a:lvl3pPr>
    <a:lvl4pPr marL="685800"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+mn-ea"/>
        <a:cs typeface="+mn-cs"/>
        <a:sym typeface="Noteworthy Bold" charset="0"/>
      </a:defRPr>
    </a:lvl4pPr>
    <a:lvl5pPr marL="914400"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+mn-ea"/>
        <a:cs typeface="+mn-cs"/>
        <a:sym typeface="Noteworthy Bold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dirty="0" smtClean="0"/>
              <a:t>TERCEIRA UNIDADE – A MEDIUNIDADE E O MÉDIUM</a:t>
            </a:r>
          </a:p>
          <a:p>
            <a:pPr eaLnBrk="1" hangingPunct="1"/>
            <a:r>
              <a:rPr lang="pt-BR" dirty="0" smtClean="0"/>
              <a:t>Capítulo 17 – Influência do Meio no Fenômeno Mediúnico</a:t>
            </a:r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eaLnBrk="1"/>
            <a:fld id="{C92D17E2-CCA2-471C-928A-4D4E7EE08A53}" type="slidenum">
              <a:rPr lang="pt-BR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eaLnBrk="1"/>
              <a:t>1</a:t>
            </a:fld>
            <a:endParaRPr lang="pt-BR" dirty="0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4135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Mas um grupo mediúnico doutrinariamente esclarecido e conscientizado, buscando</a:t>
            </a:r>
            <a:r>
              <a:rPr lang="pt-BR" baseline="0" dirty="0" smtClean="0"/>
              <a:t> objetivos nobres e trabalhando com perseverança, proporcionará o ambiente mental e fluídico favorável, em que os bons Espíritos poderão atuar com eficiência em benefício geral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0772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1583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sz="2400" dirty="0" smtClean="0"/>
              <a:t>Benevolência recíproca entre todos os membros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8487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Renúncia a todo sentimento contrário à caridade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2217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sz="2400" dirty="0" smtClean="0"/>
              <a:t>Desejo unânime de se instruir e de melhorar, por meio dos ensinamentos dos bons Espíritos, com o aproveitamento</a:t>
            </a:r>
            <a:r>
              <a:rPr lang="pt-BR" sz="2400" baseline="0" dirty="0" smtClean="0"/>
              <a:t> dos seus conselhos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6130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sz="2400" dirty="0" smtClean="0"/>
              <a:t>Concentração e silêncio respeitoso durante as conversações com os Espíritos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3512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2400" indent="-152400" eaLnBrk="1" hangingPunct="1"/>
            <a:r>
              <a:rPr lang="pt-BR" dirty="0" smtClean="0"/>
              <a:t>Capítulo 3 – Fases do treinamento mediúnico. Pág. 97 a 103</a:t>
            </a:r>
          </a:p>
          <a:p>
            <a:pPr marL="152400" indent="-152400" eaLnBrk="1" hangingPunct="1"/>
            <a:r>
              <a:rPr lang="pt-BR" dirty="0" smtClean="0"/>
              <a:t>3. 3ª fase – Contato, pág. 97.</a:t>
            </a:r>
          </a:p>
          <a:p>
            <a:pPr marL="152400" indent="-152400" eaLnBrk="1" hangingPunct="1"/>
            <a:r>
              <a:rPr lang="pt-BR" dirty="0" smtClean="0"/>
              <a:t>Semana 2 de 3</a:t>
            </a:r>
          </a:p>
        </p:txBody>
      </p:sp>
    </p:spTree>
    <p:extLst>
      <p:ext uri="{BB962C8B-B14F-4D97-AF65-F5344CB8AC3E}">
        <p14:creationId xmlns:p14="http://schemas.microsoft.com/office/powerpoint/2010/main" val="3597620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Capítulo 3 – Fases do Treinamento Mediúnico</a:t>
            </a:r>
          </a:p>
          <a:p>
            <a:pPr eaLnBrk="1" hangingPunct="1"/>
            <a:r>
              <a:rPr lang="pt-BR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Roteiro</a:t>
            </a:r>
            <a:r>
              <a:rPr lang="pt-BR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contido no item 3.4 Modelo para conduzir a fase. Páginas 99 a 101.</a:t>
            </a:r>
          </a:p>
          <a:p>
            <a:pPr eaLnBrk="1" hangingPunct="1"/>
            <a:r>
              <a:rPr lang="pt-BR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Ver material de apoio.</a:t>
            </a:r>
            <a:endParaRPr lang="pt-BR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B49A3DA-30A1-4D55-AAC6-EDD093865B62}" type="slidenum">
              <a:rPr lang="pt-BR" smtClean="0"/>
              <a:pPr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9503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/>
              <a:t>Determinam</a:t>
            </a:r>
            <a:r>
              <a:rPr lang="pt-BR" baseline="0" dirty="0" smtClean="0"/>
              <a:t> o fenômeno mediúnico não apenas o Espírito comunicante e o seu intermediário (o médium) como, também, o meio em que se dá a manifestação</a:t>
            </a:r>
          </a:p>
          <a:p>
            <a:r>
              <a:rPr lang="pt-BR" baseline="0" dirty="0" smtClean="0"/>
              <a:t>Compreende-se que assim seja, pois que os presentes à reunião mediúnica não estão inertes, mas agem, emitem pensamentos, atraem Espíritos afins, irradiam forças, sentem simpatia ou antipatia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9569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Para que o fenômeno mediúnico se dê em condições favoráveis, é preciso que médium e assistentes formem um grupo harmônico e cheguem a uma vibração e</a:t>
            </a:r>
            <a:r>
              <a:rPr lang="pt-BR" baseline="0" dirty="0" smtClean="0"/>
              <a:t> pensamento o mais uníssonos que puderem</a:t>
            </a:r>
          </a:p>
        </p:txBody>
      </p:sp>
    </p:spTree>
    <p:extLst>
      <p:ext uri="{BB962C8B-B14F-4D97-AF65-F5344CB8AC3E}">
        <p14:creationId xmlns:p14="http://schemas.microsoft.com/office/powerpoint/2010/main" val="1271047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Quando médium e assistentes</a:t>
            </a:r>
            <a:r>
              <a:rPr lang="pt-BR" baseline="0" dirty="0" smtClean="0"/>
              <a:t> não atingem a homogeneidade necessária, os pensamentos emitidos e as forças exteriores se embaraçam e, às vezes, se anulam reciprocamente</a:t>
            </a:r>
          </a:p>
        </p:txBody>
      </p:sp>
    </p:spTree>
    <p:extLst>
      <p:ext uri="{BB962C8B-B14F-4D97-AF65-F5344CB8AC3E}">
        <p14:creationId xmlns:p14="http://schemas.microsoft.com/office/powerpoint/2010/main" val="1811761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dirty="0" smtClean="0"/>
              <a:t>De forma análoga à atmosfera que envolve a Terra, a Psicosfera envolve o Espírito</a:t>
            </a:r>
          </a:p>
          <a:p>
            <a:pPr marL="0" marR="0" indent="0" algn="l" defTabSz="457200" rtl="0" eaLnBrk="1" fontAlgn="base" latinLnBrk="0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No meio dessas correntes contrárias, o médium (apesar de oferecer possibilidades para o intercâmbio e estar em boas condições) experimenta opressão, mal-estar indefinível, chegando a sentir-se, em certos casos, como que paralisado e sucumbido</a:t>
            </a:r>
          </a:p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194035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0" marR="0" indent="0" algn="l" defTabSz="457200" rtl="0" eaLnBrk="0" fontAlgn="base" latinLnBrk="0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Então, torna-se necessária </a:t>
            </a:r>
            <a:r>
              <a:rPr lang="pt-BR" u="sng" baseline="0" dirty="0" smtClean="0"/>
              <a:t>poderosa intervenção do plano espiritual superior</a:t>
            </a:r>
            <a:r>
              <a:rPr lang="pt-BR" u="none" baseline="0" dirty="0" smtClean="0"/>
              <a:t> </a:t>
            </a:r>
            <a:r>
              <a:rPr lang="pt-BR" baseline="0" dirty="0" smtClean="0"/>
              <a:t>para que o mínimo fenômeno tenha lugar</a:t>
            </a:r>
          </a:p>
          <a:p>
            <a:pPr marL="0" marR="0" indent="0" algn="l" defTabSz="457200" rtl="0" eaLnBrk="0" fontAlgn="base" latinLnBrk="0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E o fenômeno pode até não se dá, por absoluta falta de </a:t>
            </a:r>
            <a:r>
              <a:rPr lang="pt-BR" u="sng" baseline="0" dirty="0" smtClean="0"/>
              <a:t>adequada e segura ambientação</a:t>
            </a:r>
            <a:r>
              <a:rPr lang="pt-BR" u="none" baseline="0" dirty="0" smtClean="0"/>
              <a:t> </a:t>
            </a:r>
            <a:r>
              <a:rPr lang="pt-BR" baseline="0" dirty="0" smtClean="0"/>
              <a:t>para que a realização da delicada tarefa do intercâmbio mediúnico seja sem riscos para a integridade física e psíquica do médium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5926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6977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pt-BR" sz="2400" dirty="0" smtClean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Se o conjunto dos presentes for vicioso, indisciplinado, discordante e mal intencionado, não se obterão comunicações boas, a não ser eventualmente (ainda que o médium ofereça possibilidades), porque, de modo normal, os bons Espíritos não lançam</a:t>
            </a:r>
            <a:r>
              <a:rPr lang="pt-BR" sz="2400" baseline="0" dirty="0" smtClean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sementes boas em cima de pedras, e abandonam o campo aos Espíritos inferiores, afins com o grupo</a:t>
            </a:r>
          </a:p>
          <a:p>
            <a:endParaRPr lang="pt-BR" sz="2400" baseline="0" dirty="0" smtClean="0">
              <a:solidFill>
                <a:srgbClr val="67949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pt-BR" sz="2400" baseline="0" dirty="0" smtClean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Mas, se essas mesmas pessoas fizerem um esforço pela melhoria do seu padrão vibratório, o mesmo médium poderá servir aos Espíritos de boa vontade, que virão em resposta à condição melhor, agora oferecida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8004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Uma reunião de público</a:t>
            </a:r>
            <a:r>
              <a:rPr lang="pt-BR" baseline="0" dirty="0" smtClean="0"/>
              <a:t> comum, heterogêneo, despreparado, onde se misturam elementos curiosos, descrentes, antagônicos, viciosos, etc., dificilmente oferecerá meio favorável ao bom intercâmbio mediúnico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7588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906693"/>
                </a:solidFill>
              </a:defRPr>
            </a:lvl1pPr>
          </a:lstStyle>
          <a:p>
            <a:pPr>
              <a:defRPr/>
            </a:pPr>
            <a:fld id="{177520A3-DD21-44B7-9FEB-7028264735E1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0687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906693"/>
                </a:solidFill>
              </a:defRPr>
            </a:lvl1pPr>
          </a:lstStyle>
          <a:p>
            <a:pPr>
              <a:defRPr/>
            </a:pPr>
            <a:fld id="{EBB9A4B8-449D-4461-80F1-BCB1C47825C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49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761038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7610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906693"/>
                </a:solidFill>
              </a:defRPr>
            </a:lvl1pPr>
          </a:lstStyle>
          <a:p>
            <a:pPr>
              <a:defRPr/>
            </a:pPr>
            <a:fld id="{BF7B5B09-F4D7-4BB4-A0B0-30AB3B9802B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088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77212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906693"/>
                </a:solidFill>
              </a:defRPr>
            </a:lvl1pPr>
          </a:lstStyle>
          <a:p>
            <a:pPr>
              <a:defRPr/>
            </a:pPr>
            <a:fld id="{8D0A552D-284C-4033-AF10-9498E53C76AC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378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906693"/>
                </a:solidFill>
              </a:defRPr>
            </a:lvl1pPr>
          </a:lstStyle>
          <a:p>
            <a:pPr>
              <a:defRPr/>
            </a:pPr>
            <a:fld id="{E2C1CAAC-5A0D-4C01-8FE8-EB40775BF7F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927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4213" y="1600200"/>
            <a:ext cx="381158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1588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906693"/>
                </a:solidFill>
              </a:defRPr>
            </a:lvl1pPr>
          </a:lstStyle>
          <a:p>
            <a:pPr>
              <a:defRPr/>
            </a:pPr>
            <a:fld id="{E9E0379C-5D1C-4B0B-9948-04C6ADE570BC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0960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906693"/>
                </a:solidFill>
              </a:defRPr>
            </a:lvl1pPr>
          </a:lstStyle>
          <a:p>
            <a:pPr>
              <a:defRPr/>
            </a:pPr>
            <a:fld id="{CB939600-3E84-4121-B2EF-36947F0C801C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47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906693"/>
                </a:solidFill>
              </a:defRPr>
            </a:lvl1pPr>
          </a:lstStyle>
          <a:p>
            <a:pPr>
              <a:defRPr/>
            </a:pPr>
            <a:fld id="{49D5B9BD-41A2-4C06-A1DF-5BE031F26D5C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7124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906693"/>
                </a:solidFill>
              </a:defRPr>
            </a:lvl1pPr>
          </a:lstStyle>
          <a:p>
            <a:pPr>
              <a:defRPr/>
            </a:pPr>
            <a:fld id="{6D1F32B8-7F5E-4C3D-85A8-477F128DD319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124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906693"/>
                </a:solidFill>
              </a:defRPr>
            </a:lvl1pPr>
          </a:lstStyle>
          <a:p>
            <a:pPr>
              <a:defRPr/>
            </a:pPr>
            <a:fld id="{60B24408-5383-433D-A68E-571DD51DE97B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0028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906693"/>
                </a:solidFill>
              </a:defRPr>
            </a:lvl1pPr>
          </a:lstStyle>
          <a:p>
            <a:pPr>
              <a:defRPr/>
            </a:pPr>
            <a:fld id="{3F2797CF-3F27-4816-9BDF-107C9B6CDA7D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7953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2-slid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9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600200"/>
            <a:ext cx="77755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4817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>
              <a:defRPr b="1" smtClean="0">
                <a:solidFill>
                  <a:srgbClr val="679491"/>
                </a:solidFill>
                <a:latin typeface="+mn-lt"/>
              </a:defRPr>
            </a:lvl1pPr>
          </a:lstStyle>
          <a:p>
            <a:pPr>
              <a:defRPr/>
            </a:pPr>
            <a:fld id="{C60C8102-774B-4745-889B-87C46F07F4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67949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772122"/>
          </a:xfrm>
          <a:prstGeom prst="rect">
            <a:avLst/>
          </a:prstGeom>
        </p:spPr>
      </p:pic>
      <p:sp>
        <p:nvSpPr>
          <p:cNvPr id="3075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3200">
                <a:solidFill>
                  <a:srgbClr val="67949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D4285DC-E54E-40CE-B702-38DA16768188}" type="slidenum">
              <a:rPr lang="pt-BR" sz="1000">
                <a:solidFill>
                  <a:srgbClr val="906693"/>
                </a:solidFill>
                <a:ea typeface="MS PGothic" panose="020B0600070205080204" pitchFamily="34" charset="-128"/>
              </a:rPr>
              <a:pPr algn="r"/>
              <a:t>1</a:t>
            </a:fld>
            <a:endParaRPr lang="pt-BR" sz="1000" dirty="0">
              <a:solidFill>
                <a:srgbClr val="906693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55576" y="2130425"/>
            <a:ext cx="4278312" cy="202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>UNIDADE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>3</a:t>
            </a:r>
            <a:endParaRPr lang="pt-BR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30000"/>
                  </a:prstClr>
                </a:outerShdw>
              </a:effectLst>
              <a:latin typeface="+mj-lt"/>
            </a:endParaRPr>
          </a:p>
          <a:p>
            <a:pPr eaLnBrk="1" hangingPunct="1">
              <a:lnSpc>
                <a:spcPts val="4800"/>
              </a:lnSpc>
              <a:spcAft>
                <a:spcPts val="0"/>
              </a:spcAft>
              <a:defRPr/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>A MEDIUNIDADE E O MÉDIUM</a:t>
            </a:r>
            <a:endParaRPr lang="pt-BR" sz="40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30000"/>
                  </a:prstClr>
                </a:outerShdw>
              </a:effectLst>
              <a:latin typeface="+mj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19700" y="3284984"/>
            <a:ext cx="3529013" cy="284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 smtClean="0">
                <a:solidFill>
                  <a:srgbClr val="906693"/>
                </a:solidFill>
              </a:rPr>
              <a:t>AULA 16</a:t>
            </a:r>
            <a:endParaRPr lang="pt-BR" sz="2400" dirty="0" smtClean="0">
              <a:solidFill>
                <a:srgbClr val="906693"/>
              </a:solidFill>
            </a:endParaRPr>
          </a:p>
          <a:p>
            <a:pPr eaLnBrk="1" hangingPunct="1">
              <a:lnSpc>
                <a:spcPts val="4000"/>
              </a:lnSpc>
              <a:spcAft>
                <a:spcPts val="0"/>
              </a:spcAft>
              <a:defRPr/>
            </a:pPr>
            <a:r>
              <a:rPr lang="pt-BR" sz="4000" b="1" spc="-100" dirty="0" smtClean="0">
                <a:solidFill>
                  <a:srgbClr val="906693"/>
                </a:solidFill>
              </a:rPr>
              <a:t>Influência</a:t>
            </a:r>
          </a:p>
          <a:p>
            <a:pPr eaLnBrk="1" hangingPunct="1">
              <a:lnSpc>
                <a:spcPts val="4000"/>
              </a:lnSpc>
              <a:spcAft>
                <a:spcPts val="0"/>
              </a:spcAft>
              <a:defRPr/>
            </a:pPr>
            <a:r>
              <a:rPr lang="pt-BR" sz="4000" b="1" spc="-100" dirty="0" smtClean="0">
                <a:solidFill>
                  <a:srgbClr val="906693"/>
                </a:solidFill>
              </a:rPr>
              <a:t>do meio no fenômeno mediúnico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8C4E01-0F2B-4094-BD58-75ACF91D119C}" type="slidenum">
              <a:rPr lang="pt-BR"/>
              <a:pPr>
                <a:defRPr/>
              </a:pPr>
              <a:t>10</a:t>
            </a:fld>
            <a:endParaRPr lang="pt-BR" dirty="0"/>
          </a:p>
        </p:txBody>
      </p:sp>
      <p:sp>
        <p:nvSpPr>
          <p:cNvPr id="14340" name="AutoShape 4"/>
          <p:cNvSpPr>
            <a:spLocks/>
          </p:cNvSpPr>
          <p:nvPr/>
        </p:nvSpPr>
        <p:spPr bwMode="auto">
          <a:xfrm>
            <a:off x="1150938" y="2295525"/>
            <a:ext cx="6840537" cy="3314700"/>
          </a:xfrm>
          <a:custGeom>
            <a:avLst/>
            <a:gdLst>
              <a:gd name="T0" fmla="*/ 3420269 w 21600"/>
              <a:gd name="T1" fmla="*/ 1657350 h 21600"/>
              <a:gd name="T2" fmla="*/ 3420269 w 21600"/>
              <a:gd name="T3" fmla="*/ 1657350 h 21600"/>
              <a:gd name="T4" fmla="*/ 3420269 w 21600"/>
              <a:gd name="T5" fmla="*/ 1657350 h 21600"/>
              <a:gd name="T6" fmla="*/ 3420269 w 21600"/>
              <a:gd name="T7" fmla="*/ 1657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/>
            <a:r>
              <a:rPr lang="pt-BR" sz="6000" dirty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Qualidade das</a:t>
            </a:r>
          </a:p>
          <a:p>
            <a:pPr algn="ctr" eaLnBrk="1"/>
            <a:r>
              <a:rPr lang="pt-BR" sz="6000" dirty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manifestações</a:t>
            </a:r>
            <a:endParaRPr lang="pt-BR" sz="6000" dirty="0">
              <a:solidFill>
                <a:srgbClr val="906693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B015B6-C630-4C6A-869E-F126092739A0}" type="slidenum">
              <a:rPr lang="pt-BR"/>
              <a:pPr>
                <a:defRPr/>
              </a:pPr>
              <a:t>11</a:t>
            </a:fld>
            <a:endParaRPr lang="pt-BR" dirty="0"/>
          </a:p>
        </p:txBody>
      </p:sp>
      <p:sp>
        <p:nvSpPr>
          <p:cNvPr id="15363" name="Rectangle 3"/>
          <p:cNvSpPr>
            <a:spLocks noGrp="1"/>
          </p:cNvSpPr>
          <p:nvPr>
            <p:ph type="title"/>
          </p:nvPr>
        </p:nvSpPr>
        <p:spPr bwMode="auto">
          <a:xfrm>
            <a:off x="573088" y="3068638"/>
            <a:ext cx="7997825" cy="3262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400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Se o conjunto dos presentes for vicioso, indisciplinado, discordante e mal intencionado, não se obterão comunicações boas</a:t>
            </a:r>
            <a:br>
              <a:rPr lang="pt-BR" sz="400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2800" i="1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  <a:endParaRPr lang="pt-BR" sz="2800" dirty="0" smtClean="0">
              <a:solidFill>
                <a:srgbClr val="906693"/>
              </a:solidFill>
            </a:endParaRPr>
          </a:p>
        </p:txBody>
      </p:sp>
      <p:pic>
        <p:nvPicPr>
          <p:cNvPr id="15364" name="Picture 6" descr="ANd9GcQtZiacKoVB0Zpl0pYC68uMAdZcWgEyq-bLfW-h8V-Hr2vpaBOPZ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93738"/>
            <a:ext cx="2663825" cy="24479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C0DD77-29C2-4508-9DF9-1D1CA46625D4}" type="slidenum">
              <a:rPr lang="pt-BR"/>
              <a:pPr>
                <a:defRPr/>
              </a:pPr>
              <a:t>12</a:t>
            </a:fld>
            <a:endParaRPr lang="pt-BR" dirty="0"/>
          </a:p>
        </p:txBody>
      </p:sp>
      <p:sp>
        <p:nvSpPr>
          <p:cNvPr id="16387" name="Rectangle 2"/>
          <p:cNvSpPr>
            <a:spLocks noGrp="1"/>
          </p:cNvSpPr>
          <p:nvPr>
            <p:ph type="body" idx="1"/>
          </p:nvPr>
        </p:nvSpPr>
        <p:spPr>
          <a:xfrm>
            <a:off x="684213" y="1484313"/>
            <a:ext cx="7775575" cy="3814762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eaLnBrk="1" hangingPunct="1"/>
            <a:r>
              <a:rPr lang="pt-BR" sz="4800" dirty="0" smtClean="0">
                <a:solidFill>
                  <a:srgbClr val="906693"/>
                </a:solidFill>
              </a:rPr>
              <a:t>Trabalhadores despreparados, curiosos e descrentes dificilmente oferecerão meio favorável ao intercâmbio mediúnico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0A6AC7-655A-4C0F-A261-DF4182A372A3}" type="slidenum">
              <a:rPr lang="pt-BR"/>
              <a:pPr>
                <a:defRPr/>
              </a:pPr>
              <a:t>13</a:t>
            </a:fld>
            <a:endParaRPr lang="pt-BR" dirty="0"/>
          </a:p>
        </p:txBody>
      </p:sp>
      <p:sp>
        <p:nvSpPr>
          <p:cNvPr id="17411" name="Rectangle 3"/>
          <p:cNvSpPr>
            <a:spLocks noGrp="1"/>
          </p:cNvSpPr>
          <p:nvPr>
            <p:ph type="title"/>
          </p:nvPr>
        </p:nvSpPr>
        <p:spPr bwMode="auto">
          <a:xfrm>
            <a:off x="611188" y="3068638"/>
            <a:ext cx="7921625" cy="345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60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Um grupo mediúnico  doutrinariamente esclarecido</a:t>
            </a:r>
            <a:br>
              <a:rPr lang="pt-BR" sz="360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360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e conscientizado, (...),</a:t>
            </a:r>
            <a:br>
              <a:rPr lang="pt-BR" sz="360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360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proporcionará o ambiente</a:t>
            </a:r>
            <a:br>
              <a:rPr lang="pt-BR" sz="360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360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mental e fluídico favorável</a:t>
            </a:r>
            <a:br>
              <a:rPr lang="pt-BR" sz="360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2400" i="1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  <a:endParaRPr lang="pt-BR" sz="2400" dirty="0" smtClean="0">
              <a:solidFill>
                <a:srgbClr val="906693"/>
              </a:solidFill>
            </a:endParaRPr>
          </a:p>
        </p:txBody>
      </p:sp>
      <p:pic>
        <p:nvPicPr>
          <p:cNvPr id="17412" name="Picture 8" descr="QUADRO-DE-ADILSON-MARQU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2345" r="1863" b="5533"/>
          <a:stretch>
            <a:fillRect/>
          </a:stretch>
        </p:blipFill>
        <p:spPr bwMode="auto">
          <a:xfrm>
            <a:off x="2844800" y="620713"/>
            <a:ext cx="3455988" cy="244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2E9B2-8084-487C-965C-9B1E1B5EC39E}" type="slidenum">
              <a:rPr lang="pt-BR"/>
              <a:pPr>
                <a:defRPr/>
              </a:pPr>
              <a:t>14</a:t>
            </a:fld>
            <a:endParaRPr lang="pt-BR" dirty="0"/>
          </a:p>
        </p:txBody>
      </p:sp>
      <p:sp>
        <p:nvSpPr>
          <p:cNvPr id="18436" name="AutoShape 4"/>
          <p:cNvSpPr>
            <a:spLocks/>
          </p:cNvSpPr>
          <p:nvPr/>
        </p:nvSpPr>
        <p:spPr bwMode="auto">
          <a:xfrm>
            <a:off x="1031875" y="2781300"/>
            <a:ext cx="4908550" cy="2447925"/>
          </a:xfrm>
          <a:custGeom>
            <a:avLst/>
            <a:gdLst>
              <a:gd name="T0" fmla="*/ 2454275 w 21600"/>
              <a:gd name="T1" fmla="*/ 1223963 h 21600"/>
              <a:gd name="T2" fmla="*/ 2454275 w 21600"/>
              <a:gd name="T3" fmla="*/ 1223963 h 21600"/>
              <a:gd name="T4" fmla="*/ 2454275 w 21600"/>
              <a:gd name="T5" fmla="*/ 1223963 h 21600"/>
              <a:gd name="T6" fmla="*/ 2454275 w 21600"/>
              <a:gd name="T7" fmla="*/ 122396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r" eaLnBrk="1"/>
            <a:r>
              <a:rPr lang="pt-BR" sz="4000" dirty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Recomendações de Kardec para uma reunião mediúnica favorável</a:t>
            </a:r>
            <a:endParaRPr lang="pt-BR" sz="4000" dirty="0">
              <a:solidFill>
                <a:srgbClr val="906693"/>
              </a:solidFill>
              <a:latin typeface="Arial" panose="020B0604020202020204" pitchFamily="34" charset="0"/>
            </a:endParaRPr>
          </a:p>
        </p:txBody>
      </p:sp>
      <p:pic>
        <p:nvPicPr>
          <p:cNvPr id="18437" name="Picture 7" descr="ANd9GcQcn5vitmfBrQ60s22MbROPEh3KAOWDr3gmuz2v3S2O3lUoYlHzo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925763"/>
            <a:ext cx="1852612" cy="23034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9"/>
            <a:ext cx="9144000" cy="6772122"/>
          </a:xfrm>
          <a:prstGeom prst="rect">
            <a:avLst/>
          </a:prstGeom>
        </p:spPr>
      </p:pic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CF8C7A-0F7D-47FD-AA9D-90BBA6185B10}" type="slidenum">
              <a:rPr lang="pt-BR"/>
              <a:pPr>
                <a:defRPr/>
              </a:pPr>
              <a:t>15</a:t>
            </a:fld>
            <a:endParaRPr lang="pt-BR" dirty="0"/>
          </a:p>
        </p:txBody>
      </p:sp>
      <p:sp>
        <p:nvSpPr>
          <p:cNvPr id="19461" name="AutoShape 5"/>
          <p:cNvSpPr>
            <a:spLocks/>
          </p:cNvSpPr>
          <p:nvPr/>
        </p:nvSpPr>
        <p:spPr bwMode="auto">
          <a:xfrm>
            <a:off x="733425" y="1823591"/>
            <a:ext cx="7675563" cy="4341713"/>
          </a:xfrm>
          <a:custGeom>
            <a:avLst/>
            <a:gdLst>
              <a:gd name="T0" fmla="*/ 3837781 w 21600"/>
              <a:gd name="T1" fmla="*/ 2070100 h 21600"/>
              <a:gd name="T2" fmla="*/ 3837781 w 21600"/>
              <a:gd name="T3" fmla="*/ 2070100 h 21600"/>
              <a:gd name="T4" fmla="*/ 3837781 w 21600"/>
              <a:gd name="T5" fmla="*/ 2070100 h 21600"/>
              <a:gd name="T6" fmla="*/ 3837781 w 21600"/>
              <a:gd name="T7" fmla="*/ 20701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 defTabSz="642938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 defTabSz="642938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 defTabSz="642938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 defTabSz="642938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/>
            <a:r>
              <a:rPr lang="pt-BR" sz="3600" dirty="0" smtClean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Uma </a:t>
            </a:r>
            <a:r>
              <a:rPr lang="pt-BR" sz="3600" dirty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reunião é um ser coletivo cujas qualidades e propriedades são a soma de todas as qualidades e propriedades dos seus membros e formam como que um feixe; acontece que esse feixe terá tanto mais força quanto mais for </a:t>
            </a:r>
            <a:r>
              <a:rPr lang="pt-BR" sz="3600" dirty="0" smtClean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homogêneo</a:t>
            </a:r>
            <a:endParaRPr lang="pt-BR" sz="3600" dirty="0">
              <a:solidFill>
                <a:srgbClr val="906693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eaLnBrk="1"/>
            <a:r>
              <a:rPr lang="pt-BR" sz="2800" i="1" dirty="0" smtClean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 Livro </a:t>
            </a:r>
            <a:r>
              <a:rPr lang="pt-BR" sz="2800" i="1" dirty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dos Médiuns, 2ª parte, cap. 29, 331</a:t>
            </a:r>
            <a:endParaRPr lang="pt-BR" dirty="0">
              <a:solidFill>
                <a:srgbClr val="906693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8F9D-7A12-429C-A8CA-20FEFAC39D11}" type="slidenum">
              <a:rPr lang="pt-BR"/>
              <a:pPr>
                <a:defRPr/>
              </a:pPr>
              <a:t>16</a:t>
            </a:fld>
            <a:endParaRPr lang="pt-BR" dirty="0"/>
          </a:p>
        </p:txBody>
      </p:sp>
      <p:sp>
        <p:nvSpPr>
          <p:cNvPr id="20483" name="Rectangle 3"/>
          <p:cNvSpPr>
            <a:spLocks noGrp="1"/>
          </p:cNvSpPr>
          <p:nvPr>
            <p:ph type="title"/>
          </p:nvPr>
        </p:nvSpPr>
        <p:spPr bwMode="auto">
          <a:xfrm>
            <a:off x="650875" y="4005263"/>
            <a:ext cx="7840663" cy="172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480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Perfeita comunhão</a:t>
            </a:r>
            <a:br>
              <a:rPr lang="pt-BR" sz="480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480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de ideias e sentimentos</a:t>
            </a:r>
            <a:endParaRPr lang="pt-BR" sz="4800" dirty="0" smtClean="0">
              <a:solidFill>
                <a:srgbClr val="906693"/>
              </a:solidFill>
            </a:endParaRPr>
          </a:p>
        </p:txBody>
      </p:sp>
      <p:pic>
        <p:nvPicPr>
          <p:cNvPr id="20484" name="Picture 6" descr="historico_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5" b="15491"/>
          <a:stretch>
            <a:fillRect/>
          </a:stretch>
        </p:blipFill>
        <p:spPr bwMode="auto">
          <a:xfrm>
            <a:off x="2411413" y="1314450"/>
            <a:ext cx="4392612" cy="26066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67F878-9A3B-4F1D-9351-CD5E106F9B19}" type="slidenum">
              <a:rPr lang="pt-BR"/>
              <a:pPr>
                <a:defRPr/>
              </a:pPr>
              <a:t>17</a:t>
            </a:fld>
            <a:endParaRPr lang="pt-BR" dirty="0"/>
          </a:p>
        </p:txBody>
      </p:sp>
      <p:sp>
        <p:nvSpPr>
          <p:cNvPr id="21507" name="Rectangle 2"/>
          <p:cNvSpPr>
            <a:spLocks noGrp="1"/>
          </p:cNvSpPr>
          <p:nvPr>
            <p:ph type="body" idx="1"/>
          </p:nvPr>
        </p:nvSpPr>
        <p:spPr>
          <a:xfrm>
            <a:off x="457200" y="4437063"/>
            <a:ext cx="8229600" cy="1647825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eaLnBrk="1" hangingPunct="1"/>
            <a:r>
              <a:rPr lang="pt-BR" sz="4800" dirty="0" smtClean="0">
                <a:solidFill>
                  <a:srgbClr val="906693"/>
                </a:solidFill>
              </a:rPr>
              <a:t>Benevolência recíproca</a:t>
            </a:r>
          </a:p>
          <a:p>
            <a:pPr eaLnBrk="1" hangingPunct="1"/>
            <a:r>
              <a:rPr lang="pt-BR" sz="4800" dirty="0" smtClean="0">
                <a:solidFill>
                  <a:srgbClr val="906693"/>
                </a:solidFill>
              </a:rPr>
              <a:t>entre os participantes</a:t>
            </a:r>
          </a:p>
        </p:txBody>
      </p:sp>
      <p:pic>
        <p:nvPicPr>
          <p:cNvPr id="21508" name="Picture 5" descr="desobses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066800"/>
            <a:ext cx="4003675" cy="30099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DC576-C40A-4D5B-8BDA-9EFEB512D624}" type="slidenum">
              <a:rPr lang="pt-BR"/>
              <a:pPr>
                <a:defRPr/>
              </a:pPr>
              <a:t>18</a:t>
            </a:fld>
            <a:endParaRPr lang="pt-BR" dirty="0"/>
          </a:p>
        </p:txBody>
      </p:sp>
      <p:sp>
        <p:nvSpPr>
          <p:cNvPr id="22531" name="Rectangle 3"/>
          <p:cNvSpPr>
            <a:spLocks noGrp="1"/>
          </p:cNvSpPr>
          <p:nvPr>
            <p:ph type="title"/>
          </p:nvPr>
        </p:nvSpPr>
        <p:spPr bwMode="auto">
          <a:xfrm>
            <a:off x="650875" y="1231900"/>
            <a:ext cx="7840663" cy="4392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480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Alimentar o sentimento</a:t>
            </a:r>
            <a:br>
              <a:rPr lang="pt-BR" sz="480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480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de amor e caridade</a:t>
            </a:r>
            <a:endParaRPr lang="pt-BR" sz="4800" dirty="0" smtClean="0">
              <a:solidFill>
                <a:srgbClr val="906693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CBDFAA-AECC-4166-89C9-0EDDCCA9EDE3}" type="slidenum">
              <a:rPr lang="pt-BR"/>
              <a:pPr>
                <a:defRPr/>
              </a:pPr>
              <a:t>19</a:t>
            </a:fld>
            <a:endParaRPr lang="pt-BR" dirty="0"/>
          </a:p>
        </p:txBody>
      </p:sp>
      <p:sp>
        <p:nvSpPr>
          <p:cNvPr id="23555" name="Rectangle 2"/>
          <p:cNvSpPr>
            <a:spLocks noGrp="1"/>
          </p:cNvSpPr>
          <p:nvPr>
            <p:ph type="body" idx="1"/>
          </p:nvPr>
        </p:nvSpPr>
        <p:spPr>
          <a:xfrm>
            <a:off x="804863" y="1917700"/>
            <a:ext cx="7532687" cy="3095625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eaLnBrk="1" hangingPunct="1"/>
            <a:r>
              <a:rPr lang="pt-BR" sz="4800" dirty="0" smtClean="0">
                <a:solidFill>
                  <a:srgbClr val="906693"/>
                </a:solidFill>
              </a:rPr>
              <a:t>Desejo de todos de se instruir e de melhorar por meio dos ensinamentos</a:t>
            </a:r>
          </a:p>
          <a:p>
            <a:pPr eaLnBrk="1" hangingPunct="1"/>
            <a:r>
              <a:rPr lang="pt-BR" sz="4800" dirty="0" smtClean="0">
                <a:solidFill>
                  <a:srgbClr val="906693"/>
                </a:solidFill>
              </a:rPr>
              <a:t>dos bons Espíritos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772122"/>
          </a:xfrm>
          <a:prstGeom prst="rect">
            <a:avLst/>
          </a:prstGeom>
        </p:spPr>
      </p:pic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F1A942-C682-4913-B9E9-5AA4A3B5F57C}" type="slidenum">
              <a:rPr lang="pt-BR"/>
              <a:pPr>
                <a:defRPr/>
              </a:pPr>
              <a:t>2</a:t>
            </a:fld>
            <a:endParaRPr lang="pt-B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1465B1-81B9-44D7-A400-AC0496F46CEC}" type="slidenum">
              <a:rPr lang="pt-BR"/>
              <a:pPr>
                <a:defRPr/>
              </a:pPr>
              <a:t>20</a:t>
            </a:fld>
            <a:endParaRPr lang="pt-BR" dirty="0"/>
          </a:p>
        </p:txBody>
      </p:sp>
      <p:sp>
        <p:nvSpPr>
          <p:cNvPr id="24579" name="Rectangle 2"/>
          <p:cNvSpPr>
            <a:spLocks noGrp="1"/>
          </p:cNvSpPr>
          <p:nvPr>
            <p:ph type="body" idx="1"/>
          </p:nvPr>
        </p:nvSpPr>
        <p:spPr>
          <a:xfrm>
            <a:off x="684213" y="2276475"/>
            <a:ext cx="7775575" cy="2303463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eaLnBrk="1" hangingPunct="1"/>
            <a:r>
              <a:rPr lang="pt-BR" sz="4800" dirty="0" smtClean="0">
                <a:solidFill>
                  <a:srgbClr val="906693"/>
                </a:solidFill>
              </a:rPr>
              <a:t>Concentração e silêncio durante os diálogos </a:t>
            </a:r>
          </a:p>
          <a:p>
            <a:pPr eaLnBrk="1" hangingPunct="1"/>
            <a:r>
              <a:rPr lang="pt-BR" sz="4800" dirty="0" smtClean="0">
                <a:solidFill>
                  <a:srgbClr val="906693"/>
                </a:solidFill>
              </a:rPr>
              <a:t>com os Espíritos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08"/>
            <a:ext cx="9144000" cy="6778184"/>
          </a:xfrm>
          <a:prstGeom prst="rect">
            <a:avLst/>
          </a:prstGeom>
        </p:spPr>
      </p:pic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AD8BC-9968-4391-9CEB-AC211D8B18AA}" type="slidenum">
              <a:rPr lang="pt-BR"/>
              <a:pPr>
                <a:defRPr/>
              </a:pPr>
              <a:t>21</a:t>
            </a:fld>
            <a:endParaRPr lang="pt-B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5E45063A-9B4A-47CF-B96B-6BC15A692F9F}" type="slidenum">
              <a:rPr lang="pt-BR" sz="1000"/>
              <a:pPr/>
              <a:t>22</a:t>
            </a:fld>
            <a:endParaRPr lang="pt-BR" dirty="0"/>
          </a:p>
        </p:txBody>
      </p:sp>
      <p:sp>
        <p:nvSpPr>
          <p:cNvPr id="18437" name="AutoShape 5"/>
          <p:cNvSpPr>
            <a:spLocks/>
          </p:cNvSpPr>
          <p:nvPr/>
        </p:nvSpPr>
        <p:spPr bwMode="auto">
          <a:xfrm>
            <a:off x="1331913" y="3008313"/>
            <a:ext cx="6353175" cy="19335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pt-BR" sz="6000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3ª FASE</a:t>
            </a:r>
          </a:p>
          <a:p>
            <a:pPr algn="ctr" eaLnBrk="1"/>
            <a:r>
              <a:rPr lang="pt-BR" sz="6000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CONTATO</a:t>
            </a:r>
            <a:endParaRPr lang="pt-BR" sz="1200" dirty="0">
              <a:solidFill>
                <a:srgbClr val="000000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3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4643A99F-07E5-4AE2-AB6F-E786EF0CFF26}" type="slidenum">
              <a:rPr lang="pt-BR" sz="1000"/>
              <a:pPr/>
              <a:t>23</a:t>
            </a:fld>
            <a:endParaRPr lang="pt-BR" dirty="0"/>
          </a:p>
        </p:txBody>
      </p:sp>
      <p:sp>
        <p:nvSpPr>
          <p:cNvPr id="19461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 hangingPunct="0">
              <a:defRPr/>
            </a:pPr>
            <a:r>
              <a:rPr lang="pt-BR" sz="6000" dirty="0">
                <a:solidFill>
                  <a:srgbClr val="906693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Objetivo</a:t>
            </a:r>
            <a:endParaRPr lang="pt-BR" sz="1200" dirty="0">
              <a:solidFill>
                <a:srgbClr val="906693"/>
              </a:solidFill>
              <a:latin typeface="Helvetica" charset="0"/>
              <a:ea typeface="ＭＳ Ｐゴシック" charset="0"/>
              <a:cs typeface="Arial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21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mtClean="0"/>
              <a:pPr>
                <a:defRPr/>
              </a:pPr>
              <a:t>24</a:t>
            </a:fld>
            <a:endParaRPr lang="pt-BR" dirty="0"/>
          </a:p>
        </p:txBody>
      </p:sp>
      <p:sp>
        <p:nvSpPr>
          <p:cNvPr id="5" name="Rectangle 3"/>
          <p:cNvSpPr>
            <a:spLocks noGrp="1"/>
          </p:cNvSpPr>
          <p:nvPr>
            <p:ph idx="1"/>
          </p:nvPr>
        </p:nvSpPr>
        <p:spPr>
          <a:xfrm>
            <a:off x="684213" y="1960240"/>
            <a:ext cx="7775575" cy="2980928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marL="0" indent="0" eaLnBrk="1" hangingPunct="1"/>
            <a:r>
              <a:rPr lang="pt-BR" sz="4000" dirty="0" smtClean="0">
                <a:solidFill>
                  <a:srgbClr val="906693"/>
                </a:solidFill>
              </a:rPr>
              <a:t>Fase em que o </a:t>
            </a:r>
            <a:r>
              <a:rPr lang="pt-BR" sz="4000" b="1" dirty="0" smtClean="0">
                <a:solidFill>
                  <a:srgbClr val="906693"/>
                </a:solidFill>
              </a:rPr>
              <a:t>guia</a:t>
            </a:r>
            <a:r>
              <a:rPr lang="pt-BR" sz="4000" dirty="0" smtClean="0">
                <a:solidFill>
                  <a:srgbClr val="906693"/>
                </a:solidFill>
              </a:rPr>
              <a:t> </a:t>
            </a:r>
            <a:r>
              <a:rPr lang="pt-BR" sz="4000" b="1" dirty="0" smtClean="0">
                <a:solidFill>
                  <a:srgbClr val="906693"/>
                </a:solidFill>
              </a:rPr>
              <a:t>mediúnico</a:t>
            </a:r>
            <a:r>
              <a:rPr lang="pt-BR" sz="4000" dirty="0" smtClean="0">
                <a:solidFill>
                  <a:srgbClr val="906693"/>
                </a:solidFill>
              </a:rPr>
              <a:t> </a:t>
            </a:r>
            <a:r>
              <a:rPr lang="pt-BR" sz="4000" b="1" dirty="0" smtClean="0">
                <a:solidFill>
                  <a:srgbClr val="906693"/>
                </a:solidFill>
              </a:rPr>
              <a:t>atua</a:t>
            </a:r>
            <a:r>
              <a:rPr lang="pt-BR" sz="4000" dirty="0" smtClean="0">
                <a:solidFill>
                  <a:srgbClr val="906693"/>
                </a:solidFill>
              </a:rPr>
              <a:t> </a:t>
            </a:r>
            <a:r>
              <a:rPr lang="pt-BR" sz="4000" b="1" dirty="0" smtClean="0">
                <a:solidFill>
                  <a:srgbClr val="906693"/>
                </a:solidFill>
              </a:rPr>
              <a:t>mais</a:t>
            </a:r>
            <a:r>
              <a:rPr lang="pt-BR" sz="4000" dirty="0" smtClean="0">
                <a:solidFill>
                  <a:srgbClr val="906693"/>
                </a:solidFill>
              </a:rPr>
              <a:t> </a:t>
            </a:r>
            <a:r>
              <a:rPr lang="pt-BR" sz="4000" b="1" dirty="0" smtClean="0">
                <a:solidFill>
                  <a:srgbClr val="906693"/>
                </a:solidFill>
              </a:rPr>
              <a:t>diretamente</a:t>
            </a:r>
            <a:r>
              <a:rPr lang="pt-BR" sz="4000" dirty="0" smtClean="0">
                <a:solidFill>
                  <a:srgbClr val="906693"/>
                </a:solidFill>
              </a:rPr>
              <a:t> sobre o médium, estabelecendo-se entre eles uma interpenetração áurica</a:t>
            </a:r>
            <a:r>
              <a:rPr lang="pt-BR" sz="2800" i="1" dirty="0" smtClean="0">
                <a:solidFill>
                  <a:srgbClr val="906693"/>
                </a:solidFill>
              </a:rPr>
              <a:t> Therezinha Oliveira</a:t>
            </a:r>
            <a:endParaRPr lang="pt-BR" sz="3600" dirty="0" smtClean="0">
              <a:solidFill>
                <a:srgbClr val="9066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3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mtClean="0"/>
              <a:pPr>
                <a:defRPr/>
              </a:pPr>
              <a:t>25</a:t>
            </a:fld>
            <a:endParaRPr lang="pt-BR" dirty="0"/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712788" y="3861048"/>
            <a:ext cx="770413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t-BR" sz="4400" dirty="0" smtClean="0">
                <a:solidFill>
                  <a:srgbClr val="906693"/>
                </a:solidFill>
              </a:rPr>
              <a:t>O exercício dessa fase representa uma experiência agradável </a:t>
            </a:r>
            <a:r>
              <a:rPr lang="pt-BR" sz="2800" i="1" dirty="0" smtClean="0">
                <a:solidFill>
                  <a:srgbClr val="906693"/>
                </a:solidFill>
              </a:rPr>
              <a:t>Therezinha Oliveira</a:t>
            </a:r>
            <a:endParaRPr lang="pt-BR" sz="3600" dirty="0" smtClean="0">
              <a:solidFill>
                <a:srgbClr val="906693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1016" y="974136"/>
            <a:ext cx="3561184" cy="26708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690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F6B12F84-497C-4EAF-A5D7-763B19E59CC8}" type="slidenum">
              <a:rPr lang="pt-BR" sz="1000"/>
              <a:pPr/>
              <a:t>26</a:t>
            </a:fld>
            <a:endParaRPr lang="pt-BR" dirty="0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5059" name="Picture 3" descr="9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 hangingPunct="0">
              <a:defRPr/>
            </a:pPr>
            <a:r>
              <a:rPr lang="pt-BR" sz="6000" dirty="0">
                <a:solidFill>
                  <a:srgbClr val="906693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Como ocorre</a:t>
            </a:r>
            <a:endParaRPr lang="pt-BR" sz="1200" dirty="0">
              <a:solidFill>
                <a:srgbClr val="906693"/>
              </a:solidFill>
              <a:latin typeface="Helvetica" charset="0"/>
              <a:ea typeface="ＭＳ Ｐゴシック" charset="0"/>
              <a:cs typeface="Arial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8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F2B17D01-0DCA-465A-BFFB-1608591CC622}" type="slidenum">
              <a:rPr lang="pt-BR" sz="1000"/>
              <a:pPr/>
              <a:t>27</a:t>
            </a:fld>
            <a:endParaRPr lang="pt-BR" dirty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6083" name="Picture 3" descr="10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"/>
          <a:stretch>
            <a:fillRect/>
          </a:stretch>
        </p:blipFill>
        <p:spPr bwMode="auto">
          <a:xfrm>
            <a:off x="22225" y="0"/>
            <a:ext cx="9107488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/>
          </p:cNvSpPr>
          <p:nvPr/>
        </p:nvSpPr>
        <p:spPr bwMode="auto">
          <a:xfrm>
            <a:off x="1147763" y="2853456"/>
            <a:ext cx="3744912" cy="323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pt-BR" sz="3600" dirty="0">
                <a:solidFill>
                  <a:schemeClr val="bg1"/>
                </a:solidFill>
              </a:rPr>
              <a:t>O </a:t>
            </a:r>
            <a:r>
              <a:rPr lang="pt-BR" sz="3600" dirty="0" smtClean="0">
                <a:solidFill>
                  <a:schemeClr val="bg1"/>
                </a:solidFill>
              </a:rPr>
              <a:t>guia mediúnico promove uma ligação áurica com o médium, quando solicitado pelo expositor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5604" name="Picture 4" descr="ANd9GcTTE7euRdbpKceh35IkyPo4-GFOFn2uw2JuAoadSnE2F59rC-Ih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4128" y="2345208"/>
            <a:ext cx="2409825" cy="3748088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62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mtClean="0"/>
              <a:pPr>
                <a:defRPr/>
              </a:pPr>
              <a:t>28</a:t>
            </a:fld>
            <a:endParaRPr lang="pt-BR" dirty="0"/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395536" y="2492896"/>
            <a:ext cx="467987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eaLnBrk="1" hangingPunct="1"/>
            <a:r>
              <a:rPr lang="pt-BR" sz="4000" dirty="0" smtClean="0">
                <a:solidFill>
                  <a:srgbClr val="906693"/>
                </a:solidFill>
              </a:rPr>
              <a:t>O guia mediúnico age </a:t>
            </a:r>
            <a:r>
              <a:rPr lang="pt-BR" sz="4000" b="1" dirty="0" smtClean="0">
                <a:solidFill>
                  <a:srgbClr val="906693"/>
                </a:solidFill>
              </a:rPr>
              <a:t>indiretamente</a:t>
            </a:r>
            <a:r>
              <a:rPr lang="pt-BR" sz="4000" dirty="0" smtClean="0">
                <a:solidFill>
                  <a:srgbClr val="906693"/>
                </a:solidFill>
              </a:rPr>
              <a:t> sobre os centros de força (</a:t>
            </a:r>
            <a:r>
              <a:rPr lang="pt-BR" sz="4000" b="1" dirty="0" smtClean="0">
                <a:solidFill>
                  <a:srgbClr val="906693"/>
                </a:solidFill>
              </a:rPr>
              <a:t>períspirito</a:t>
            </a:r>
            <a:r>
              <a:rPr lang="pt-BR" sz="4000" dirty="0" smtClean="0">
                <a:solidFill>
                  <a:srgbClr val="906693"/>
                </a:solidFill>
              </a:rPr>
              <a:t>)</a:t>
            </a:r>
            <a:endParaRPr lang="pt-BR" sz="3600" dirty="0" smtClean="0">
              <a:solidFill>
                <a:srgbClr val="906693"/>
              </a:solidFill>
            </a:endParaRPr>
          </a:p>
        </p:txBody>
      </p:sp>
      <p:pic>
        <p:nvPicPr>
          <p:cNvPr id="6" name="Picture 7" descr="img%2Bplexos%2Be%2Bcentros%2Bvitai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6"/>
          <a:stretch/>
        </p:blipFill>
        <p:spPr bwMode="auto">
          <a:xfrm>
            <a:off x="5181899" y="1540570"/>
            <a:ext cx="3422549" cy="433670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06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mtClean="0"/>
              <a:pPr>
                <a:defRPr/>
              </a:pPr>
              <a:t>29</a:t>
            </a:fld>
            <a:endParaRPr lang="pt-BR" dirty="0"/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457200" y="2203574"/>
            <a:ext cx="8229600" cy="259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t-BR" altLang="ja-JP" sz="4400" dirty="0" smtClean="0">
                <a:solidFill>
                  <a:srgbClr val="906693"/>
                </a:solidFill>
              </a:rPr>
              <a:t>O médium sentirá uma momentânea impressão de</a:t>
            </a:r>
          </a:p>
          <a:p>
            <a:pPr defTabSz="914400" eaLnBrk="1" hangingPunct="1"/>
            <a:r>
              <a:rPr lang="pt-BR" altLang="ja-JP" sz="4400" dirty="0" smtClean="0">
                <a:solidFill>
                  <a:srgbClr val="906693"/>
                </a:solidFill>
              </a:rPr>
              <a:t>que vai entrar em transe</a:t>
            </a:r>
          </a:p>
          <a:p>
            <a:pPr defTabSz="914400" eaLnBrk="1" hangingPunct="1"/>
            <a:r>
              <a:rPr lang="pt-BR" sz="2800" i="1" dirty="0" smtClean="0">
                <a:solidFill>
                  <a:srgbClr val="906693"/>
                </a:solidFill>
              </a:rPr>
              <a:t>Therezinha Oliveira</a:t>
            </a:r>
          </a:p>
        </p:txBody>
      </p:sp>
    </p:spTree>
    <p:extLst>
      <p:ext uri="{BB962C8B-B14F-4D97-AF65-F5344CB8AC3E}">
        <p14:creationId xmlns:p14="http://schemas.microsoft.com/office/powerpoint/2010/main" val="777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9"/>
            <a:ext cx="9144000" cy="6772122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458F2-02A4-490E-8894-2584697C965A}" type="slidenum">
              <a:rPr lang="pt-BR"/>
              <a:pPr>
                <a:defRPr/>
              </a:pPr>
              <a:t>3</a:t>
            </a:fld>
            <a:endParaRPr lang="pt-BR" dirty="0"/>
          </a:p>
        </p:txBody>
      </p:sp>
      <p:sp>
        <p:nvSpPr>
          <p:cNvPr id="6148" name="Rectangle 4"/>
          <p:cNvSpPr>
            <a:spLocks noGrp="1"/>
          </p:cNvSpPr>
          <p:nvPr>
            <p:ph type="title"/>
          </p:nvPr>
        </p:nvSpPr>
        <p:spPr bwMode="auto">
          <a:xfrm>
            <a:off x="863600" y="2420938"/>
            <a:ext cx="7416800" cy="3024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6000" dirty="0" smtClean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INFLUÊNCIA</a:t>
            </a:r>
            <a:br>
              <a:rPr lang="pt-BR" sz="6000" dirty="0" smtClean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6000" dirty="0" smtClean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DO AMBIENTE</a:t>
            </a:r>
            <a:endParaRPr lang="pt-BR" sz="60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mtClean="0"/>
              <a:pPr>
                <a:defRPr/>
              </a:pPr>
              <a:t>30</a:t>
            </a:fld>
            <a:endParaRPr lang="pt-BR" dirty="0"/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612205" y="2492896"/>
            <a:ext cx="424782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eaLnBrk="1" hangingPunct="1"/>
            <a:r>
              <a:rPr lang="pt-BR" sz="4000" dirty="0" smtClean="0">
                <a:solidFill>
                  <a:srgbClr val="906693"/>
                </a:solidFill>
              </a:rPr>
              <a:t>O guia mediúnico age </a:t>
            </a:r>
            <a:r>
              <a:rPr lang="pt-BR" sz="4000" b="1" dirty="0" smtClean="0">
                <a:solidFill>
                  <a:srgbClr val="906693"/>
                </a:solidFill>
              </a:rPr>
              <a:t>diretamente</a:t>
            </a:r>
            <a:r>
              <a:rPr lang="pt-BR" sz="4000" dirty="0" smtClean="0">
                <a:solidFill>
                  <a:srgbClr val="906693"/>
                </a:solidFill>
              </a:rPr>
              <a:t> sobre os plexos (</a:t>
            </a:r>
            <a:r>
              <a:rPr lang="pt-BR" sz="4000" b="1" dirty="0" smtClean="0">
                <a:solidFill>
                  <a:srgbClr val="906693"/>
                </a:solidFill>
              </a:rPr>
              <a:t>corpo físico</a:t>
            </a:r>
            <a:r>
              <a:rPr lang="pt-BR" sz="4000" dirty="0" smtClean="0">
                <a:solidFill>
                  <a:srgbClr val="906693"/>
                </a:solidFill>
              </a:rPr>
              <a:t>)</a:t>
            </a:r>
            <a:endParaRPr lang="pt-BR" sz="3600" dirty="0" smtClean="0">
              <a:solidFill>
                <a:srgbClr val="906693"/>
              </a:solidFill>
            </a:endParaRPr>
          </a:p>
        </p:txBody>
      </p:sp>
      <p:pic>
        <p:nvPicPr>
          <p:cNvPr id="6" name="Picture 7" descr="img%2Bplexos%2Be%2Bcentros%2Bvitai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2"/>
          <a:stretch/>
        </p:blipFill>
        <p:spPr bwMode="auto">
          <a:xfrm>
            <a:off x="5220072" y="1412776"/>
            <a:ext cx="3038055" cy="476860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91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mtClean="0"/>
              <a:pPr>
                <a:defRPr/>
              </a:pPr>
              <a:t>31</a:t>
            </a:fld>
            <a:endParaRPr lang="pt-BR" dirty="0"/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446088" y="2276872"/>
            <a:ext cx="8229600" cy="266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t-BR" altLang="ja-JP" sz="4400" dirty="0" smtClean="0">
                <a:solidFill>
                  <a:srgbClr val="906693"/>
                </a:solidFill>
              </a:rPr>
              <a:t>Causando sensações físicas, como </a:t>
            </a:r>
            <a:r>
              <a:rPr lang="pt-BR" altLang="ja-JP" sz="4400" dirty="0" err="1" smtClean="0">
                <a:solidFill>
                  <a:srgbClr val="906693"/>
                </a:solidFill>
              </a:rPr>
              <a:t>repuxamentos</a:t>
            </a:r>
            <a:r>
              <a:rPr lang="pt-BR" altLang="ja-JP" sz="4400" smtClean="0">
                <a:solidFill>
                  <a:srgbClr val="906693"/>
                </a:solidFill>
              </a:rPr>
              <a:t>, tremores, quenturas, pressões</a:t>
            </a:r>
          </a:p>
          <a:p>
            <a:pPr defTabSz="914400" eaLnBrk="1" hangingPunct="1"/>
            <a:r>
              <a:rPr lang="pt-BR" sz="2800" i="1" smtClean="0">
                <a:solidFill>
                  <a:srgbClr val="906693"/>
                </a:solidFill>
              </a:rPr>
              <a:t>Therezinha Oliveira</a:t>
            </a:r>
            <a:endParaRPr lang="pt-BR" sz="2800" i="1" dirty="0" smtClean="0">
              <a:solidFill>
                <a:srgbClr val="9066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0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mtClean="0"/>
              <a:pPr>
                <a:defRPr/>
              </a:pPr>
              <a:t>32</a:t>
            </a:fld>
            <a:endParaRPr lang="pt-BR" dirty="0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683568" y="3645595"/>
            <a:ext cx="7787208" cy="259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t-BR" altLang="ja-JP" sz="4400" smtClean="0">
                <a:solidFill>
                  <a:srgbClr val="906693"/>
                </a:solidFill>
              </a:rPr>
              <a:t>Quando tiver dúvidas, o médium pode pedir uma confirmação mental</a:t>
            </a:r>
          </a:p>
          <a:p>
            <a:pPr defTabSz="914400" eaLnBrk="1" hangingPunct="1"/>
            <a:r>
              <a:rPr lang="pt-BR" sz="2800" i="1" smtClean="0">
                <a:solidFill>
                  <a:srgbClr val="906693"/>
                </a:solidFill>
              </a:rPr>
              <a:t>Therezinha Oliveira</a:t>
            </a:r>
            <a:endParaRPr lang="pt-BR" sz="2800" i="1" dirty="0" smtClean="0">
              <a:solidFill>
                <a:srgbClr val="906693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6652" y="908720"/>
            <a:ext cx="3251532" cy="260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8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DB90560E-C869-4D70-8E7E-A2FD4CE4D36D}" type="slidenum">
              <a:rPr lang="pt-BR" sz="1000"/>
              <a:pPr/>
              <a:t>33</a:t>
            </a:fld>
            <a:endParaRPr lang="pt-BR" dirty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2227" name="Picture 3" descr="9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-11113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 hangingPunct="0">
              <a:defRPr/>
            </a:pPr>
            <a:r>
              <a:rPr lang="pt-BR" sz="6000">
                <a:solidFill>
                  <a:srgbClr val="906693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 que posso sentir?</a:t>
            </a:r>
            <a:endParaRPr lang="pt-BR" sz="1200">
              <a:solidFill>
                <a:srgbClr val="906693"/>
              </a:solidFill>
              <a:latin typeface="Helvetica" charset="0"/>
              <a:ea typeface="ＭＳ Ｐゴシック" charset="0"/>
              <a:cs typeface="Arial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79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mtClean="0"/>
              <a:pPr>
                <a:defRPr/>
              </a:pPr>
              <a:t>34</a:t>
            </a:fld>
            <a:endParaRPr lang="pt-BR" dirty="0"/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684213" y="1844824"/>
            <a:ext cx="7775575" cy="309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defRPr/>
            </a:pPr>
            <a:r>
              <a:rPr lang="pt-BR" sz="4800" smtClean="0">
                <a:solidFill>
                  <a:srgbClr val="906693"/>
                </a:solidFill>
              </a:rPr>
              <a:t>As sensações, embora físicas, são mais intensas</a:t>
            </a:r>
          </a:p>
          <a:p>
            <a:pPr defTabSz="914400" eaLnBrk="1" hangingPunct="1">
              <a:defRPr/>
            </a:pPr>
            <a:r>
              <a:rPr lang="pt-BR" sz="4800" smtClean="0">
                <a:solidFill>
                  <a:srgbClr val="906693"/>
                </a:solidFill>
              </a:rPr>
              <a:t>e nítidas do que nas fases anteriores</a:t>
            </a:r>
            <a:endParaRPr lang="pt-BR" dirty="0" smtClean="0">
              <a:solidFill>
                <a:srgbClr val="9066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5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mtClean="0"/>
              <a:pPr>
                <a:defRPr/>
              </a:pPr>
              <a:t>35</a:t>
            </a:fld>
            <a:endParaRPr lang="pt-BR" dirty="0"/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684213" y="1844824"/>
            <a:ext cx="777557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defRPr/>
            </a:pPr>
            <a:r>
              <a:rPr lang="pt-BR" sz="4000" smtClean="0">
                <a:solidFill>
                  <a:srgbClr val="906693"/>
                </a:solidFill>
              </a:rPr>
              <a:t>Há relatos de participantes dizendo que os sintomas fora</a:t>
            </a:r>
          </a:p>
          <a:p>
            <a:pPr defTabSz="914400" eaLnBrk="1" hangingPunct="1">
              <a:defRPr/>
            </a:pPr>
            <a:r>
              <a:rPr lang="pt-BR" sz="4000" smtClean="0">
                <a:solidFill>
                  <a:srgbClr val="906693"/>
                </a:solidFill>
              </a:rPr>
              <a:t>do centro espírita aumentaram, mas isto é natural, é fruto do trabalho realizado</a:t>
            </a:r>
            <a:endParaRPr lang="pt-BR" sz="3600" dirty="0" smtClean="0">
              <a:solidFill>
                <a:srgbClr val="9066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7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mtClean="0"/>
              <a:pPr>
                <a:defRPr/>
              </a:pPr>
              <a:t>36</a:t>
            </a:fld>
            <a:endParaRPr lang="pt-BR" dirty="0"/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1835696" y="908720"/>
            <a:ext cx="5399955" cy="136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defRPr/>
            </a:pPr>
            <a:r>
              <a:rPr lang="pt-BR" sz="4000" smtClean="0">
                <a:solidFill>
                  <a:srgbClr val="906693"/>
                </a:solidFill>
              </a:rPr>
              <a:t>Impressões visuais desfocadas, contornos</a:t>
            </a:r>
            <a:endParaRPr lang="pt-BR" sz="3600" dirty="0" smtClean="0">
              <a:solidFill>
                <a:srgbClr val="906693"/>
              </a:solidFill>
            </a:endParaRP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684213" y="2996877"/>
            <a:ext cx="7775575" cy="7921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/>
            <a:r>
              <a:rPr lang="pt-BR" sz="3600" kern="0" smtClean="0"/>
              <a:t>Movimentos involuntários dos olhos</a:t>
            </a:r>
            <a:endParaRPr lang="pt-BR" sz="3200" kern="0" dirty="0" smtClean="0"/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684213" y="4546699"/>
            <a:ext cx="7775575" cy="1402581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/>
            <a:r>
              <a:rPr lang="pt-BR" sz="4000" kern="0" smtClean="0"/>
              <a:t>Audição se dilatando ou estampido nos ouvidos</a:t>
            </a:r>
            <a:endParaRPr lang="pt-BR" sz="3600" kern="0" dirty="0" smtClean="0"/>
          </a:p>
        </p:txBody>
      </p:sp>
    </p:spTree>
    <p:extLst>
      <p:ext uri="{BB962C8B-B14F-4D97-AF65-F5344CB8AC3E}">
        <p14:creationId xmlns:p14="http://schemas.microsoft.com/office/powerpoint/2010/main" val="378934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mtClean="0"/>
              <a:pPr>
                <a:defRPr/>
              </a:pPr>
              <a:t>37</a:t>
            </a:fld>
            <a:endParaRPr lang="pt-BR" dirty="0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684213" y="2195513"/>
            <a:ext cx="7775575" cy="231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t-BR" sz="4800" smtClean="0">
                <a:solidFill>
                  <a:srgbClr val="906693"/>
                </a:solidFill>
              </a:rPr>
              <a:t>Formigamento ou choque nos braços, correndo dos ombros até as mãos</a:t>
            </a:r>
            <a:endParaRPr lang="pt-BR" dirty="0" smtClean="0">
              <a:solidFill>
                <a:srgbClr val="9066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2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mtClean="0"/>
              <a:pPr>
                <a:defRPr/>
              </a:pPr>
              <a:t>38</a:t>
            </a:fld>
            <a:endParaRPr lang="pt-BR" dirty="0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972245" y="908522"/>
            <a:ext cx="3599755" cy="72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1" hangingPunct="1">
              <a:defRPr/>
            </a:pPr>
            <a:r>
              <a:rPr lang="pt-BR" sz="4000" dirty="0" smtClean="0">
                <a:solidFill>
                  <a:srgbClr val="906693"/>
                </a:solidFill>
              </a:rPr>
              <a:t>Mãos inchando</a:t>
            </a:r>
            <a:endParaRPr lang="pt-BR" sz="3600" dirty="0" smtClean="0">
              <a:solidFill>
                <a:srgbClr val="906693"/>
              </a:solidFill>
            </a:endParaRP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2267744" y="1988840"/>
            <a:ext cx="5904012" cy="79228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 eaLnBrk="1" hangingPunct="1">
              <a:defRPr/>
            </a:pPr>
            <a:r>
              <a:rPr lang="pt-BR" sz="4000" kern="0" dirty="0" smtClean="0"/>
              <a:t>Vazio no estômago</a:t>
            </a:r>
            <a:endParaRPr lang="pt-BR" sz="3600" kern="0" dirty="0" smtClean="0"/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971600" y="3294038"/>
            <a:ext cx="4967908" cy="78303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 eaLnBrk="1" hangingPunct="1">
              <a:defRPr/>
            </a:pPr>
            <a:r>
              <a:rPr lang="pt-BR" sz="4000" kern="0" dirty="0" smtClean="0"/>
              <a:t>Garganta engasgada</a:t>
            </a:r>
            <a:endParaRPr lang="pt-BR" sz="3600" kern="0" dirty="0" smtClean="0"/>
          </a:p>
        </p:txBody>
      </p:sp>
      <p:sp>
        <p:nvSpPr>
          <p:cNvPr id="8" name="Rectangle 2"/>
          <p:cNvSpPr txBox="1">
            <a:spLocks/>
          </p:cNvSpPr>
          <p:nvPr/>
        </p:nvSpPr>
        <p:spPr bwMode="auto">
          <a:xfrm>
            <a:off x="5724128" y="4365104"/>
            <a:ext cx="2015580" cy="75393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 eaLnBrk="1" hangingPunct="1">
              <a:defRPr/>
            </a:pPr>
            <a:r>
              <a:rPr lang="pt-BR" kern="0" dirty="0" smtClean="0"/>
              <a:t>Toques</a:t>
            </a:r>
            <a:endParaRPr lang="pt-BR" sz="4000" kern="0" dirty="0" smtClean="0"/>
          </a:p>
        </p:txBody>
      </p:sp>
      <p:sp>
        <p:nvSpPr>
          <p:cNvPr id="9" name="Rectangle 2"/>
          <p:cNvSpPr txBox="1">
            <a:spLocks/>
          </p:cNvSpPr>
          <p:nvPr/>
        </p:nvSpPr>
        <p:spPr bwMode="auto">
          <a:xfrm>
            <a:off x="1621036" y="5301010"/>
            <a:ext cx="5903292" cy="72027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 eaLnBrk="1" hangingPunct="1">
              <a:defRPr/>
            </a:pPr>
            <a:r>
              <a:rPr lang="pt-BR" sz="4000" kern="0" dirty="0" smtClean="0"/>
              <a:t>Distanciamento do corpo</a:t>
            </a:r>
            <a:endParaRPr lang="pt-BR" sz="3600" kern="0" dirty="0" smtClean="0"/>
          </a:p>
        </p:txBody>
      </p:sp>
    </p:spTree>
    <p:extLst>
      <p:ext uri="{BB962C8B-B14F-4D97-AF65-F5344CB8AC3E}">
        <p14:creationId xmlns:p14="http://schemas.microsoft.com/office/powerpoint/2010/main" val="267730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mtClean="0"/>
              <a:pPr>
                <a:defRPr/>
              </a:pPr>
              <a:t>39</a:t>
            </a:fld>
            <a:endParaRPr lang="pt-BR" dirty="0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684213" y="2276474"/>
            <a:ext cx="7775575" cy="244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defRPr/>
            </a:pPr>
            <a:r>
              <a:rPr lang="pt-BR" sz="4800" dirty="0" smtClean="0">
                <a:solidFill>
                  <a:srgbClr val="906693"/>
                </a:solidFill>
              </a:rPr>
              <a:t>Corpo inchar por causa da expansão </a:t>
            </a:r>
            <a:r>
              <a:rPr lang="pt-BR" sz="4800" dirty="0" err="1" smtClean="0">
                <a:solidFill>
                  <a:srgbClr val="906693"/>
                </a:solidFill>
              </a:rPr>
              <a:t>perispiritual</a:t>
            </a:r>
            <a:r>
              <a:rPr lang="pt-BR" sz="4800" dirty="0" smtClean="0">
                <a:solidFill>
                  <a:srgbClr val="906693"/>
                </a:solidFill>
              </a:rPr>
              <a:t> (</a:t>
            </a:r>
            <a:r>
              <a:rPr lang="pt-BR" sz="4800" i="1" dirty="0" err="1" smtClean="0">
                <a:solidFill>
                  <a:srgbClr val="906693"/>
                </a:solidFill>
              </a:rPr>
              <a:t>ballonnement</a:t>
            </a:r>
            <a:r>
              <a:rPr lang="pt-BR" sz="4800" i="1" dirty="0" smtClean="0">
                <a:solidFill>
                  <a:srgbClr val="906693"/>
                </a:solidFill>
              </a:rPr>
              <a:t>)</a:t>
            </a:r>
            <a:endParaRPr lang="pt-BR" sz="4800" dirty="0" smtClean="0">
              <a:solidFill>
                <a:srgbClr val="9066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4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9"/>
            <a:ext cx="9144000" cy="6772122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5E07F3-F178-43C9-9068-F2205BE03B05}" type="slidenum">
              <a:rPr lang="pt-BR"/>
              <a:pPr>
                <a:defRPr/>
              </a:pPr>
              <a:t>4</a:t>
            </a:fld>
            <a:endParaRPr lang="pt-BR" dirty="0"/>
          </a:p>
        </p:txBody>
      </p:sp>
      <p:sp>
        <p:nvSpPr>
          <p:cNvPr id="7172" name="AutoShape 4"/>
          <p:cNvSpPr>
            <a:spLocks/>
          </p:cNvSpPr>
          <p:nvPr/>
        </p:nvSpPr>
        <p:spPr bwMode="auto">
          <a:xfrm>
            <a:off x="584200" y="2667000"/>
            <a:ext cx="7974013" cy="2849563"/>
          </a:xfrm>
          <a:custGeom>
            <a:avLst/>
            <a:gdLst>
              <a:gd name="T0" fmla="*/ 3987007 w 21600"/>
              <a:gd name="T1" fmla="*/ 1424782 h 21600"/>
              <a:gd name="T2" fmla="*/ 3987007 w 21600"/>
              <a:gd name="T3" fmla="*/ 1424782 h 21600"/>
              <a:gd name="T4" fmla="*/ 3987007 w 21600"/>
              <a:gd name="T5" fmla="*/ 1424782 h 21600"/>
              <a:gd name="T6" fmla="*/ 3987007 w 21600"/>
              <a:gd name="T7" fmla="*/ 142478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/>
            <a:r>
              <a:rPr lang="pt-BR" sz="4400" dirty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Além do Espírito </a:t>
            </a:r>
            <a:r>
              <a:rPr lang="pt-BR" sz="4400" b="1" dirty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comunicante</a:t>
            </a:r>
            <a:r>
              <a:rPr lang="pt-BR" sz="4400" dirty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e do </a:t>
            </a:r>
            <a:r>
              <a:rPr lang="pt-BR" sz="4400" b="1" dirty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médium</a:t>
            </a:r>
            <a:r>
              <a:rPr lang="pt-BR" sz="4400" dirty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o </a:t>
            </a:r>
            <a:r>
              <a:rPr lang="pt-BR" sz="4400" b="1" dirty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ambiente</a:t>
            </a:r>
            <a:r>
              <a:rPr lang="pt-BR" sz="4400" dirty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também influencia o fenômeno </a:t>
            </a:r>
            <a:r>
              <a:rPr lang="pt-BR" sz="4400" dirty="0" smtClean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mediúnico</a:t>
            </a:r>
            <a:endParaRPr lang="pt-BR" dirty="0">
              <a:solidFill>
                <a:srgbClr val="906693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C5173902-2FDC-4469-9834-CCB5EA7F6B87}" type="slidenum">
              <a:rPr lang="pt-BR" sz="1000"/>
              <a:pPr/>
              <a:t>40</a:t>
            </a:fld>
            <a:endParaRPr lang="pt-BR" dirty="0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2467" name="Picture 3" descr="8-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AutoShape 5"/>
          <p:cNvSpPr>
            <a:spLocks/>
          </p:cNvSpPr>
          <p:nvPr/>
        </p:nvSpPr>
        <p:spPr bwMode="auto">
          <a:xfrm>
            <a:off x="1044575" y="3213100"/>
            <a:ext cx="7056438" cy="1676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pt-BR" sz="54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PREPARANDO-SE</a:t>
            </a:r>
          </a:p>
          <a:p>
            <a:pPr algn="ctr" eaLnBrk="1"/>
            <a:r>
              <a:rPr lang="pt-BR" sz="54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PARA O EXERCÍCIO</a:t>
            </a:r>
            <a:endParaRPr lang="pt-BR" sz="1200">
              <a:solidFill>
                <a:srgbClr val="000000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58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851920" y="5805264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="0" dirty="0" smtClean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Fortaleza, janeiro de 2014</a:t>
            </a:r>
            <a:endParaRPr lang="pt-BR" sz="1800" b="0" dirty="0">
              <a:latin typeface="+mn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mtClean="0"/>
              <a:pPr>
                <a:defRPr/>
              </a:pPr>
              <a:t>41</a:t>
            </a:fld>
            <a:endParaRPr lang="pt-BR" dirty="0"/>
          </a:p>
        </p:txBody>
      </p:sp>
      <p:sp>
        <p:nvSpPr>
          <p:cNvPr id="5" name="AutoShape 4"/>
          <p:cNvSpPr>
            <a:spLocks/>
          </p:cNvSpPr>
          <p:nvPr/>
        </p:nvSpPr>
        <p:spPr bwMode="auto">
          <a:xfrm>
            <a:off x="630239" y="1125538"/>
            <a:ext cx="7686178" cy="46085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ts val="700"/>
              </a:spcBef>
            </a:pPr>
            <a:r>
              <a:rPr lang="pt-BR" sz="1800" b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BIBLIOGRAFIA</a:t>
            </a:r>
          </a:p>
          <a:p>
            <a:pPr eaLnBrk="1">
              <a:spcBef>
                <a:spcPts val="700"/>
              </a:spcBef>
            </a:pPr>
            <a:r>
              <a:rPr lang="pt-BR" sz="1800" i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Oliveira, Therezinha</a:t>
            </a:r>
            <a:r>
              <a:rPr lang="pt-BR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: Mediunidade. </a:t>
            </a:r>
            <a:r>
              <a:rPr lang="pt-BR" sz="1800" dirty="0" smtClean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15.ed.Campinas</a:t>
            </a:r>
            <a:r>
              <a:rPr lang="pt-BR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, SP</a:t>
            </a:r>
            <a:r>
              <a:rPr lang="pt-BR" sz="1800" i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: Allan Kardec</a:t>
            </a:r>
            <a:r>
              <a:rPr lang="pt-BR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pt-BR" sz="1800" dirty="0" smtClean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2013.</a:t>
            </a:r>
            <a:endParaRPr lang="pt-BR" sz="1800" dirty="0">
              <a:solidFill>
                <a:srgbClr val="906693"/>
              </a:solidFill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>
              <a:spcBef>
                <a:spcPts val="700"/>
              </a:spcBef>
            </a:pPr>
            <a:r>
              <a:rPr lang="pt-BR" sz="1800" i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Nilson, Teddy e Oliveira, Therezinha</a:t>
            </a:r>
            <a:r>
              <a:rPr lang="pt-BR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: Orientação Mediúnica. Campinas, SP: Centro Espírita </a:t>
            </a:r>
            <a:r>
              <a:rPr lang="ja-JP" altLang="pt-BR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“</a:t>
            </a:r>
            <a:r>
              <a:rPr lang="pt-BR" altLang="ja-JP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Allan Kardec</a:t>
            </a:r>
            <a:r>
              <a:rPr lang="ja-JP" altLang="pt-BR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”</a:t>
            </a:r>
            <a:r>
              <a:rPr lang="pt-BR" altLang="ja-JP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- Dep. Editorial, 2001.</a:t>
            </a:r>
          </a:p>
          <a:p>
            <a:pPr eaLnBrk="1">
              <a:spcBef>
                <a:spcPts val="600"/>
              </a:spcBef>
            </a:pPr>
            <a:endParaRPr lang="pt-BR" sz="1800" dirty="0">
              <a:solidFill>
                <a:srgbClr val="906693"/>
              </a:solidFill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9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9"/>
            <a:ext cx="9144000" cy="6772122"/>
          </a:xfrm>
          <a:prstGeom prst="rect">
            <a:avLst/>
          </a:prstGeom>
        </p:spPr>
      </p:pic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10402-AE5E-4C33-B72F-8429FC0C8411}" type="slidenum">
              <a:rPr lang="pt-BR"/>
              <a:pPr>
                <a:defRPr/>
              </a:pPr>
              <a:t>5</a:t>
            </a:fld>
            <a:endParaRPr lang="pt-BR" dirty="0"/>
          </a:p>
        </p:txBody>
      </p:sp>
      <p:pic>
        <p:nvPicPr>
          <p:cNvPr id="8196" name="Picture 8" descr="reuniao+espiri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24125"/>
            <a:ext cx="2813050" cy="17684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Rectangle 9"/>
          <p:cNvSpPr>
            <a:spLocks noGrp="1"/>
          </p:cNvSpPr>
          <p:nvPr>
            <p:ph type="title"/>
          </p:nvPr>
        </p:nvSpPr>
        <p:spPr bwMode="auto">
          <a:xfrm>
            <a:off x="468313" y="1627188"/>
            <a:ext cx="4678362" cy="3673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t-BR" sz="3200" dirty="0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Quanto mais </a:t>
            </a:r>
            <a:r>
              <a:rPr lang="pt-BR" sz="3200" b="1" dirty="0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homogêneo</a:t>
            </a:r>
            <a:r>
              <a:rPr lang="pt-BR" sz="3200" dirty="0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/>
            </a:r>
            <a:br>
              <a:rPr lang="pt-BR" sz="3200" dirty="0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3200" dirty="0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for o todo da reunião,</a:t>
            </a:r>
            <a:br>
              <a:rPr lang="pt-BR" sz="3200" dirty="0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3200" dirty="0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mais intensidade terá</a:t>
            </a:r>
            <a:br>
              <a:rPr lang="pt-BR" sz="3200" dirty="0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3200" dirty="0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fenômeno mediúnico</a:t>
            </a:r>
            <a:r>
              <a:rPr lang="pt-BR" sz="3600" dirty="0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/>
            </a:r>
            <a:br>
              <a:rPr lang="pt-BR" sz="3600" dirty="0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2400" i="1" dirty="0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BD4F7C-6D3C-4444-AAD8-0E48E79DCA71}" type="slidenum">
              <a:rPr lang="pt-BR"/>
              <a:pPr>
                <a:defRPr/>
              </a:pPr>
              <a:t>6</a:t>
            </a:fld>
            <a:endParaRPr lang="pt-BR" dirty="0"/>
          </a:p>
        </p:txBody>
      </p:sp>
      <p:sp>
        <p:nvSpPr>
          <p:cNvPr id="9220" name="AutoShape 4"/>
          <p:cNvSpPr>
            <a:spLocks/>
          </p:cNvSpPr>
          <p:nvPr/>
        </p:nvSpPr>
        <p:spPr bwMode="auto">
          <a:xfrm>
            <a:off x="1150938" y="2457450"/>
            <a:ext cx="6840537" cy="3314700"/>
          </a:xfrm>
          <a:custGeom>
            <a:avLst/>
            <a:gdLst>
              <a:gd name="T0" fmla="*/ 3420269 w 21600"/>
              <a:gd name="T1" fmla="*/ 1657350 h 21600"/>
              <a:gd name="T2" fmla="*/ 3420269 w 21600"/>
              <a:gd name="T3" fmla="*/ 1657350 h 21600"/>
              <a:gd name="T4" fmla="*/ 3420269 w 21600"/>
              <a:gd name="T5" fmla="*/ 1657350 h 21600"/>
              <a:gd name="T6" fmla="*/ 3420269 w 21600"/>
              <a:gd name="T7" fmla="*/ 1657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/>
            <a:r>
              <a:rPr lang="pt-BR" sz="6000" dirty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Quando o ambiente</a:t>
            </a:r>
          </a:p>
          <a:p>
            <a:pPr algn="ctr" eaLnBrk="1"/>
            <a:r>
              <a:rPr lang="pt-BR" sz="6000" dirty="0">
                <a:solidFill>
                  <a:srgbClr val="90669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não favorece</a:t>
            </a:r>
            <a:endParaRPr lang="pt-BR" sz="6000" dirty="0">
              <a:solidFill>
                <a:srgbClr val="906693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6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8D3620-33DA-4D2D-B9AC-4D4C64831318}" type="slidenum">
              <a:rPr lang="pt-BR"/>
              <a:pPr>
                <a:defRPr/>
              </a:pPr>
              <a:t>7</a:t>
            </a:fld>
            <a:endParaRPr lang="pt-BR" dirty="0"/>
          </a:p>
        </p:txBody>
      </p:sp>
      <p:pic>
        <p:nvPicPr>
          <p:cNvPr id="10244" name="Picture 11" descr="atendimento_reuniao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3382963" cy="21748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AutoShape 12"/>
          <p:cNvSpPr>
            <a:spLocks/>
          </p:cNvSpPr>
          <p:nvPr/>
        </p:nvSpPr>
        <p:spPr bwMode="auto">
          <a:xfrm>
            <a:off x="539750" y="566738"/>
            <a:ext cx="6337300" cy="701675"/>
          </a:xfrm>
          <a:custGeom>
            <a:avLst/>
            <a:gdLst>
              <a:gd name="T0" fmla="*/ 3168650 w 21600"/>
              <a:gd name="T1" fmla="*/ 350838 h 21600"/>
              <a:gd name="T2" fmla="*/ 3168650 w 21600"/>
              <a:gd name="T3" fmla="*/ 350838 h 21600"/>
              <a:gd name="T4" fmla="*/ 3168650 w 21600"/>
              <a:gd name="T5" fmla="*/ 350838 h 21600"/>
              <a:gd name="T6" fmla="*/ 3168650 w 21600"/>
              <a:gd name="T7" fmla="*/ 3508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342900" indent="-3429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1pPr>
            <a:lvl2pPr marL="4572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lvl="1" indent="0" eaLnBrk="1"/>
            <a:r>
              <a:rPr lang="pt-BR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 interferência contrária</a:t>
            </a:r>
            <a:endParaRPr lang="pt-BR" dirty="0"/>
          </a:p>
        </p:txBody>
      </p:sp>
      <p:sp>
        <p:nvSpPr>
          <p:cNvPr id="10246" name="Rectangle 14"/>
          <p:cNvSpPr>
            <a:spLocks/>
          </p:cNvSpPr>
          <p:nvPr/>
        </p:nvSpPr>
        <p:spPr bwMode="auto">
          <a:xfrm>
            <a:off x="827088" y="2992438"/>
            <a:ext cx="4140200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BBE0E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0800" tIns="50800" rIns="50800" bIns="50800">
            <a:spAutoFit/>
          </a:bodyPr>
          <a:lstStyle>
            <a:lvl1pPr marL="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r" eaLnBrk="1"/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Se médiuns ostensivos</a:t>
            </a:r>
          </a:p>
          <a:p>
            <a:pPr algn="r" eaLnBrk="1"/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 médiuns de apoio</a:t>
            </a:r>
          </a:p>
          <a:p>
            <a:pPr algn="r" eaLnBrk="1"/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não se harmonizarem,</a:t>
            </a:r>
          </a:p>
          <a:p>
            <a:pPr algn="r" eaLnBrk="1"/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 </a:t>
            </a: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reunião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mediúnica</a:t>
            </a:r>
          </a:p>
          <a:p>
            <a:pPr algn="r" eaLnBrk="1"/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ficará </a:t>
            </a: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comprometida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2EA2C3-9DB5-4DD4-A54F-45DFF04FE67A}" type="slidenum">
              <a:rPr lang="pt-BR"/>
              <a:pPr>
                <a:defRPr/>
              </a:pPr>
              <a:t>8</a:t>
            </a:fld>
            <a:endParaRPr lang="pt-BR" dirty="0"/>
          </a:p>
        </p:txBody>
      </p:sp>
      <p:sp>
        <p:nvSpPr>
          <p:cNvPr id="11267" name="Rectangle 2"/>
          <p:cNvSpPr>
            <a:spLocks noGrp="1"/>
          </p:cNvSpPr>
          <p:nvPr>
            <p:ph type="body" idx="1"/>
          </p:nvPr>
        </p:nvSpPr>
        <p:spPr>
          <a:xfrm>
            <a:off x="719138" y="1268413"/>
            <a:ext cx="7740650" cy="4249737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eaLnBrk="1" hangingPunct="1"/>
            <a:r>
              <a:rPr lang="pt-BR" sz="4400" dirty="0" smtClean="0">
                <a:solidFill>
                  <a:srgbClr val="906693"/>
                </a:solidFill>
              </a:rPr>
              <a:t>Mesmo que o médium ostensivo esteja harmonizado, se o ambiente não estiver em equilíbrio, ele poderá sentir mal-estar ou não produzir satisfatoriamente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D5902A-1DED-46B7-8840-D81BFC9BDF0A}" type="slidenum">
              <a:rPr lang="pt-BR"/>
              <a:pPr>
                <a:defRPr/>
              </a:pPr>
              <a:t>9</a:t>
            </a:fld>
            <a:endParaRPr lang="pt-BR" dirty="0"/>
          </a:p>
        </p:txBody>
      </p:sp>
      <p:sp>
        <p:nvSpPr>
          <p:cNvPr id="13315" name="Rectangle 2"/>
          <p:cNvSpPr>
            <a:spLocks noGrp="1"/>
          </p:cNvSpPr>
          <p:nvPr>
            <p:ph type="body" idx="1"/>
          </p:nvPr>
        </p:nvSpPr>
        <p:spPr>
          <a:xfrm>
            <a:off x="684213" y="1628775"/>
            <a:ext cx="7775575" cy="356235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eaLnBrk="1" hangingPunct="1"/>
            <a:r>
              <a:rPr lang="pt-BR" sz="4400" dirty="0" smtClean="0">
                <a:solidFill>
                  <a:srgbClr val="906693"/>
                </a:solidFill>
              </a:rPr>
              <a:t>Em reuniões com desarmonia,</a:t>
            </a:r>
          </a:p>
          <a:p>
            <a:pPr eaLnBrk="1" hangingPunct="1"/>
            <a:r>
              <a:rPr lang="pt-BR" sz="4400" dirty="0" smtClean="0">
                <a:solidFill>
                  <a:srgbClr val="906693"/>
                </a:solidFill>
              </a:rPr>
              <a:t>a intervenção dos Espíritos superiores tem que ser mais intensa para que o fenômeno mediúnico aconteça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ar design">
  <a:themeElements>
    <a:clrScheme name="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ar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BBE0E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t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anose="020B0604020202020204" pitchFamily="34" charset="0"/>
            <a:sym typeface="Helvetica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BBE0E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t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anose="020B0604020202020204" pitchFamily="34" charset="0"/>
            <a:sym typeface="Helvetica" panose="020B0604020202020204" pitchFamily="34" charset="0"/>
          </a:defRPr>
        </a:defPPr>
      </a:lstStyle>
    </a:lnDef>
  </a:objectDefaults>
  <a:extraClrSchemeLst>
    <a:extraClrScheme>
      <a:clrScheme name="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572E2D"/>
      </a:dk1>
      <a:lt1>
        <a:srgbClr val="2A5657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ACB4B4"/>
      </a:accent3>
      <a:accent4>
        <a:srgbClr val="492625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1070</Words>
  <Application>Microsoft Office PowerPoint</Application>
  <PresentationFormat>Apresentação na tela (4:3)</PresentationFormat>
  <Paragraphs>140</Paragraphs>
  <Slides>41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2" baseType="lpstr">
      <vt:lpstr>Personalizar design</vt:lpstr>
      <vt:lpstr>Apresentação do PowerPoint</vt:lpstr>
      <vt:lpstr>Apresentação do PowerPoint</vt:lpstr>
      <vt:lpstr>INFLUÊNCIA DO AMBIENTE</vt:lpstr>
      <vt:lpstr>Apresentação do PowerPoint</vt:lpstr>
      <vt:lpstr>Quanto mais homogêneo for o todo da reunião, mais intensidade terá o fenômeno mediúnico Therezinha Oliveira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 o conjunto dos presentes for vicioso, indisciplinado, discordante e mal intencionado, não se obterão comunicações boas Therezinha Oliveira</vt:lpstr>
      <vt:lpstr>Apresentação do PowerPoint</vt:lpstr>
      <vt:lpstr>Um grupo mediúnico  doutrinariamente esclarecido e conscientizado, (...), proporcionará o ambiente mental e fluídico favorável Therezinha Oliveira</vt:lpstr>
      <vt:lpstr>Apresentação do PowerPoint</vt:lpstr>
      <vt:lpstr>Apresentação do PowerPoint</vt:lpstr>
      <vt:lpstr>Perfeita comunhão de ideias e sentimentos</vt:lpstr>
      <vt:lpstr>Apresentação do PowerPoint</vt:lpstr>
      <vt:lpstr>Alimentar o sentimento de amor e caridade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Anibal Jorge Oliveira Albuquerque</dc:creator>
  <cp:lastModifiedBy>Info</cp:lastModifiedBy>
  <cp:revision>79</cp:revision>
  <dcterms:modified xsi:type="dcterms:W3CDTF">2014-09-10T13:56:31Z</dcterms:modified>
</cp:coreProperties>
</file>