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62" r:id="rId2"/>
    <p:sldId id="257" r:id="rId3"/>
    <p:sldId id="259" r:id="rId4"/>
    <p:sldId id="267" r:id="rId5"/>
    <p:sldId id="331" r:id="rId6"/>
    <p:sldId id="332" r:id="rId7"/>
    <p:sldId id="315" r:id="rId8"/>
    <p:sldId id="266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9" r:id="rId35"/>
    <p:sldId id="358" r:id="rId36"/>
    <p:sldId id="360" r:id="rId37"/>
    <p:sldId id="361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03" r:id="rId5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906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4" autoAdjust="0"/>
    <p:restoredTop sz="81310" autoAdjust="0"/>
  </p:normalViewPr>
  <p:slideViewPr>
    <p:cSldViewPr showGuides="1">
      <p:cViewPr varScale="1">
        <p:scale>
          <a:sx n="84" d="100"/>
          <a:sy n="84" d="100"/>
        </p:scale>
        <p:origin x="-390" y="-90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F0003-B929-4F68-ADB0-DBF32A76FA8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430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TERCEIRA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UNIDADE: A MEDIUNIDADE E O MÉDIUM</a:t>
            </a:r>
          </a:p>
          <a:p>
            <a:r>
              <a:rPr lang="pt-BR" dirty="0" smtClean="0"/>
              <a:t>Capítulo 19 – Condicionamentos e Viciações na Manifestação Mediúnica</a:t>
            </a:r>
            <a:endParaRPr lang="pt-BR" dirty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F2EB0C-4562-42D2-B3CA-6614AEB91DAC}" type="slidenum">
              <a:rPr lang="pt-BR">
                <a:ea typeface="ＭＳ Ｐゴシック" panose="020B0600070205080204" pitchFamily="34" charset="-128"/>
              </a:rPr>
              <a:pPr/>
              <a:t>1</a:t>
            </a:fld>
            <a:endParaRPr 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53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E604B-809A-4A7B-B843-55BE8EA60E42}" type="slidenum">
              <a:rPr lang="pt-BR"/>
              <a:pPr/>
              <a:t>5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E2762D1-477B-4A84-9ECA-AD63E2326090}" type="slidenum">
              <a:rPr lang="pt-BR" sz="1200">
                <a:ea typeface="ＭＳ Ｐゴシック" panose="020B0600070205080204" pitchFamily="34" charset="-128"/>
              </a:rPr>
              <a:pPr algn="r"/>
              <a:t>5</a:t>
            </a:fld>
            <a:endParaRPr lang="pt-BR" sz="120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99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67B6E-29BC-48EC-A645-98C79B83790A}" type="slidenum">
              <a:rPr lang="pt-BR"/>
              <a:pPr/>
              <a:t>20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CCCECD2-8F25-46B4-BFF6-F9E38EAC484B}" type="slidenum">
              <a:rPr lang="pt-BR" sz="1200">
                <a:ea typeface="ＭＳ Ｐゴシック" panose="020B0600070205080204" pitchFamily="34" charset="-128"/>
              </a:rPr>
              <a:pPr algn="r"/>
              <a:t>20</a:t>
            </a:fld>
            <a:endParaRPr lang="pt-BR" sz="120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86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8FB144-A360-41DA-8F56-95549FF378B5}" type="slidenum">
              <a:rPr lang="pt-BR" sz="1200"/>
              <a:pPr eaLnBrk="1" hangingPunct="1"/>
              <a:t>38</a:t>
            </a:fld>
            <a:endParaRPr lang="pt-BR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eaLnBrk="1" hangingPunct="1"/>
            <a:r>
              <a:rPr lang="pt-BR" dirty="0" smtClean="0"/>
              <a:t>Capítulo 3 – Fases do treinamento mediúnico. Pág. 104 a 112</a:t>
            </a:r>
          </a:p>
          <a:p>
            <a:pPr marL="152400" indent="-152400" eaLnBrk="1" hangingPunct="1"/>
            <a:r>
              <a:rPr lang="pt-BR" dirty="0" smtClean="0"/>
              <a:t>4. 4ª fase – Envolvimento, pág. 104.</a:t>
            </a:r>
          </a:p>
          <a:p>
            <a:pPr marL="152400" indent="-152400" eaLnBrk="1" hangingPunct="1"/>
            <a:r>
              <a:rPr lang="pt-BR" dirty="0" smtClean="0"/>
              <a:t>Semana 1 de 3</a:t>
            </a:r>
          </a:p>
        </p:txBody>
      </p:sp>
    </p:spTree>
    <p:extLst>
      <p:ext uri="{BB962C8B-B14F-4D97-AF65-F5344CB8AC3E}">
        <p14:creationId xmlns:p14="http://schemas.microsoft.com/office/powerpoint/2010/main" val="233239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F04477-9C77-4C6C-8843-14B156E7206E}" type="slidenum">
              <a:rPr lang="pt-BR" b="0"/>
              <a:pPr/>
              <a:t>39</a:t>
            </a:fld>
            <a:endParaRPr lang="pt-BR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7182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4.4 Modelo para conduzir a fase. Páginas 107 a 109.</a:t>
            </a:r>
          </a:p>
          <a:p>
            <a:pPr eaLnBrk="1" hangingPunct="1"/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37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9F2E48-C45C-49F4-80DD-94706DB7615A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501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B87963-4F1C-41AD-8A31-A9BC6A5D59D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92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573713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5737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053993-6C86-4149-B051-7472FABFA4A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85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17217B-4F87-48DF-BFC0-8422694B6BC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00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01D229-0555-44D3-AB48-9A26B268880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1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1158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3811588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5E42E4-2D5C-4230-930A-443101B7A75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0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7C4284-83A0-4BEE-9438-106A9CBE203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96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068FAE-49F8-43AF-80AA-5AB5285E3C4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05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8E185D0A-F70A-4454-AA4F-62488FD8FB9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942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0D68EE9B-892D-4313-AEFA-BC53CE44A1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966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75DAE599-D296-4D8A-AB72-702EE125B0D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621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2-slid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0638"/>
            <a:ext cx="9107487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7775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496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06693"/>
                </a:solidFill>
              </a:defRPr>
            </a:lvl1pPr>
          </a:lstStyle>
          <a:p>
            <a:fld id="{10232817-EA72-4F33-B9F3-D62CEC35B50B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sz="4400" kern="1200">
          <a:solidFill>
            <a:srgbClr val="90669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naYH_V0dFkbQAM&amp;tbnid=H7nRKV-KttsmwM:&amp;ved=0CAUQjRw&amp;url=http://www.google.com.br/url?sa=i&amp;rct=j&amp;q=&amp;esrc=s&amp;frm=1&amp;source=images&amp;cd=&amp;cad=rja&amp;docid=naYH_V0dFkbQAM&amp;tbnid=H7nRKV-KttsmwM:&amp;ved=&amp;url=http://amigosespiritasonline.blogspot.com/2013/01/a-saude-pode-ser-afetada-pela-obsessao.html&amp;ei=qnM-Uae-FYng8ATrk4CYCQ&amp;bvm=bv.43287494,d.eWU&amp;psig=AFQjCNFXNyvX0LqMG8RTB4bxNrZX0FdOdw&amp;ust=1363133738837138&amp;ei=C3U-UfqWIof69gSGvYCYDQ&amp;bvm=bv.43287494,d.eWU&amp;psig=AFQjCNFXNyvX0LqMG8RTB4bxNrZX0FdOdw&amp;ust=1363133738837138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zXcGp5FR386ETM&amp;tbnid=_8vmwgaCy4jVAM:&amp;ved=0CAUQjRw&amp;url=http://pipocamoderna.com.br/a-febre-dos-filmes-espiritas-baixa-forte-no-festival-de-gravado/39780&amp;ei=9IBEUbyzOZPg8AS-voCoCQ&amp;bvm=bv.43828540,d.eWU&amp;psig=AFQjCNGmPAFeZF0JrpBP0R4rHPaS3JOR1A&amp;ust=1363529728163915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br/url?sa=i&amp;rct=j&amp;q=&amp;esrc=s&amp;frm=1&amp;source=images&amp;cd=&amp;cad=rja&amp;docid=5Cz_roQyM0yt_M&amp;tbnid=8bggP-_czIDz2M:&amp;ved=0CAUQjRw&amp;url=http://blogismenianunes.blogspot.com/2012/02/raul-teixeira-recuperacao.html&amp;ei=UXk-UYOfFJDa8ASnp4CoDA&amp;psig=AFQjCNF3IFwbxdsScGQq7EnitJ5IH5yBaA&amp;ust=136313517291397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br/url?sa=i&amp;rct=j&amp;q=&amp;esrc=s&amp;frm=1&amp;source=images&amp;cd=&amp;cad=rja&amp;docid=1Zjm7lOgMIJRVM&amp;tbnid=4-VaCRoEVGv2gM:&amp;ved=0CAUQjRw&amp;url=http://www.vinhadeluz.com.br/&amp;ei=BXo-UZ-_EYWs9AT_wYGoCw&amp;psig=AFQjCNE71sKTuNB-xvu9MlUuL4oNxj3TNA&amp;ust=136313533821522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.br/url?sa=i&amp;rct=j&amp;q=&amp;esrc=s&amp;frm=1&amp;source=images&amp;cd=&amp;cad=rja&amp;docid=hniVz233GxtkWM&amp;tbnid=xB84T_x2osmj7M:&amp;ved=0CAUQjRw&amp;url=http://tomjohnson1517.blogspot.com/2012_09_01_archive.html&amp;ei=TH5EUYCoCJG29gSnkIDgBA&amp;bvm=bv.43828540,d.eWU&amp;psig=AFQjCNFjwKhvbDWVPWEuDkQ-7LDoV4w6Ag&amp;ust=1363529638005716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.br/url?sa=i&amp;rct=j&amp;q=&amp;esrc=s&amp;frm=1&amp;source=images&amp;cd=&amp;cad=rja&amp;docid=l_joCiCrhSfbfM&amp;tbnid=XR54p-8hMl_5xM:&amp;ved=&amp;url=http://thanagariana.blogspot.com/2011/01/cura-espiritual-ou-energizacao.html&amp;ei=gXw-Ub-MHojS9QSGsIC4Dw&amp;psig=AFQjCNHG4cfXx26neyt6IpjllJW6V23KCA&amp;ust=136313600200756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.br/url?sa=i&amp;rct=j&amp;q=&amp;esrc=s&amp;frm=1&amp;source=images&amp;cd=&amp;cad=rja&amp;docid=SpJvKEKHEpR0qM&amp;tbnid=uL3kX-zW9eVE0M:&amp;ved=0CAUQjRw&amp;url=http://socratesleaks.blogspot.com/2011/05/contas-falsificadas-mistificacao-e.html&amp;ei=h30-UfviDpPW9AT4rICoDA&amp;psig=AFQjCNHDMHIsfLWw2Y-6qFJaydb9VxzNVA&amp;ust=136313624675098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.br/url?sa=i&amp;rct=j&amp;q=&amp;esrc=s&amp;frm=1&amp;source=images&amp;cd=&amp;cad=rja&amp;docid=zXcGp5FR386ETM&amp;tbnid=_8vmwgaCy4jVAM:&amp;ved=0CAUQjRw&amp;url=http://www.cronopios.com.br/site/artigos.asp?id=4204&amp;ei=p35EUcG-AYmQ9QTNvYDwCA&amp;bvm=bv.43828540,d.eWU&amp;psig=AFQjCNGmPAFeZF0JrpBP0R4rHPaS3JOR1A&amp;ust=136352972816391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AILKRwaEylUHFM&amp;tbnid=x48Z0gzK5_00aM:&amp;ved=0CAUQjRw&amp;url=http://www.oconsolador.com.br/ano4/181/especial.html&amp;ei=R3Q-Ufi_F4e88wTTzoB4&amp;bvm=bv.43287494,d.eWU&amp;psig=AFQjCNFXNyvX0LqMG8RTB4bxNrZX0FdOdw&amp;ust=136313373883713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zXcGp5FR386ETM&amp;tbnid=_8vmwgaCy4jVAM:&amp;ved=0CAUQjRw&amp;url=http://www.cinequanon.art.br/gramado_detalhe.php?id=708&amp;id_festival=105&amp;ei=ToBEUZavAYy89QSLg4DAAQ&amp;bvm=bv.43828540,d.eWU&amp;psig=AFQjCNGmPAFeZF0JrpBP0R4rHPaS3JOR1A&amp;ust=1363529728163915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8"/>
            <a:ext cx="9144000" cy="6815061"/>
          </a:xfrm>
          <a:prstGeom prst="rect">
            <a:avLst/>
          </a:prstGeom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92656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2656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2656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F25B057-7566-4186-98C9-2EB6E54E6106}" type="slidenum">
              <a:rPr lang="pt-BR" sz="1000">
                <a:solidFill>
                  <a:srgbClr val="906693"/>
                </a:solidFill>
                <a:ea typeface="ＭＳ Ｐゴシック" panose="020B0600070205080204" pitchFamily="34" charset="-128"/>
              </a:rPr>
              <a:pPr algn="r"/>
              <a:t>1</a:t>
            </a:fld>
            <a:endParaRPr lang="pt-BR" sz="1000" dirty="0">
              <a:solidFill>
                <a:srgbClr val="90669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2192327"/>
            <a:ext cx="4062660" cy="20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lang="pt-BR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a:endParaRP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E O MÉDIUM</a:t>
            </a:r>
            <a:endParaRPr lang="pt-BR" sz="40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140968"/>
            <a:ext cx="3529013" cy="28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smtClean="0">
                <a:solidFill>
                  <a:srgbClr val="906693"/>
                </a:solidFill>
              </a:rPr>
              <a:t>AULA 18</a:t>
            </a:r>
            <a:endParaRPr lang="pt-BR" sz="2400" dirty="0" smtClean="0">
              <a:solidFill>
                <a:srgbClr val="906693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100" b="1" spc="-150" dirty="0" smtClean="0">
                <a:solidFill>
                  <a:srgbClr val="906693"/>
                </a:solidFill>
              </a:rPr>
              <a:t>Condicionamentos e viciações na manifestação mediúnica</a:t>
            </a:r>
          </a:p>
        </p:txBody>
      </p:sp>
    </p:spTree>
    <p:extLst>
      <p:ext uri="{BB962C8B-B14F-4D97-AF65-F5344CB8AC3E}">
        <p14:creationId xmlns:p14="http://schemas.microsoft.com/office/powerpoint/2010/main" val="18122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775-B5E3-4356-BA15-B142A13A0B7A}" type="slidenum">
              <a:rPr lang="pt-BR"/>
              <a:pPr/>
              <a:t>10</a:t>
            </a:fld>
            <a:endParaRPr lang="pt-BR"/>
          </a:p>
        </p:txBody>
      </p:sp>
      <p:pic>
        <p:nvPicPr>
          <p:cNvPr id="109572" name="Picture 4" descr="11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"/>
          <a:stretch>
            <a:fillRect/>
          </a:stretch>
        </p:blipFill>
        <p:spPr bwMode="auto">
          <a:xfrm>
            <a:off x="34925" y="4763"/>
            <a:ext cx="9109075" cy="65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888" y="2205038"/>
            <a:ext cx="2447925" cy="3157537"/>
          </a:xfrm>
        </p:spPr>
        <p:txBody>
          <a:bodyPr/>
          <a:lstStyle/>
          <a:p>
            <a:pPr marL="0" indent="0" algn="l"/>
            <a:r>
              <a:rPr lang="pt-BR" sz="3200" dirty="0"/>
              <a:t>Deseja </a:t>
            </a:r>
            <a:r>
              <a:rPr lang="pt-BR" sz="3200" b="1" dirty="0"/>
              <a:t>provar</a:t>
            </a:r>
            <a:r>
              <a:rPr lang="pt-BR" sz="3200" dirty="0"/>
              <a:t> </a:t>
            </a:r>
            <a:r>
              <a:rPr lang="pt-BR" sz="3200" b="1" dirty="0"/>
              <a:t>que é o Espírito quem se comunica</a:t>
            </a:r>
            <a:r>
              <a:rPr lang="pt-BR" sz="3200" dirty="0"/>
              <a:t>,</a:t>
            </a:r>
          </a:p>
          <a:p>
            <a:pPr marL="0" indent="0" algn="l"/>
            <a:r>
              <a:rPr lang="pt-BR" sz="3200" dirty="0"/>
              <a:t>e não ele</a:t>
            </a:r>
          </a:p>
        </p:txBody>
      </p:sp>
      <p:pic>
        <p:nvPicPr>
          <p:cNvPr id="109576" name="Picture 8" descr="A+saúde+pode+ser+afetada+pela+obsessão+visão+espirita+espiritismo_505x38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4568" r="9570" b="8572"/>
          <a:stretch>
            <a:fillRect/>
          </a:stretch>
        </p:blipFill>
        <p:spPr bwMode="auto">
          <a:xfrm>
            <a:off x="1619250" y="2311400"/>
            <a:ext cx="3529013" cy="2773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5D20E-E822-44CF-9B5B-FD5572933AEB}" type="slidenum">
              <a:rPr lang="pt-BR"/>
              <a:pPr/>
              <a:t>11</a:t>
            </a:fld>
            <a:endParaRPr lang="pt-BR"/>
          </a:p>
        </p:txBody>
      </p:sp>
      <p:pic>
        <p:nvPicPr>
          <p:cNvPr id="110594" name="Picture 2" descr="10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"/>
          <a:stretch>
            <a:fillRect/>
          </a:stretch>
        </p:blipFill>
        <p:spPr bwMode="auto">
          <a:xfrm>
            <a:off x="34925" y="0"/>
            <a:ext cx="9109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080" y="2420938"/>
            <a:ext cx="3312170" cy="3816350"/>
          </a:xfrm>
        </p:spPr>
        <p:txBody>
          <a:bodyPr/>
          <a:lstStyle/>
          <a:p>
            <a:pPr marL="0" indent="0" algn="l"/>
            <a:r>
              <a:rPr lang="pt-BR" sz="4000" dirty="0"/>
              <a:t>Desejo de </a:t>
            </a:r>
            <a:r>
              <a:rPr lang="pt-BR" sz="4000" b="1" dirty="0"/>
              <a:t>mostrar</a:t>
            </a:r>
            <a:r>
              <a:rPr lang="pt-BR" sz="4000" dirty="0"/>
              <a:t> ao doutrinador </a:t>
            </a:r>
            <a:r>
              <a:rPr lang="pt-BR" sz="4000" dirty="0" smtClean="0"/>
              <a:t> </a:t>
            </a:r>
            <a:r>
              <a:rPr lang="pt-BR" sz="4000" b="1" dirty="0"/>
              <a:t>que</a:t>
            </a:r>
            <a:r>
              <a:rPr lang="pt-BR" sz="4000" dirty="0"/>
              <a:t> já </a:t>
            </a:r>
            <a:r>
              <a:rPr lang="pt-BR" sz="4000" b="1" dirty="0"/>
              <a:t>está</a:t>
            </a:r>
            <a:r>
              <a:rPr lang="pt-BR" sz="4000" dirty="0"/>
              <a:t> </a:t>
            </a:r>
            <a:r>
              <a:rPr lang="pt-BR" sz="4000" b="1" dirty="0"/>
              <a:t>envolvido</a:t>
            </a:r>
            <a:endParaRPr lang="pt-BR" sz="4000" dirty="0"/>
          </a:p>
          <a:p>
            <a:pPr marL="0" indent="0" algn="l"/>
            <a:r>
              <a:rPr lang="pt-BR" sz="4000" b="1" dirty="0"/>
              <a:t>pelo</a:t>
            </a:r>
            <a:r>
              <a:rPr lang="pt-BR" sz="4000" dirty="0"/>
              <a:t> </a:t>
            </a:r>
            <a:r>
              <a:rPr lang="pt-BR" sz="4000" b="1" dirty="0"/>
              <a:t>Espírito</a:t>
            </a:r>
          </a:p>
        </p:txBody>
      </p:sp>
      <p:pic>
        <p:nvPicPr>
          <p:cNvPr id="110603" name="Picture 11" descr="contestado-restos-mortais-médiuns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21625" r="8417"/>
          <a:stretch>
            <a:fillRect/>
          </a:stretch>
        </p:blipFill>
        <p:spPr bwMode="auto">
          <a:xfrm>
            <a:off x="1100138" y="3284538"/>
            <a:ext cx="3887787" cy="2336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13FB8-A7B5-43B0-8314-BE406C9DF80C}" type="slidenum">
              <a:rPr lang="pt-BR"/>
              <a:pPr/>
              <a:t>12</a:t>
            </a:fld>
            <a:endParaRPr lang="pt-BR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11619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2708275"/>
            <a:ext cx="7129463" cy="2736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60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Um médium esclarecido e experiente</a:t>
            </a:r>
            <a:endParaRPr lang="pt-BR" sz="1200">
              <a:solidFill>
                <a:srgbClr val="906693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FD00-EA39-4F64-86D8-F928B3B7AC92}" type="slidenum">
              <a:rPr lang="pt-BR"/>
              <a:pPr/>
              <a:t>13</a:t>
            </a:fld>
            <a:endParaRPr lang="pt-BR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7775575" cy="2879725"/>
          </a:xfrm>
        </p:spPr>
        <p:txBody>
          <a:bodyPr/>
          <a:lstStyle/>
          <a:p>
            <a:r>
              <a:rPr lang="pt-BR" sz="4000" b="1" dirty="0" smtClean="0"/>
              <a:t>Não</a:t>
            </a:r>
            <a:r>
              <a:rPr lang="pt-BR" sz="4000" dirty="0" smtClean="0"/>
              <a:t> </a:t>
            </a:r>
            <a:r>
              <a:rPr lang="pt-BR" sz="4000" b="1" dirty="0" smtClean="0"/>
              <a:t>apresenta</a:t>
            </a:r>
            <a:r>
              <a:rPr lang="pt-BR" sz="4000" dirty="0" smtClean="0"/>
              <a:t> </a:t>
            </a:r>
            <a:r>
              <a:rPr lang="pt-BR" sz="4000" dirty="0"/>
              <a:t>movimentos desordenados e insistentes (gestos, trejeitos, tremores, pancadas</a:t>
            </a:r>
            <a:r>
              <a:rPr lang="pt-BR" sz="4000" dirty="0" smtClean="0"/>
              <a:t>)</a:t>
            </a:r>
            <a:r>
              <a:rPr lang="pt-BR" dirty="0" smtClean="0"/>
              <a:t> </a:t>
            </a:r>
            <a:r>
              <a:rPr lang="pt-BR" sz="2800" i="1" dirty="0"/>
              <a:t>Therezinha Oliveira</a:t>
            </a:r>
            <a:endParaRPr lang="pt-BR" dirty="0"/>
          </a:p>
        </p:txBody>
      </p:sp>
      <p:pic>
        <p:nvPicPr>
          <p:cNvPr id="112646" name="Picture 6" descr="rau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603625"/>
            <a:ext cx="2692400" cy="2692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B87DD-061B-4482-B273-C9B66ABA41A4}" type="slidenum">
              <a:rPr lang="pt-BR"/>
              <a:pPr/>
              <a:t>14</a:t>
            </a:fld>
            <a:endParaRPr lang="pt-BR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003675"/>
            <a:ext cx="8064500" cy="2089150"/>
          </a:xfrm>
        </p:spPr>
        <p:txBody>
          <a:bodyPr/>
          <a:lstStyle/>
          <a:p>
            <a:pPr marL="0" indent="0"/>
            <a:r>
              <a:rPr lang="pt-BR" sz="4000" b="1" dirty="0" smtClean="0"/>
              <a:t>Não apresenta</a:t>
            </a:r>
            <a:r>
              <a:rPr lang="pt-BR" sz="4000" dirty="0" smtClean="0"/>
              <a:t> </a:t>
            </a:r>
            <a:r>
              <a:rPr lang="pt-BR" sz="4000" dirty="0"/>
              <a:t>ruídos vocais (assopros, assovios, gemidos, gritos</a:t>
            </a:r>
            <a:r>
              <a:rPr lang="pt-BR" sz="4000" dirty="0" smtClean="0"/>
              <a:t>) </a:t>
            </a:r>
            <a:r>
              <a:rPr lang="pt-BR" sz="2800" i="1" dirty="0"/>
              <a:t>Therezinha Oliveira</a:t>
            </a:r>
            <a:endParaRPr lang="pt-BR" sz="2800" dirty="0"/>
          </a:p>
        </p:txBody>
      </p:sp>
      <p:pic>
        <p:nvPicPr>
          <p:cNvPr id="114692" name="Picture 4" descr="Chico%20Xavi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692150"/>
            <a:ext cx="2525713" cy="3016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4B589-F000-4605-AB5C-4E604D7E1BDF}" type="slidenum">
              <a:rPr lang="pt-BR"/>
              <a:pPr/>
              <a:t>15</a:t>
            </a:fld>
            <a:endParaRPr lang="pt-BR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627163"/>
            <a:ext cx="7775575" cy="3602037"/>
          </a:xfrm>
        </p:spPr>
        <p:txBody>
          <a:bodyPr/>
          <a:lstStyle/>
          <a:p>
            <a:r>
              <a:rPr lang="pt-BR" dirty="0"/>
              <a:t>Com a </a:t>
            </a:r>
            <a:r>
              <a:rPr lang="pt-BR" b="1" dirty="0" smtClean="0"/>
              <a:t>aproximação</a:t>
            </a:r>
            <a:endParaRPr lang="pt-BR" dirty="0"/>
          </a:p>
          <a:p>
            <a:r>
              <a:rPr lang="pt-BR" sz="4800" dirty="0" smtClean="0"/>
              <a:t>do Espírito</a:t>
            </a:r>
            <a:r>
              <a:rPr lang="pt-BR" sz="4800" dirty="0"/>
              <a:t>, há uma </a:t>
            </a:r>
            <a:r>
              <a:rPr lang="pt-BR" b="1" dirty="0"/>
              <a:t>combinação</a:t>
            </a:r>
            <a:r>
              <a:rPr lang="pt-BR" dirty="0"/>
              <a:t> de </a:t>
            </a:r>
            <a:r>
              <a:rPr lang="pt-BR" b="1" dirty="0"/>
              <a:t>fluidos</a:t>
            </a:r>
            <a:r>
              <a:rPr lang="pt-BR" dirty="0"/>
              <a:t>, passando a ter </a:t>
            </a:r>
            <a:r>
              <a:rPr lang="pt-BR" dirty="0" smtClean="0"/>
              <a:t>percepções</a:t>
            </a:r>
          </a:p>
          <a:p>
            <a:r>
              <a:rPr lang="pt-BR" dirty="0" smtClean="0"/>
              <a:t>e </a:t>
            </a:r>
            <a:r>
              <a:rPr lang="pt-BR" dirty="0"/>
              <a:t>sensações diferentes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BFC59-A602-4586-8F5F-A91410A25CBE}" type="slidenum">
              <a:rPr lang="pt-BR"/>
              <a:pPr/>
              <a:t>16</a:t>
            </a:fld>
            <a:endParaRPr lang="pt-BR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7775575" cy="4176713"/>
          </a:xfrm>
        </p:spPr>
        <p:txBody>
          <a:bodyPr/>
          <a:lstStyle/>
          <a:p>
            <a:r>
              <a:rPr lang="pt-BR"/>
              <a:t>Um </a:t>
            </a:r>
            <a:r>
              <a:rPr lang="pt-BR" b="1"/>
              <a:t>médium educado</a:t>
            </a:r>
            <a:r>
              <a:rPr lang="pt-BR"/>
              <a:t> </a:t>
            </a:r>
            <a:r>
              <a:rPr lang="pt-BR" b="1"/>
              <a:t>controla</a:t>
            </a:r>
            <a:r>
              <a:rPr lang="pt-BR"/>
              <a:t> as suas </a:t>
            </a:r>
            <a:r>
              <a:rPr lang="pt-BR" b="1"/>
              <a:t>emoções</a:t>
            </a:r>
            <a:r>
              <a:rPr lang="pt-BR"/>
              <a:t> e </a:t>
            </a:r>
            <a:r>
              <a:rPr lang="pt-BR" b="1"/>
              <a:t>ações</a:t>
            </a:r>
            <a:r>
              <a:rPr lang="pt-BR"/>
              <a:t>, com isso, a comunicação será natural, mas com as características do Espírito manifestante</a:t>
            </a:r>
            <a:endParaRPr lang="pt-BR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AAA59-FA4A-49EE-8D67-73645D685EB5}" type="slidenum">
              <a:rPr lang="pt-BR"/>
              <a:pPr/>
              <a:t>17</a:t>
            </a:fld>
            <a:endParaRPr lang="pt-BR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17763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o médium demonstra que está mediunizado?</a:t>
            </a:r>
            <a:endParaRPr lang="pt-BR" sz="1000">
              <a:solidFill>
                <a:srgbClr val="90669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54F57-828E-48E6-83FE-C3FDD776AE2C}" type="slidenum">
              <a:rPr lang="pt-BR"/>
              <a:pPr/>
              <a:t>18</a:t>
            </a:fld>
            <a:endParaRPr lang="pt-BR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987277"/>
            <a:ext cx="7775575" cy="2809875"/>
          </a:xfrm>
        </p:spPr>
        <p:txBody>
          <a:bodyPr/>
          <a:lstStyle/>
          <a:p>
            <a:r>
              <a:rPr lang="pt-BR" dirty="0"/>
              <a:t>Ele informará ao dirigente sobre o envolvimento existente ou dará início </a:t>
            </a:r>
          </a:p>
          <a:p>
            <a:r>
              <a:rPr lang="pt-BR" dirty="0"/>
              <a:t>à comunicação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6833C-65DA-44C2-A4EF-43D6707FBE43}" type="slidenum">
              <a:rPr lang="pt-BR"/>
              <a:pPr/>
              <a:t>19</a:t>
            </a:fld>
            <a:endParaRPr lang="pt-BR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1844675"/>
            <a:ext cx="7920038" cy="3313113"/>
          </a:xfrm>
        </p:spPr>
        <p:txBody>
          <a:bodyPr/>
          <a:lstStyle/>
          <a:p>
            <a:r>
              <a:rPr lang="pt-BR" sz="4000" dirty="0"/>
              <a:t>Há médiuns que, independente do Espírito que se comunica, repetem os mesmos “</a:t>
            </a:r>
            <a:r>
              <a:rPr lang="pt-BR" sz="4000" b="1" dirty="0"/>
              <a:t>clichês</a:t>
            </a:r>
            <a:r>
              <a:rPr lang="pt-BR" sz="4000" dirty="0"/>
              <a:t>” em todas as comunicações. Estes </a:t>
            </a:r>
            <a:r>
              <a:rPr lang="pt-BR" sz="4000" b="1" dirty="0"/>
              <a:t>vícios</a:t>
            </a:r>
            <a:r>
              <a:rPr lang="pt-BR" sz="4000" dirty="0"/>
              <a:t> são </a:t>
            </a:r>
            <a:r>
              <a:rPr lang="pt-BR" sz="4000" b="1" dirty="0"/>
              <a:t>do</a:t>
            </a:r>
            <a:r>
              <a:rPr lang="pt-BR" sz="4000" dirty="0"/>
              <a:t> </a:t>
            </a:r>
            <a:r>
              <a:rPr lang="pt-BR" sz="4000" b="1" dirty="0" smtClean="0"/>
              <a:t>médium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1CE19-5283-424D-86CD-E206BB7B9D86}" type="slidenum">
              <a:rPr lang="pt-BR"/>
              <a:pPr/>
              <a:t>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BD740-CC6F-4EB4-9F49-BB96BF721E0E}" type="slidenum">
              <a:rPr lang="pt-BR"/>
              <a:pPr/>
              <a:t>20</a:t>
            </a:fld>
            <a:endParaRPr lang="pt-BR"/>
          </a:p>
        </p:txBody>
      </p:sp>
      <p:pic>
        <p:nvPicPr>
          <p:cNvPr id="120834" name="Picture 2" descr="8-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2638425"/>
            <a:ext cx="7056438" cy="2735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60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Transformações súbitas do comunicante</a:t>
            </a:r>
            <a:endParaRPr lang="pt-BR" sz="600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11D2-670B-4FFD-9EF0-7C0073733314}" type="slidenum">
              <a:rPr lang="pt-BR"/>
              <a:pPr/>
              <a:t>21</a:t>
            </a:fld>
            <a:endParaRPr lang="pt-BR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775575" cy="3457575"/>
          </a:xfrm>
        </p:spPr>
        <p:txBody>
          <a:bodyPr/>
          <a:lstStyle/>
          <a:p>
            <a:r>
              <a:rPr lang="pt-BR" sz="4800" dirty="0" smtClean="0"/>
              <a:t>Os </a:t>
            </a:r>
            <a:r>
              <a:rPr lang="pt-BR" sz="4800" dirty="0"/>
              <a:t>Espíritos, encarnados ou desencarnados, </a:t>
            </a:r>
            <a:r>
              <a:rPr lang="pt-BR" sz="4800" b="1" dirty="0"/>
              <a:t>não se transformam de um momento para o </a:t>
            </a:r>
            <a:r>
              <a:rPr lang="pt-BR" sz="4800" b="1" dirty="0" smtClean="0"/>
              <a:t>outro</a:t>
            </a:r>
            <a:r>
              <a:rPr lang="pt-BR" dirty="0" smtClean="0"/>
              <a:t> </a:t>
            </a:r>
            <a:r>
              <a:rPr lang="pt-BR" sz="2800" i="1" dirty="0"/>
              <a:t>Therezinha Oliveira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EFF0-3549-4781-9BCC-3A9C2806C06D}" type="slidenum">
              <a:rPr lang="pt-BR"/>
              <a:pPr/>
              <a:t>22</a:t>
            </a:fld>
            <a:endParaRPr lang="pt-BR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1628775"/>
            <a:ext cx="7920038" cy="3816350"/>
          </a:xfrm>
        </p:spPr>
        <p:txBody>
          <a:bodyPr/>
          <a:lstStyle/>
          <a:p>
            <a:r>
              <a:rPr lang="pt-BR" sz="4000" dirty="0" smtClean="0"/>
              <a:t>Numa </a:t>
            </a:r>
            <a:r>
              <a:rPr lang="pt-BR" sz="4000" dirty="0"/>
              <a:t>comunicação de alguns minutos, (os Espíritos) não apresentarão grande modificação de conhecimento ou de </a:t>
            </a:r>
            <a:r>
              <a:rPr lang="pt-BR" sz="4000" dirty="0" smtClean="0"/>
              <a:t>comportamento</a:t>
            </a:r>
            <a:endParaRPr lang="pt-BR" dirty="0"/>
          </a:p>
          <a:p>
            <a:r>
              <a:rPr lang="pt-BR" sz="2800" i="1" dirty="0" err="1"/>
              <a:t>Therezinha</a:t>
            </a:r>
            <a:r>
              <a:rPr lang="pt-BR" sz="2800" i="1" dirty="0"/>
              <a:t> Oliveira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3F983-8FF8-49BF-9BEF-04E8DC406206}" type="slidenum">
              <a:rPr lang="pt-BR"/>
              <a:pPr/>
              <a:t>23</a:t>
            </a:fld>
            <a:endParaRPr lang="pt-BR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25955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85838" y="2781300"/>
            <a:ext cx="7129462" cy="2592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 que podemos esperar em uma comunicação</a:t>
            </a:r>
            <a:endParaRPr lang="pt-BR" sz="1000">
              <a:solidFill>
                <a:srgbClr val="90669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09F2-D4E6-4FE3-A254-B5839F516EB5}" type="slidenum">
              <a:rPr lang="pt-BR"/>
              <a:pPr/>
              <a:t>24</a:t>
            </a:fld>
            <a:endParaRPr lang="pt-BR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563813"/>
            <a:ext cx="7920038" cy="1657350"/>
          </a:xfrm>
        </p:spPr>
        <p:txBody>
          <a:bodyPr/>
          <a:lstStyle/>
          <a:p>
            <a:r>
              <a:rPr lang="pt-BR" sz="4800" b="1"/>
              <a:t>Esclarecimento</a:t>
            </a:r>
            <a:r>
              <a:rPr lang="pt-BR" sz="4800"/>
              <a:t> da sua situação de desencarnado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6F57-379E-47AC-A567-F101D92E798D}" type="slidenum">
              <a:rPr lang="pt-BR"/>
              <a:pPr/>
              <a:t>25</a:t>
            </a:fld>
            <a:endParaRPr lang="pt-BR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4437063"/>
            <a:ext cx="7920038" cy="1657350"/>
          </a:xfrm>
        </p:spPr>
        <p:txBody>
          <a:bodyPr/>
          <a:lstStyle/>
          <a:p>
            <a:r>
              <a:rPr lang="pt-BR" sz="4800" b="1"/>
              <a:t>Melhoria</a:t>
            </a:r>
            <a:r>
              <a:rPr lang="pt-BR" sz="4800"/>
              <a:t> em</a:t>
            </a:r>
          </a:p>
          <a:p>
            <a:r>
              <a:rPr lang="pt-BR" sz="4800"/>
              <a:t>seus </a:t>
            </a:r>
            <a:r>
              <a:rPr lang="pt-BR" sz="4800" b="1"/>
              <a:t>sofrimentos</a:t>
            </a:r>
          </a:p>
        </p:txBody>
      </p:sp>
      <p:pic>
        <p:nvPicPr>
          <p:cNvPr id="128006" name="Picture 6" descr="jesus_and_children-500x49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25538"/>
            <a:ext cx="3160713" cy="31099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19553-B010-4050-9E55-701584D3219E}" type="slidenum">
              <a:rPr lang="pt-BR"/>
              <a:pPr/>
              <a:t>26</a:t>
            </a:fld>
            <a:endParaRPr lang="pt-BR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1844675"/>
            <a:ext cx="7920038" cy="3241675"/>
          </a:xfrm>
        </p:spPr>
        <p:txBody>
          <a:bodyPr/>
          <a:lstStyle/>
          <a:p>
            <a:r>
              <a:rPr lang="pt-BR" sz="4800" b="1" dirty="0"/>
              <a:t>Conscientização</a:t>
            </a:r>
            <a:r>
              <a:rPr lang="pt-BR" sz="4800" dirty="0"/>
              <a:t> de </a:t>
            </a:r>
          </a:p>
          <a:p>
            <a:r>
              <a:rPr lang="pt-BR" sz="4800" dirty="0"/>
              <a:t>que suas </a:t>
            </a:r>
            <a:r>
              <a:rPr lang="pt-BR" sz="4800" b="1" dirty="0"/>
              <a:t>ações</a:t>
            </a:r>
            <a:r>
              <a:rPr lang="pt-BR" sz="4800" dirty="0"/>
              <a:t> </a:t>
            </a:r>
            <a:r>
              <a:rPr lang="pt-BR" sz="4800" b="1" dirty="0"/>
              <a:t>são</a:t>
            </a:r>
            <a:r>
              <a:rPr lang="pt-BR" sz="4800" dirty="0"/>
              <a:t> </a:t>
            </a:r>
            <a:r>
              <a:rPr lang="pt-BR" sz="4800" b="1" dirty="0"/>
              <a:t>prejudiciais</a:t>
            </a:r>
            <a:r>
              <a:rPr lang="pt-BR" sz="4800" dirty="0"/>
              <a:t> a </a:t>
            </a:r>
            <a:r>
              <a:rPr lang="pt-BR" sz="4800" dirty="0" smtClean="0"/>
              <a:t>si</a:t>
            </a:r>
          </a:p>
          <a:p>
            <a:r>
              <a:rPr lang="pt-BR" sz="4800" dirty="0" smtClean="0"/>
              <a:t>mesmo e </a:t>
            </a:r>
            <a:r>
              <a:rPr lang="pt-BR" sz="4800" dirty="0"/>
              <a:t>aos outros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DF81C-6409-4606-AFA8-28CB27440AAB}" type="slidenum">
              <a:rPr lang="pt-BR"/>
              <a:pPr/>
              <a:t>27</a:t>
            </a:fld>
            <a:endParaRPr lang="pt-BR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4869159"/>
            <a:ext cx="7920038" cy="1009353"/>
          </a:xfrm>
        </p:spPr>
        <p:txBody>
          <a:bodyPr/>
          <a:lstStyle/>
          <a:p>
            <a:r>
              <a:rPr lang="pt-BR" sz="4800" b="1" dirty="0"/>
              <a:t>Aceitar</a:t>
            </a:r>
            <a:r>
              <a:rPr lang="pt-BR" sz="4800" dirty="0"/>
              <a:t> </a:t>
            </a:r>
            <a:r>
              <a:rPr lang="pt-BR" sz="4800" dirty="0" smtClean="0"/>
              <a:t>ajuda e </a:t>
            </a:r>
            <a:r>
              <a:rPr lang="pt-BR" sz="4800" b="1" dirty="0"/>
              <a:t>tratamento</a:t>
            </a:r>
          </a:p>
        </p:txBody>
      </p:sp>
      <p:pic>
        <p:nvPicPr>
          <p:cNvPr id="130052" name="Picture 4" descr="ANd9GcQh49xf7vfUpvzTA-7K624B0Rn69D8on5-V3S5YPvYdgvlXgvG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73" y="1133983"/>
            <a:ext cx="4968007" cy="344714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A996C-7F9D-4911-9A03-5BC4DC774D36}" type="slidenum">
              <a:rPr lang="pt-BR"/>
              <a:pPr/>
              <a:t>28</a:t>
            </a:fld>
            <a:endParaRPr lang="pt-BR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31075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85838" y="2781300"/>
            <a:ext cx="7129462" cy="2592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Ficar atento a Espíritos que rapidamente mudam o seu estado</a:t>
            </a:r>
            <a:endParaRPr lang="pt-BR" sz="1000">
              <a:solidFill>
                <a:srgbClr val="90669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E8181-E5CC-46A7-95ED-5E04F2900E4E}" type="slidenum">
              <a:rPr lang="pt-BR"/>
              <a:pPr/>
              <a:t>29</a:t>
            </a:fld>
            <a:endParaRPr lang="pt-B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4003824"/>
            <a:ext cx="7920038" cy="2305496"/>
          </a:xfrm>
        </p:spPr>
        <p:txBody>
          <a:bodyPr/>
          <a:lstStyle/>
          <a:p>
            <a:r>
              <a:rPr lang="pt-BR" sz="4800" dirty="0"/>
              <a:t>Pode ser </a:t>
            </a:r>
            <a:r>
              <a:rPr lang="pt-BR" sz="4800" b="1" dirty="0"/>
              <a:t>mistificação</a:t>
            </a:r>
          </a:p>
          <a:p>
            <a:r>
              <a:rPr lang="pt-BR" sz="4800" dirty="0"/>
              <a:t>do Espírito, fingindo regeneração</a:t>
            </a:r>
          </a:p>
        </p:txBody>
      </p:sp>
      <p:pic>
        <p:nvPicPr>
          <p:cNvPr id="132102" name="Picture 6" descr="socrates_pinoquio_%25282%25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06" y="770189"/>
            <a:ext cx="4391942" cy="316286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772A-C81F-453B-B6A2-6009B1EE7D43}" type="slidenum">
              <a:rPr lang="pt-BR"/>
              <a:pPr/>
              <a:t>3</a:t>
            </a:fld>
            <a:endParaRPr lang="pt-BR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8195" name="Picture 3" descr="5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82625" y="1988840"/>
            <a:ext cx="777716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b="1" dirty="0" smtClean="0"/>
              <a:t>Médiuns </a:t>
            </a:r>
            <a:r>
              <a:rPr lang="pt-BR" b="1" dirty="0"/>
              <a:t>novatos</a:t>
            </a:r>
            <a:r>
              <a:rPr lang="pt-BR" dirty="0"/>
              <a:t> costumam apresentar condicionamentos e viciações na manifestação mediúnica, porque ainda têm </a:t>
            </a:r>
            <a:r>
              <a:rPr lang="pt-BR" b="1" dirty="0"/>
              <a:t>pouco</a:t>
            </a:r>
            <a:r>
              <a:rPr lang="pt-BR" dirty="0"/>
              <a:t> </a:t>
            </a:r>
            <a:r>
              <a:rPr lang="pt-BR" b="1" dirty="0"/>
              <a:t>esclarecimento</a:t>
            </a:r>
            <a:r>
              <a:rPr lang="pt-BR" dirty="0"/>
              <a:t> </a:t>
            </a:r>
            <a:r>
              <a:rPr lang="pt-BR" b="1" dirty="0" smtClean="0"/>
              <a:t>doutrinário </a:t>
            </a:r>
            <a:r>
              <a:rPr lang="pt-BR" sz="2800" i="1" dirty="0" smtClean="0"/>
              <a:t>Therezinha </a:t>
            </a:r>
            <a:r>
              <a:rPr lang="pt-BR" sz="2800" i="1" dirty="0"/>
              <a:t>Oliveira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FAA1A-512B-4793-BF1C-C5A8394B3919}" type="slidenum">
              <a:rPr lang="pt-BR"/>
              <a:pPr/>
              <a:t>30</a:t>
            </a:fld>
            <a:endParaRPr lang="pt-BR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1412875"/>
            <a:ext cx="7920038" cy="4392613"/>
          </a:xfrm>
        </p:spPr>
        <p:txBody>
          <a:bodyPr/>
          <a:lstStyle/>
          <a:p>
            <a:r>
              <a:rPr lang="pt-BR" sz="4000" dirty="0" smtClean="0"/>
              <a:t>Uma </a:t>
            </a:r>
            <a:r>
              <a:rPr lang="pt-BR" sz="4000" b="1" dirty="0"/>
              <a:t>fraude</a:t>
            </a:r>
            <a:r>
              <a:rPr lang="pt-BR" sz="4000" dirty="0"/>
              <a:t> do médium que, não encontrando mais argumentos para continuar a representação de Espírito atrasado ou não querendo nela prosseguir, deu</a:t>
            </a:r>
          </a:p>
          <a:p>
            <a:r>
              <a:rPr lang="pt-BR" sz="4000" dirty="0"/>
              <a:t>à comunicação um ‘fecho espírita</a:t>
            </a:r>
            <a:r>
              <a:rPr lang="pt-BR" sz="4000" dirty="0" smtClean="0"/>
              <a:t>’ </a:t>
            </a:r>
            <a:r>
              <a:rPr lang="pt-BR" sz="2800" i="1" dirty="0"/>
              <a:t>Therezinha Oliveira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469C1-C850-41A8-8842-6ECE2BC85B92}" type="slidenum">
              <a:rPr lang="pt-BR"/>
              <a:pPr/>
              <a:t>31</a:t>
            </a:fld>
            <a:endParaRPr lang="pt-BR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276475"/>
            <a:ext cx="7920038" cy="2449513"/>
          </a:xfrm>
        </p:spPr>
        <p:txBody>
          <a:bodyPr/>
          <a:lstStyle/>
          <a:p>
            <a:r>
              <a:rPr lang="pt-BR" sz="4800" dirty="0"/>
              <a:t>O </a:t>
            </a:r>
            <a:r>
              <a:rPr lang="pt-BR" sz="4800" b="1" dirty="0"/>
              <a:t>Espírito</a:t>
            </a:r>
            <a:r>
              <a:rPr lang="pt-BR" sz="4800" dirty="0"/>
              <a:t> se </a:t>
            </a:r>
            <a:r>
              <a:rPr lang="pt-BR" sz="4800" b="1" dirty="0" smtClean="0"/>
              <a:t>afastou</a:t>
            </a:r>
            <a:endParaRPr lang="pt-BR" sz="4800" dirty="0"/>
          </a:p>
          <a:p>
            <a:r>
              <a:rPr lang="pt-BR" sz="4800" dirty="0" smtClean="0"/>
              <a:t>e </a:t>
            </a:r>
            <a:r>
              <a:rPr lang="pt-BR" sz="4800" dirty="0"/>
              <a:t>o médium faz um fechamento espírita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6427E-9130-4E71-BB9C-977785243353}" type="slidenum">
              <a:rPr lang="pt-BR"/>
              <a:pPr/>
              <a:t>32</a:t>
            </a:fld>
            <a:endParaRPr lang="pt-BR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35171" name="Picture 3" descr="5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682625" y="2349500"/>
            <a:ext cx="77771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/>
              <a:t>O </a:t>
            </a:r>
            <a:r>
              <a:rPr lang="pt-BR" b="1"/>
              <a:t>médium</a:t>
            </a:r>
            <a:r>
              <a:rPr lang="pt-BR"/>
              <a:t> </a:t>
            </a:r>
            <a:r>
              <a:rPr lang="pt-BR" b="1"/>
              <a:t>educado</a:t>
            </a:r>
            <a:r>
              <a:rPr lang="pt-BR"/>
              <a:t> transmitirá o que o Espírito sente ou diz, não alterando</a:t>
            </a:r>
          </a:p>
          <a:p>
            <a:r>
              <a:rPr lang="pt-BR"/>
              <a:t>a comunicação para agradar</a:t>
            </a:r>
          </a:p>
          <a:p>
            <a:r>
              <a:rPr lang="pt-BR"/>
              <a:t>ao dirigente ou ao grupo</a:t>
            </a:r>
            <a:endParaRPr lang="pt-BR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DC079-341A-484A-99A6-325D3B6285CD}" type="slidenum">
              <a:rPr lang="pt-BR"/>
              <a:pPr/>
              <a:t>33</a:t>
            </a:fld>
            <a:endParaRPr lang="pt-BR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36195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85838" y="2349500"/>
            <a:ext cx="7129462" cy="3313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 que o médium</a:t>
            </a:r>
          </a:p>
          <a:p>
            <a:pPr algn="ctr" hangingPunct="0"/>
            <a:r>
              <a:rPr lang="pt-BR" sz="54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deve fazer para evitar condicionamentos e viciações?</a:t>
            </a:r>
            <a:endParaRPr lang="pt-BR" sz="1000">
              <a:solidFill>
                <a:srgbClr val="90669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15523-7B46-4528-AFA3-C36164A9266A}" type="slidenum">
              <a:rPr lang="pt-BR"/>
              <a:pPr/>
              <a:t>34</a:t>
            </a:fld>
            <a:endParaRPr lang="pt-BR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997200"/>
            <a:ext cx="7920038" cy="1008063"/>
          </a:xfrm>
        </p:spPr>
        <p:txBody>
          <a:bodyPr/>
          <a:lstStyle/>
          <a:p>
            <a:r>
              <a:rPr lang="pt-BR" sz="4800"/>
              <a:t>Ter </a:t>
            </a:r>
            <a:r>
              <a:rPr lang="pt-BR" sz="4800" b="1"/>
              <a:t>humildade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53E78-3E34-4AA6-9419-9447D3BCEB9A}" type="slidenum">
              <a:rPr lang="pt-BR"/>
              <a:pPr/>
              <a:t>35</a:t>
            </a:fld>
            <a:endParaRPr lang="pt-BR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565400"/>
            <a:ext cx="7920038" cy="1728788"/>
          </a:xfrm>
        </p:spPr>
        <p:txBody>
          <a:bodyPr/>
          <a:lstStyle/>
          <a:p>
            <a:r>
              <a:rPr lang="pt-BR" sz="4800" b="1"/>
              <a:t>Aceitar</a:t>
            </a:r>
            <a:r>
              <a:rPr lang="pt-BR" sz="4800"/>
              <a:t> as </a:t>
            </a:r>
            <a:r>
              <a:rPr lang="pt-BR" sz="4800" b="1"/>
              <a:t>observações</a:t>
            </a:r>
          </a:p>
          <a:p>
            <a:r>
              <a:rPr lang="pt-BR" sz="4800"/>
              <a:t>do </a:t>
            </a:r>
            <a:r>
              <a:rPr lang="pt-BR" sz="4800" b="1"/>
              <a:t>dirigente</a:t>
            </a:r>
            <a:r>
              <a:rPr lang="pt-BR" sz="4800"/>
              <a:t> da reunião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46DC2-D357-439C-988A-6BC062EE7CEB}" type="slidenum">
              <a:rPr lang="pt-BR"/>
              <a:pPr/>
              <a:t>36</a:t>
            </a:fld>
            <a:endParaRPr lang="pt-BR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349500"/>
            <a:ext cx="7920038" cy="2303463"/>
          </a:xfrm>
        </p:spPr>
        <p:txBody>
          <a:bodyPr/>
          <a:lstStyle/>
          <a:p>
            <a:r>
              <a:rPr lang="pt-BR" sz="4800"/>
              <a:t>Colocar em </a:t>
            </a:r>
            <a:r>
              <a:rPr lang="pt-BR" sz="4800" b="1"/>
              <a:t>prática</a:t>
            </a:r>
            <a:r>
              <a:rPr lang="pt-BR" sz="4800"/>
              <a:t> as </a:t>
            </a:r>
            <a:r>
              <a:rPr lang="pt-BR" sz="4800" b="1"/>
              <a:t>orientações</a:t>
            </a:r>
            <a:r>
              <a:rPr lang="pt-BR" sz="4800"/>
              <a:t> </a:t>
            </a:r>
            <a:r>
              <a:rPr lang="pt-BR" sz="4800" b="1"/>
              <a:t>doutrinárias</a:t>
            </a:r>
            <a:r>
              <a:rPr lang="pt-BR" sz="4800"/>
              <a:t> recebidas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0258C-EBD3-455E-8E11-3D1861BFAEEA}" type="slidenum">
              <a:rPr lang="pt-BR"/>
              <a:pPr/>
              <a:t>37</a:t>
            </a:fld>
            <a:endParaRPr lang="pt-BR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2775" y="2636838"/>
            <a:ext cx="7920038" cy="1728787"/>
          </a:xfrm>
        </p:spPr>
        <p:txBody>
          <a:bodyPr/>
          <a:lstStyle/>
          <a:p>
            <a:r>
              <a:rPr lang="pt-BR" sz="4800" dirty="0"/>
              <a:t>Ter </a:t>
            </a:r>
            <a:r>
              <a:rPr lang="pt-BR" sz="4800" b="1" dirty="0"/>
              <a:t>respeito</a:t>
            </a:r>
            <a:r>
              <a:rPr lang="pt-BR" sz="4800" dirty="0"/>
              <a:t>, </a:t>
            </a:r>
            <a:r>
              <a:rPr lang="pt-BR" sz="4800" b="1" dirty="0" smtClean="0"/>
              <a:t>serenidade</a:t>
            </a:r>
          </a:p>
          <a:p>
            <a:r>
              <a:rPr lang="pt-BR" sz="4800" dirty="0" smtClean="0"/>
              <a:t>e </a:t>
            </a:r>
            <a:r>
              <a:rPr lang="pt-BR" sz="4800" b="1" dirty="0"/>
              <a:t>sinceridade</a:t>
            </a:r>
            <a:r>
              <a:rPr lang="pt-BR" sz="4800" dirty="0"/>
              <a:t> no que faz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CEF2DDB-45FC-4C8E-B957-F737F2853FDE}" type="slidenum">
              <a:rPr lang="pt-BR"/>
              <a:pPr/>
              <a:t>38</a:t>
            </a:fld>
            <a:endParaRPr lang="pt-BR"/>
          </a:p>
        </p:txBody>
      </p:sp>
      <p:pic>
        <p:nvPicPr>
          <p:cNvPr id="38914" name="Picture 3" descr="4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34925" y="20638"/>
            <a:ext cx="9109075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198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14D146-2DEF-40F8-95DE-63A8C9AD394F}" type="slidenum">
              <a:rPr lang="pt-BR">
                <a:solidFill>
                  <a:srgbClr val="906693"/>
                </a:solidFill>
              </a:rPr>
              <a:pPr/>
              <a:t>39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3176588 w 21600"/>
              <a:gd name="T1" fmla="*/ 966788 h 21600"/>
              <a:gd name="T2" fmla="*/ 3176588 w 21600"/>
              <a:gd name="T3" fmla="*/ 966788 h 21600"/>
              <a:gd name="T4" fmla="*/ 3176588 w 21600"/>
              <a:gd name="T5" fmla="*/ 966788 h 21600"/>
              <a:gd name="T6" fmla="*/ 3176588 w 21600"/>
              <a:gd name="T7" fmla="*/ 966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4ª FASE</a:t>
            </a:r>
          </a:p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ENVOLVIMENTO</a:t>
            </a:r>
            <a:endParaRPr lang="pt-BR" sz="1200" b="0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40E9D-988F-4077-946E-86D876E74E10}" type="slidenum">
              <a:rPr lang="pt-BR"/>
              <a:pPr/>
              <a:t>4</a:t>
            </a:fld>
            <a:endParaRPr lang="pt-B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843658"/>
            <a:ext cx="7777163" cy="3169518"/>
          </a:xfrm>
        </p:spPr>
        <p:txBody>
          <a:bodyPr/>
          <a:lstStyle/>
          <a:p>
            <a:r>
              <a:rPr lang="pt-BR" sz="4000" dirty="0" smtClean="0"/>
              <a:t>Às </a:t>
            </a:r>
            <a:r>
              <a:rPr lang="pt-BR" sz="4000" dirty="0"/>
              <a:t>vezes, </a:t>
            </a:r>
            <a:r>
              <a:rPr lang="pt-BR" sz="4000" b="1" dirty="0"/>
              <a:t>médiuns antigos</a:t>
            </a:r>
            <a:r>
              <a:rPr lang="pt-BR" sz="4000" dirty="0"/>
              <a:t> também os apresentam, porque </a:t>
            </a:r>
            <a:r>
              <a:rPr lang="pt-BR" sz="4000" b="1" dirty="0"/>
              <a:t>não</a:t>
            </a:r>
            <a:r>
              <a:rPr lang="pt-BR" sz="4000" dirty="0"/>
              <a:t> foram </a:t>
            </a:r>
            <a:r>
              <a:rPr lang="pt-BR" sz="4000" b="1" dirty="0"/>
              <a:t>bem</a:t>
            </a:r>
            <a:r>
              <a:rPr lang="pt-BR" sz="4000" dirty="0"/>
              <a:t> </a:t>
            </a:r>
            <a:r>
              <a:rPr lang="pt-BR" sz="4000" b="1" dirty="0"/>
              <a:t>orientados</a:t>
            </a:r>
            <a:r>
              <a:rPr lang="pt-BR" sz="4000" dirty="0"/>
              <a:t> na fase de desenvolvimento de sua </a:t>
            </a:r>
            <a:r>
              <a:rPr lang="pt-BR" sz="4000" dirty="0" smtClean="0"/>
              <a:t>faculdade </a:t>
            </a:r>
            <a:r>
              <a:rPr lang="pt-BR" sz="2800" i="1" dirty="0" smtClean="0"/>
              <a:t>Therezinha </a:t>
            </a:r>
            <a:r>
              <a:rPr lang="pt-BR" sz="2800" i="1" dirty="0"/>
              <a:t>Oliveira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403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09FC1F-0947-4006-A9B4-EEC294BCC687}" type="slidenum">
              <a:rPr lang="pt-BR">
                <a:solidFill>
                  <a:srgbClr val="906693"/>
                </a:solidFill>
              </a:rPr>
              <a:pPr/>
              <a:t>40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Objetivo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37F5AA-AE37-4819-9451-78C823A74FAA}" type="slidenum">
              <a:rPr lang="pt-BR">
                <a:solidFill>
                  <a:srgbClr val="906693"/>
                </a:solidFill>
              </a:rPr>
              <a:pPr/>
              <a:t>41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628800"/>
            <a:ext cx="8135938" cy="352839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400" dirty="0" smtClean="0"/>
              <a:t>Permite ao médium avaliar a natureza do comunicante por meio de seu campo mental, para exercer controle sobre</a:t>
            </a:r>
          </a:p>
          <a:p>
            <a:pPr marL="0" indent="0" algn="ctr" eaLnBrk="1" hangingPunct="1">
              <a:buNone/>
            </a:pPr>
            <a:r>
              <a:rPr lang="pt-BR" sz="4400" dirty="0" smtClean="0"/>
              <a:t>a comunicação </a:t>
            </a:r>
            <a:r>
              <a:rPr lang="pt-BR" sz="2800" i="1" dirty="0" smtClean="0"/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2641831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42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684213" y="4005064"/>
            <a:ext cx="7775575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400" dirty="0" smtClean="0"/>
              <a:t>O médium deve evitar a comunicação quando esta</a:t>
            </a:r>
          </a:p>
          <a:p>
            <a:pPr marL="0" indent="0" algn="ctr" eaLnBrk="1" hangingPunct="1">
              <a:buNone/>
            </a:pPr>
            <a:r>
              <a:rPr lang="pt-BR" sz="4400" dirty="0" smtClean="0"/>
              <a:t>não for conveniente</a:t>
            </a:r>
            <a:endParaRPr lang="pt-BR" sz="5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052736"/>
            <a:ext cx="4286250" cy="2762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593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77072"/>
            <a:ext cx="8064896" cy="237626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exercício persistente e cuidadoso através das fases desenvolve o autocontrole    </a:t>
            </a:r>
            <a:r>
              <a:rPr lang="pt-BR" sz="40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775966"/>
            <a:ext cx="2876684" cy="32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3693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4710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7527D1-2262-4FC4-A95E-C4954DAFC079}" type="slidenum">
              <a:rPr lang="pt-BR">
                <a:solidFill>
                  <a:srgbClr val="906693"/>
                </a:solidFill>
              </a:rPr>
              <a:pPr/>
              <a:t>44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7109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ocorre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813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7F9FCD-1FDA-485A-BF4D-BD41C8E9376B}" type="slidenum">
              <a:rPr lang="pt-BR">
                <a:solidFill>
                  <a:srgbClr val="906693"/>
                </a:solidFill>
              </a:rPr>
              <a:pPr/>
              <a:t>45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8133" name="Rectangle 3"/>
          <p:cNvSpPr>
            <a:spLocks/>
          </p:cNvSpPr>
          <p:nvPr/>
        </p:nvSpPr>
        <p:spPr bwMode="auto">
          <a:xfrm>
            <a:off x="1147763" y="3140770"/>
            <a:ext cx="3744912" cy="273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200" b="0" dirty="0" smtClean="0">
                <a:solidFill>
                  <a:schemeClr val="bg1"/>
                </a:solidFill>
              </a:rPr>
              <a:t>O guia mediúnico atuará sobre a mente do médium, sobrepondo-lhe os pensamentos </a:t>
            </a:r>
            <a:r>
              <a:rPr lang="pt-BR" sz="2400" b="0" i="1" dirty="0" smtClean="0">
                <a:solidFill>
                  <a:schemeClr val="bg1"/>
                </a:solidFill>
              </a:rPr>
              <a:t>Therezinha Oliveira</a:t>
            </a:r>
            <a:endParaRPr lang="pt-BR" sz="2400" b="0" i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11" y="2996952"/>
            <a:ext cx="3006577" cy="30065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5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Em seguida, envolverá mais profundamente o seu períspirito, ativando o centro de força coronário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3255690" y="908868"/>
            <a:ext cx="2684462" cy="3024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uxograma: Conector 5"/>
          <p:cNvSpPr/>
          <p:nvPr/>
        </p:nvSpPr>
        <p:spPr>
          <a:xfrm>
            <a:off x="4139927" y="692968"/>
            <a:ext cx="935038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081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05064"/>
            <a:ext cx="8064896" cy="230425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Conforme a região ativada do cérebro, a mediunidade será de vidência, de </a:t>
            </a:r>
            <a:r>
              <a:rPr lang="pt-BR" sz="3600" dirty="0" err="1" smtClean="0"/>
              <a:t>psicofonia</a:t>
            </a:r>
            <a:r>
              <a:rPr lang="pt-BR" sz="3600" dirty="0" smtClean="0"/>
              <a:t>, de psicografia, de audição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81" y="1124100"/>
            <a:ext cx="2847379" cy="25929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5981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20295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médium é sempre responsável pela boa ordem do desempenho mediúnico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69" y="692696"/>
            <a:ext cx="4507979" cy="3251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0720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915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7AA654-DA6F-48B1-96FF-69155A9CBAA2}" type="slidenum">
              <a:rPr lang="pt-BR">
                <a:solidFill>
                  <a:srgbClr val="906693"/>
                </a:solidFill>
              </a:rPr>
              <a:pPr/>
              <a:t>49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 que posso sentir?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8645-0A79-43DC-AEF8-1BD99C6CE3F2}" type="slidenum">
              <a:rPr lang="pt-BR"/>
              <a:pPr/>
              <a:t>5</a:t>
            </a:fld>
            <a:endParaRPr lang="pt-BR"/>
          </a:p>
        </p:txBody>
      </p:sp>
      <p:pic>
        <p:nvPicPr>
          <p:cNvPr id="105474" name="Picture 2" descr="8-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2638425"/>
            <a:ext cx="7056438" cy="2735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Excessos que demonstram a influenciação</a:t>
            </a:r>
            <a:endParaRPr lang="pt-BR" sz="280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CAE62F-C7F7-47C9-8658-1BD6E8501DE0}" type="slidenum">
              <a:rPr lang="pt-BR">
                <a:solidFill>
                  <a:srgbClr val="906693"/>
                </a:solidFill>
              </a:rPr>
              <a:pPr/>
              <a:t>50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51203" name="Rectangle 2"/>
          <p:cNvSpPr>
            <a:spLocks noGrp="1"/>
          </p:cNvSpPr>
          <p:nvPr>
            <p:ph type="body" idx="4294967295"/>
          </p:nvPr>
        </p:nvSpPr>
        <p:spPr>
          <a:xfrm>
            <a:off x="756221" y="980728"/>
            <a:ext cx="5327947" cy="64757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l" eaLnBrk="1" hangingPunct="1">
              <a:buNone/>
            </a:pPr>
            <a:r>
              <a:rPr lang="pt-BR" sz="3600" dirty="0" smtClean="0"/>
              <a:t>Distanciamento do corpo</a:t>
            </a:r>
            <a:endParaRPr lang="pt-BR" sz="3200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43608" y="2132856"/>
            <a:ext cx="705678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Pulsação e respiração aceleradas</a:t>
            </a:r>
            <a:endParaRPr lang="pt-BR" sz="3200" b="0" dirty="0" smtClean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419872" y="3284984"/>
            <a:ext cx="417646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/>
            <a:r>
              <a:rPr lang="pt-BR" sz="3600" b="0" dirty="0" smtClean="0"/>
              <a:t>Interferência mental</a:t>
            </a:r>
            <a:endParaRPr lang="pt-BR" sz="3200" b="0" dirty="0" smtClean="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187624" y="4293096"/>
            <a:ext cx="453585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Alteração da vontade</a:t>
            </a:r>
            <a:endParaRPr lang="pt-BR" sz="3200" b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83568" y="5445720"/>
            <a:ext cx="777621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200" b="0" dirty="0" smtClean="0"/>
              <a:t>Percepção mental da situação do Espírito</a:t>
            </a:r>
            <a:endParaRPr lang="pt-BR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1848424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/>
              <a:pPr/>
              <a:t>51</a:t>
            </a:fld>
            <a:endParaRPr lang="pt-BR"/>
          </a:p>
        </p:txBody>
      </p:sp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851920" y="573494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t-BR" b="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b="0" dirty="0"/>
          </a:p>
        </p:txBody>
      </p:sp>
      <p:sp>
        <p:nvSpPr>
          <p:cNvPr id="3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54606-47A7-462E-BA67-C465868A24AD}" type="slidenum">
              <a:rPr lang="pt-BR"/>
              <a:pPr/>
              <a:t>52</a:t>
            </a:fld>
            <a:endParaRPr lang="pt-BR"/>
          </a:p>
        </p:txBody>
      </p:sp>
      <p:sp>
        <p:nvSpPr>
          <p:cNvPr id="50180" name="AutoShape 4"/>
          <p:cNvSpPr>
            <a:spLocks/>
          </p:cNvSpPr>
          <p:nvPr/>
        </p:nvSpPr>
        <p:spPr bwMode="auto">
          <a:xfrm>
            <a:off x="630239" y="1125538"/>
            <a:ext cx="7686178" cy="4608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spcBef>
                <a:spcPts val="700"/>
              </a:spcBef>
            </a:pPr>
            <a:r>
              <a:rPr lang="pt-BR" b="1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BIBLIOGRAFIA</a:t>
            </a:r>
          </a:p>
          <a:p>
            <a:pPr hangingPunct="0">
              <a:spcBef>
                <a:spcPts val="700"/>
              </a:spcBef>
            </a:pPr>
            <a:r>
              <a:rPr lang="pt-BR" i="1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Oliveira, Therezinha</a:t>
            </a:r>
            <a:r>
              <a:rPr 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Mediunidade. </a:t>
            </a:r>
            <a:r>
              <a:rPr lang="pt-BR" dirty="0" smtClean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15.ed.Campinas</a:t>
            </a:r>
            <a:r>
              <a:rPr 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SP</a:t>
            </a:r>
            <a:r>
              <a:rPr lang="pt-BR" i="1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Allan Kardec</a:t>
            </a:r>
            <a:r>
              <a:rPr 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dirty="0" smtClean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2013.</a:t>
            </a:r>
            <a:endParaRPr lang="pt-BR" dirty="0">
              <a:solidFill>
                <a:srgbClr val="906693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hangingPunct="0">
              <a:spcBef>
                <a:spcPts val="700"/>
              </a:spcBef>
            </a:pPr>
            <a:r>
              <a:rPr lang="pt-BR" i="1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Nilson, Teddy e Oliveira, Therezinha</a:t>
            </a:r>
            <a:r>
              <a:rPr 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Orientação Mediúnica. Campinas, SP: Centro Espírita </a:t>
            </a:r>
            <a:r>
              <a:rPr lang="ja-JP" alt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pt-BR" altLang="ja-JP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Allan Kardec</a:t>
            </a:r>
            <a:r>
              <a:rPr lang="ja-JP" altLang="pt-BR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pt-BR" altLang="ja-JP" dirty="0">
                <a:solidFill>
                  <a:srgbClr val="906693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- Dep. Editorial, 2001.</a:t>
            </a:r>
          </a:p>
          <a:p>
            <a:pPr hangingPunct="0">
              <a:spcBef>
                <a:spcPts val="600"/>
              </a:spcBef>
            </a:pPr>
            <a:endParaRPr lang="pt-BR" dirty="0">
              <a:solidFill>
                <a:srgbClr val="906693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A211-2D11-4160-BA26-CA829E535781}" type="slidenum">
              <a:rPr lang="pt-BR"/>
              <a:pPr/>
              <a:t>6</a:t>
            </a:fld>
            <a:endParaRPr lang="pt-BR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502025"/>
            <a:ext cx="7775575" cy="2879725"/>
          </a:xfrm>
        </p:spPr>
        <p:txBody>
          <a:bodyPr/>
          <a:lstStyle/>
          <a:p>
            <a:r>
              <a:rPr lang="pt-BR"/>
              <a:t>São </a:t>
            </a:r>
            <a:r>
              <a:rPr lang="pt-BR" b="1"/>
              <a:t>gestos</a:t>
            </a:r>
            <a:r>
              <a:rPr lang="pt-BR"/>
              <a:t>, </a:t>
            </a:r>
            <a:r>
              <a:rPr lang="pt-BR" b="1"/>
              <a:t>trejeitos</a:t>
            </a:r>
            <a:r>
              <a:rPr lang="pt-BR"/>
              <a:t> e</a:t>
            </a:r>
          </a:p>
          <a:p>
            <a:r>
              <a:rPr lang="pt-BR" b="1"/>
              <a:t>ruídos</a:t>
            </a:r>
            <a:r>
              <a:rPr lang="pt-BR"/>
              <a:t> </a:t>
            </a:r>
            <a:r>
              <a:rPr lang="pt-BR" b="1"/>
              <a:t>vocais</a:t>
            </a:r>
            <a:r>
              <a:rPr lang="pt-BR"/>
              <a:t> excessivos quando sob ação dos Espíritos</a:t>
            </a:r>
          </a:p>
        </p:txBody>
      </p:sp>
      <p:pic>
        <p:nvPicPr>
          <p:cNvPr id="107528" name="Picture 8" descr="contestado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4103687" cy="27352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EF3E1-497F-43D2-9B4D-D6C32931C4F9}" type="slidenum">
              <a:rPr lang="pt-BR"/>
              <a:pPr/>
              <a:t>7</a:t>
            </a:fld>
            <a:endParaRPr lang="pt-BR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78851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600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Por que o médium age dessa forma?</a:t>
            </a:r>
            <a:endParaRPr lang="pt-BR" sz="1200">
              <a:solidFill>
                <a:srgbClr val="906693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D50AB-A7C5-456C-8DDD-6FFADBF6241A}" type="slidenum">
              <a:rPr lang="pt-BR"/>
              <a:pPr/>
              <a:t>8</a:t>
            </a:fld>
            <a:endParaRPr lang="pt-BR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5363" name="Picture 3" descr="12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23850" y="981075"/>
            <a:ext cx="4535488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sz="3600" dirty="0" smtClean="0">
                <a:solidFill>
                  <a:schemeClr val="bg1"/>
                </a:solidFill>
              </a:rPr>
              <a:t>É </a:t>
            </a:r>
            <a:r>
              <a:rPr lang="pt-BR" sz="3600" dirty="0">
                <a:solidFill>
                  <a:schemeClr val="bg1"/>
                </a:solidFill>
              </a:rPr>
              <a:t>porque sente percepções e sensações diferentes com a aproximação do Espírito e </a:t>
            </a:r>
            <a:r>
              <a:rPr lang="pt-BR" sz="3600" b="1" dirty="0">
                <a:solidFill>
                  <a:schemeClr val="bg1"/>
                </a:solidFill>
              </a:rPr>
              <a:t>não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b="1" dirty="0">
                <a:solidFill>
                  <a:schemeClr val="bg1"/>
                </a:solidFill>
              </a:rPr>
              <a:t>sabe como </a:t>
            </a:r>
            <a:r>
              <a:rPr lang="pt-BR" sz="3600" b="1" dirty="0" smtClean="0">
                <a:solidFill>
                  <a:schemeClr val="bg1"/>
                </a:solidFill>
              </a:rPr>
              <a:t>reagir</a:t>
            </a:r>
            <a:endParaRPr lang="pt-BR" sz="3600" dirty="0">
              <a:solidFill>
                <a:schemeClr val="bg1"/>
              </a:solidFill>
            </a:endParaRPr>
          </a:p>
          <a:p>
            <a:pPr algn="r"/>
            <a:r>
              <a:rPr lang="pt-BR" sz="3600" dirty="0" smtClean="0">
                <a:solidFill>
                  <a:schemeClr val="bg1"/>
                </a:solidFill>
              </a:rPr>
              <a:t>a </a:t>
            </a:r>
            <a:r>
              <a:rPr lang="pt-BR" sz="3600" dirty="0">
                <a:solidFill>
                  <a:schemeClr val="bg1"/>
                </a:solidFill>
              </a:rPr>
              <a:t>elas ou como </a:t>
            </a:r>
            <a:r>
              <a:rPr lang="pt-BR" sz="3600" dirty="0" smtClean="0">
                <a:solidFill>
                  <a:schemeClr val="bg1"/>
                </a:solidFill>
              </a:rPr>
              <a:t>controlá-las</a:t>
            </a:r>
            <a:endParaRPr lang="pt-BR" sz="3600" dirty="0">
              <a:solidFill>
                <a:schemeClr val="bg1"/>
              </a:solidFill>
            </a:endParaRPr>
          </a:p>
          <a:p>
            <a:pPr algn="r"/>
            <a:r>
              <a:rPr lang="pt-BR" sz="2400" i="1" dirty="0" smtClean="0">
                <a:solidFill>
                  <a:schemeClr val="bg1"/>
                </a:solidFill>
              </a:rPr>
              <a:t>Therezinha </a:t>
            </a:r>
            <a:r>
              <a:rPr lang="pt-BR" sz="2400" i="1" dirty="0">
                <a:solidFill>
                  <a:schemeClr val="bg1"/>
                </a:solidFill>
              </a:rPr>
              <a:t>Oliveira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374" name="Picture 14" descr="Obsessa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4739" r="15266" b="5469"/>
          <a:stretch>
            <a:fillRect/>
          </a:stretch>
        </p:blipFill>
        <p:spPr bwMode="auto">
          <a:xfrm>
            <a:off x="5795963" y="2754313"/>
            <a:ext cx="2879725" cy="254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D5B9B-8A43-4D25-B852-6E1B2A8ECEF2}" type="slidenum">
              <a:rPr lang="pt-BR"/>
              <a:pPr/>
              <a:t>9</a:t>
            </a:fld>
            <a:endParaRPr lang="pt-BR"/>
          </a:p>
        </p:txBody>
      </p:sp>
      <p:pic>
        <p:nvPicPr>
          <p:cNvPr id="108547" name="Picture 3" descr="10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"/>
          <a:stretch>
            <a:fillRect/>
          </a:stretch>
        </p:blipFill>
        <p:spPr bwMode="auto">
          <a:xfrm>
            <a:off x="34925" y="0"/>
            <a:ext cx="9109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92725" y="3213100"/>
            <a:ext cx="3382963" cy="2376488"/>
          </a:xfrm>
        </p:spPr>
        <p:txBody>
          <a:bodyPr/>
          <a:lstStyle/>
          <a:p>
            <a:pPr marL="0" indent="0" algn="l"/>
            <a:r>
              <a:rPr lang="pt-BR" sz="3400" b="1"/>
              <a:t>Imita</a:t>
            </a:r>
            <a:r>
              <a:rPr lang="pt-BR" sz="3400"/>
              <a:t> outros médiuns “desenvolvidos” que agem assim</a:t>
            </a:r>
          </a:p>
        </p:txBody>
      </p:sp>
      <p:pic>
        <p:nvPicPr>
          <p:cNvPr id="108553" name="Picture 9" descr="00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998788"/>
            <a:ext cx="3989388" cy="26622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799</Words>
  <Application>Microsoft Office PowerPoint</Application>
  <PresentationFormat>Apresentação na tela (4:3)</PresentationFormat>
  <Paragraphs>152</Paragraphs>
  <Slides>52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3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Caixa</dc:creator>
  <cp:lastModifiedBy>Info</cp:lastModifiedBy>
  <cp:revision>122</cp:revision>
  <dcterms:created xsi:type="dcterms:W3CDTF">2013-03-03T15:59:46Z</dcterms:created>
  <dcterms:modified xsi:type="dcterms:W3CDTF">2014-09-10T13:57:04Z</dcterms:modified>
</cp:coreProperties>
</file>