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432" r:id="rId2"/>
    <p:sldId id="385" r:id="rId3"/>
    <p:sldId id="377" r:id="rId4"/>
    <p:sldId id="378" r:id="rId5"/>
    <p:sldId id="341" r:id="rId6"/>
    <p:sldId id="343" r:id="rId7"/>
    <p:sldId id="388" r:id="rId8"/>
    <p:sldId id="379" r:id="rId9"/>
    <p:sldId id="381" r:id="rId10"/>
    <p:sldId id="380" r:id="rId11"/>
    <p:sldId id="376" r:id="rId12"/>
    <p:sldId id="387" r:id="rId13"/>
    <p:sldId id="383" r:id="rId14"/>
    <p:sldId id="382" r:id="rId15"/>
    <p:sldId id="384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433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74" r:id="rId5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3333CC"/>
    <a:srgbClr val="333399"/>
    <a:srgbClr val="000066"/>
    <a:srgbClr val="687995"/>
    <a:srgbClr val="7C7995"/>
    <a:srgbClr val="FFFF99"/>
    <a:srgbClr val="00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37" autoAdjust="0"/>
    <p:restoredTop sz="84890" autoAdjust="0"/>
  </p:normalViewPr>
  <p:slideViewPr>
    <p:cSldViewPr>
      <p:cViewPr varScale="1">
        <p:scale>
          <a:sx n="88" d="100"/>
          <a:sy n="88" d="100"/>
        </p:scale>
        <p:origin x="-3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23A4A76-2290-46BB-AF8D-61622EE9AE4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515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F1A0B8-6B6C-4B21-AA0E-A1B432C3CF03}" type="slidenum">
              <a:rPr lang="pt-BR"/>
              <a:pPr/>
              <a:t>1</a:t>
            </a:fld>
            <a:endParaRPr lang="pt-BR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TERCEIRA</a:t>
            </a:r>
            <a:r>
              <a:rPr lang="pt-BR" baseline="0" dirty="0" smtClean="0">
                <a:latin typeface="Arial" pitchFamily="34" charset="0"/>
                <a:ea typeface="ＭＳ Ｐゴシック" pitchFamily="34" charset="-128"/>
              </a:rPr>
              <a:t> UNIDADE – A MEDIUNIDADE E O MÉDIUM</a:t>
            </a:r>
            <a:endParaRPr lang="pt-BR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Capítulo 20 - A Natureza dos Espíritos</a:t>
            </a:r>
          </a:p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Capítulo 21 - Como Avaliar se a Reunião Mediúnica está bem Orientada</a:t>
            </a:r>
          </a:p>
        </p:txBody>
      </p:sp>
    </p:spTree>
    <p:extLst>
      <p:ext uri="{BB962C8B-B14F-4D97-AF65-F5344CB8AC3E}">
        <p14:creationId xmlns:p14="http://schemas.microsoft.com/office/powerpoint/2010/main" val="136719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3EF0D2-BD96-471C-98BC-14BA77EDEAA3}" type="slidenum">
              <a:rPr lang="pt-BR"/>
              <a:pPr/>
              <a:t>23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TERCEIRA</a:t>
            </a:r>
            <a:r>
              <a:rPr lang="pt-BR" baseline="0" dirty="0" smtClean="0">
                <a:latin typeface="Arial" pitchFamily="34" charset="0"/>
                <a:ea typeface="ＭＳ Ｐゴシック" pitchFamily="34" charset="-128"/>
              </a:rPr>
              <a:t> UNIDADE – A MEDIUNIDADE E O MÉDIUM</a:t>
            </a:r>
            <a:endParaRPr lang="pt-BR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Capítulo 20 - A Natureza dos Espíritos</a:t>
            </a:r>
          </a:p>
          <a:p>
            <a:pPr eaLnBrk="1" hangingPunct="1"/>
            <a:r>
              <a:rPr lang="pt-BR" dirty="0" smtClean="0">
                <a:latin typeface="Arial" pitchFamily="34" charset="0"/>
                <a:ea typeface="ＭＳ Ｐゴシック" pitchFamily="34" charset="-128"/>
              </a:rPr>
              <a:t>Capítulo 21 - Como Avaliar se a Reunião Mediúnica está bem Orientada</a:t>
            </a:r>
          </a:p>
        </p:txBody>
      </p:sp>
    </p:spTree>
    <p:extLst>
      <p:ext uri="{BB962C8B-B14F-4D97-AF65-F5344CB8AC3E}">
        <p14:creationId xmlns:p14="http://schemas.microsoft.com/office/powerpoint/2010/main" val="207721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BE3D49-23EC-4B6F-B694-7F9DD0637F72}" type="slidenum">
              <a:rPr lang="pt-BR"/>
              <a:pPr/>
              <a:t>39</a:t>
            </a:fld>
            <a:endParaRPr lang="pt-B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>
                <a:latin typeface="Arial" pitchFamily="34" charset="0"/>
                <a:ea typeface="ＭＳ Ｐゴシック" pitchFamily="34" charset="-128"/>
              </a:rPr>
              <a:t>Perguntar ao participantes para ver se compreenderam a diferença entre os tipos de reuniões apresentados.</a:t>
            </a:r>
          </a:p>
        </p:txBody>
      </p:sp>
    </p:spTree>
    <p:extLst>
      <p:ext uri="{BB962C8B-B14F-4D97-AF65-F5344CB8AC3E}">
        <p14:creationId xmlns:p14="http://schemas.microsoft.com/office/powerpoint/2010/main" val="421842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8FB144-A360-41DA-8F56-95549FF378B5}" type="slidenum">
              <a:rPr lang="pt-BR" sz="1200"/>
              <a:pPr eaLnBrk="1" hangingPunct="1"/>
              <a:t>40</a:t>
            </a:fld>
            <a:endParaRPr lang="pt-BR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eaLnBrk="1" hangingPunct="1"/>
            <a:r>
              <a:rPr lang="pt-BR" dirty="0" smtClean="0"/>
              <a:t>Capítulo 3 – Fases do treinamento mediúnico. Pág. 104 a 112</a:t>
            </a:r>
          </a:p>
          <a:p>
            <a:pPr marL="152400" indent="-152400" eaLnBrk="1" hangingPunct="1"/>
            <a:r>
              <a:rPr lang="pt-BR" dirty="0" smtClean="0"/>
              <a:t>4. 4ª fase – Envolvimento, pág. 104.</a:t>
            </a:r>
          </a:p>
          <a:p>
            <a:pPr marL="152400" indent="-152400" eaLnBrk="1" hangingPunct="1"/>
            <a:r>
              <a:rPr lang="pt-BR" dirty="0" smtClean="0"/>
              <a:t>Semana 2 de 3</a:t>
            </a:r>
          </a:p>
        </p:txBody>
      </p:sp>
    </p:spTree>
    <p:extLst>
      <p:ext uri="{BB962C8B-B14F-4D97-AF65-F5344CB8AC3E}">
        <p14:creationId xmlns:p14="http://schemas.microsoft.com/office/powerpoint/2010/main" val="343992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F04477-9C77-4C6C-8843-14B156E7206E}" type="slidenum">
              <a:rPr lang="pt-BR" b="0"/>
              <a:pPr/>
              <a:t>41</a:t>
            </a:fld>
            <a:endParaRPr lang="pt-BR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30944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4.4 Modelo para conduzir a fase. Páginas 107 a 109.</a:t>
            </a:r>
          </a:p>
          <a:p>
            <a:pPr eaLnBrk="1" hangingPunct="1"/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5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772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906693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FDCFB-DAF8-434C-A03E-B30B3A0E179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A4184-C881-4AB1-A2EF-EF990CFDA48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5E8D4-89E1-4B9B-A8DF-8526662A511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906693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4E46BB-766F-454C-A1F4-540D6E5CB05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52D00-FA0B-4834-93B9-CD3E2E31148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D0778-6AE8-4FD9-9FE1-96BB76686E7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08AEF-3775-4C3C-90CB-CAA051E179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C87AC-AAA0-49B6-B87D-411BE7B7DB8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4D63F-60F8-4642-BE95-9721D21ED337}" type="slidenum">
              <a:rPr lang="pt-BR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F3813-7D00-4248-AE82-2D404520D35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5F580-0AFF-4B6B-98F8-19A30306F7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772122"/>
          </a:xfrm>
          <a:prstGeom prst="rect">
            <a:avLst/>
          </a:prstGeom>
        </p:spPr>
      </p:pic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4103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906693"/>
                </a:solidFill>
              </a:defRPr>
            </a:lvl1pPr>
          </a:lstStyle>
          <a:p>
            <a:fld id="{F7A52580-1A91-4EBA-8FC3-EB576B7326D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906693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rgbClr val="687995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87995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87995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87995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8E60D5-B321-4A9A-B4A6-838F480C554C}" type="slidenum">
              <a:rPr lang="pt-BR"/>
              <a:pPr/>
              <a:t>1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0" y="2130425"/>
            <a:ext cx="4278313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3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E O MÉDIUM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19700" y="3933825"/>
            <a:ext cx="367347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 smtClean="0">
                <a:solidFill>
                  <a:srgbClr val="906693"/>
                </a:solidFill>
              </a:rPr>
              <a:t>AULA 19-a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A natureza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dos Espíritos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3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9A078F-7A22-4A92-A6CA-69FC78DF0C5B}" type="slidenum">
              <a:rPr lang="pt-BR"/>
              <a:pPr/>
              <a:t>10</a:t>
            </a:fld>
            <a:endParaRPr lang="pt-BR"/>
          </a:p>
        </p:txBody>
      </p:sp>
      <p:pic>
        <p:nvPicPr>
          <p:cNvPr id="13317" name="Picture 8" descr="Chico Xavier - Emanuell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420938"/>
            <a:ext cx="2592387" cy="1944687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</p:spPr>
      </p:pic>
      <p:sp>
        <p:nvSpPr>
          <p:cNvPr id="13318" name="Rectangle 9"/>
          <p:cNvSpPr>
            <a:spLocks/>
          </p:cNvSpPr>
          <p:nvPr/>
        </p:nvSpPr>
        <p:spPr bwMode="auto">
          <a:xfrm>
            <a:off x="2243138" y="4448175"/>
            <a:ext cx="225742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896" tIns="50798" rIns="88896" bIns="50798"/>
          <a:lstStyle/>
          <a:p>
            <a:pPr algn="ctr" eaLnBrk="1">
              <a:spcBef>
                <a:spcPts val="700"/>
              </a:spcBef>
            </a:pPr>
            <a:r>
              <a:rPr lang="pt-BR" dirty="0">
                <a:solidFill>
                  <a:schemeClr val="bg1"/>
                </a:solidFill>
                <a:sym typeface="Helvetica" charset="0"/>
              </a:rPr>
              <a:t>CHICO E EMMANUEL</a:t>
            </a:r>
            <a:endParaRPr lang="pt-BR" dirty="0">
              <a:solidFill>
                <a:schemeClr val="bg1"/>
              </a:solidFill>
              <a:sym typeface="Helvetica Light" charset="0"/>
            </a:endParaRP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 rot="10800000" flipV="1">
            <a:off x="6004991" y="3068960"/>
            <a:ext cx="2815481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eaLnBrk="1" hangingPunct="1"/>
            <a:r>
              <a:rPr lang="pt-BR" sz="3600" dirty="0" smtClean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Observar os </a:t>
            </a:r>
            <a: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conselhos</a:t>
            </a:r>
            <a:b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</a:br>
            <a: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que dão</a:t>
            </a:r>
            <a:endParaRPr lang="pt-BR" sz="5400" dirty="0">
              <a:solidFill>
                <a:srgbClr val="906693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43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233724-E973-4EBE-8F2B-27E6EB910C2B}" type="slidenum">
              <a:rPr lang="pt-BR"/>
              <a:pPr/>
              <a:t>11</a:t>
            </a:fld>
            <a:endParaRPr lang="pt-BR"/>
          </a:p>
        </p:txBody>
      </p:sp>
      <p:pic>
        <p:nvPicPr>
          <p:cNvPr id="14341" name="Picture 4" descr="jesu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1" y="2708920"/>
            <a:ext cx="2736303" cy="3471394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</p:spPr>
      </p:pic>
      <p:sp>
        <p:nvSpPr>
          <p:cNvPr id="14342" name="Rectangle 5"/>
          <p:cNvSpPr>
            <a:spLocks noChangeArrowheads="1"/>
          </p:cNvSpPr>
          <p:nvPr/>
        </p:nvSpPr>
        <p:spPr bwMode="auto">
          <a:xfrm rot="10800000" flipV="1">
            <a:off x="1044575" y="3573463"/>
            <a:ext cx="395922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algn="r" eaLnBrk="1" hangingPunct="1"/>
            <a: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É pelos frutos </a:t>
            </a:r>
            <a:b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que se conhece </a:t>
            </a:r>
            <a:b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 árvore</a:t>
            </a:r>
            <a:br>
              <a:rPr lang="pt-BR" sz="36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2000" i="1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Jesus</a:t>
            </a:r>
            <a:endParaRPr lang="pt-BR" sz="54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5362" name="Slide Number Placeholder 1"/>
          <p:cNvSpPr txBox="1">
            <a:spLocks noGrp="1"/>
          </p:cNvSpPr>
          <p:nvPr/>
        </p:nvSpPr>
        <p:spPr bwMode="auto">
          <a:xfrm>
            <a:off x="6902450" y="6410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0F4DBBE4-E563-482B-8853-7B59F6DA14CE}" type="slidenum">
              <a:rPr lang="pt-BR" sz="1000" b="1">
                <a:solidFill>
                  <a:srgbClr val="906693"/>
                </a:solidFill>
              </a:rPr>
              <a:pPr algn="r" eaLnBrk="1" hangingPunct="1"/>
              <a:t>12</a:t>
            </a:fld>
            <a:endParaRPr lang="pt-BR" sz="1000" b="1" dirty="0">
              <a:solidFill>
                <a:srgbClr val="906693"/>
              </a:solidFill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 rot="10800000" flipV="1">
            <a:off x="725488" y="2925763"/>
            <a:ext cx="76628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eaLnBrk="1" hangingPunct="1"/>
            <a:r>
              <a:rPr lang="pt-BR" altLang="ja-JP" sz="32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Para julgar os Espíritos, como para julgar os homens, é preciso, primeiro, que cada um saiba julgar-se a si mesmo                  </a:t>
            </a:r>
            <a:r>
              <a:rPr lang="pt-BR" altLang="ja-JP" sz="2000" i="1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O Livro dos Médiuns, 2ª parte, Cap. 24, item 260</a:t>
            </a:r>
            <a:endParaRPr lang="pt-BR" sz="2000" i="1" dirty="0">
              <a:solidFill>
                <a:srgbClr val="906693"/>
              </a:solidFill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B0651B-9031-406F-A62C-FF01F202C1DB}" type="slidenum">
              <a:rPr lang="pt-BR"/>
              <a:pPr/>
              <a:t>13</a:t>
            </a:fld>
            <a:endParaRPr lang="pt-B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 rot="10800000" flipV="1">
            <a:off x="971600" y="2853679"/>
            <a:ext cx="7200800" cy="237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algn="ctr" eaLnBrk="1" hangingPunct="1"/>
            <a:r>
              <a:rPr lang="pt-BR" sz="48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DIFERENÇA </a:t>
            </a:r>
            <a:r>
              <a:rPr lang="pt-BR" sz="4800" dirty="0" smtClean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NAS ATITUDES DOS </a:t>
            </a:r>
            <a:r>
              <a:rPr lang="pt-BR" sz="48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BONS E</a:t>
            </a:r>
            <a:br>
              <a:rPr lang="pt-BR" sz="48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4800" dirty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DOS </a:t>
            </a:r>
            <a:r>
              <a:rPr lang="pt-BR" sz="4800" dirty="0" smtClean="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MAUS ESPÍRITOS</a:t>
            </a:r>
            <a:endParaRPr lang="pt-BR" sz="48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74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EDEC8E-645C-4358-A33D-EEE1D074BE27}" type="slidenum">
              <a:rPr lang="pt-BR"/>
              <a:pPr/>
              <a:t>14</a:t>
            </a:fld>
            <a:endParaRPr lang="pt-BR"/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1042988" y="3500438"/>
            <a:ext cx="37449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2800" b="1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MAUS  ESPÍRITOS</a:t>
            </a:r>
          </a:p>
          <a:p>
            <a:pPr algn="ctr" eaLnBrk="1" hangingPunct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Falam de tudo</a:t>
            </a:r>
          </a:p>
          <a:p>
            <a:pPr algn="ctr" eaLnBrk="1" hangingPunct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com desassombro, sem se preocuparem com a verdade</a:t>
            </a: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5103099" y="3500438"/>
            <a:ext cx="36669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3200" b="1" dirty="0">
                <a:solidFill>
                  <a:srgbClr val="906693"/>
                </a:solidFill>
                <a:sym typeface="Arial" pitchFamily="34" charset="0"/>
              </a:rPr>
              <a:t>BONS ESPÍRITOS</a:t>
            </a:r>
          </a:p>
          <a:p>
            <a:pPr algn="ctr" eaLnBrk="1" hangingPunct="1"/>
            <a:r>
              <a:rPr lang="pt-BR" sz="3200" dirty="0">
                <a:solidFill>
                  <a:srgbClr val="906693"/>
                </a:solidFill>
                <a:sym typeface="Arial" pitchFamily="34" charset="0"/>
              </a:rPr>
              <a:t>Só dizem</a:t>
            </a:r>
            <a:br>
              <a:rPr lang="pt-BR" sz="3200" dirty="0">
                <a:solidFill>
                  <a:srgbClr val="906693"/>
                </a:solidFill>
                <a:sym typeface="Arial" pitchFamily="34" charset="0"/>
              </a:rPr>
            </a:br>
            <a:r>
              <a:rPr lang="pt-BR" sz="3200" dirty="0">
                <a:solidFill>
                  <a:srgbClr val="906693"/>
                </a:solidFill>
                <a:sym typeface="Arial" pitchFamily="34" charset="0"/>
              </a:rPr>
              <a:t>o que sabem</a:t>
            </a:r>
          </a:p>
        </p:txBody>
      </p:sp>
      <p:sp>
        <p:nvSpPr>
          <p:cNvPr id="17415" name="AutoShape 10" descr="Z"/>
          <p:cNvSpPr>
            <a:spLocks noChangeAspect="1" noChangeArrowheads="1"/>
          </p:cNvSpPr>
          <p:nvPr/>
        </p:nvSpPr>
        <p:spPr bwMode="auto">
          <a:xfrm>
            <a:off x="3924300" y="27813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FEA5AA-580A-4EE1-8E42-7EA50C7D469C}" type="slidenum">
              <a:rPr lang="pt-BR"/>
              <a:pPr/>
              <a:t>15</a:t>
            </a:fld>
            <a:endParaRPr lang="pt-BR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1330325" y="3500438"/>
            <a:ext cx="35290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/>
            <a:r>
              <a:rPr lang="pt-BR" sz="2800">
                <a:solidFill>
                  <a:srgbClr val="FFFFFF"/>
                </a:solidFill>
                <a:sym typeface="Arial" pitchFamily="34" charset="0"/>
              </a:rPr>
              <a:t>Os </a:t>
            </a:r>
            <a:r>
              <a:rPr lang="pt-BR" sz="2800" b="1">
                <a:solidFill>
                  <a:srgbClr val="FFFFFF"/>
                </a:solidFill>
                <a:sym typeface="Arial" pitchFamily="34" charset="0"/>
              </a:rPr>
              <a:t>levianos</a:t>
            </a:r>
            <a:r>
              <a:rPr lang="pt-BR" sz="2800">
                <a:solidFill>
                  <a:srgbClr val="FFFFFF"/>
                </a:solidFill>
                <a:sym typeface="Arial" pitchFamily="34" charset="0"/>
              </a:rPr>
              <a:t>, com facilidade, </a:t>
            </a:r>
            <a:r>
              <a:rPr lang="pt-BR" sz="2800" b="1">
                <a:solidFill>
                  <a:srgbClr val="FFFFFF"/>
                </a:solidFill>
                <a:sym typeface="Arial" pitchFamily="34" charset="0"/>
              </a:rPr>
              <a:t>predizem</a:t>
            </a:r>
            <a:r>
              <a:rPr lang="pt-BR" sz="2800">
                <a:solidFill>
                  <a:srgbClr val="FFFFFF"/>
                </a:solidFill>
                <a:sym typeface="Arial" pitchFamily="34" charset="0"/>
              </a:rPr>
              <a:t> o futuro, apontando</a:t>
            </a:r>
          </a:p>
          <a:p>
            <a:pPr algn="ctr" eaLnBrk="1"/>
            <a:r>
              <a:rPr lang="pt-BR" sz="2800">
                <a:solidFill>
                  <a:srgbClr val="FFFFFF"/>
                </a:solidFill>
                <a:sym typeface="Arial" pitchFamily="34" charset="0"/>
              </a:rPr>
              <a:t>época determinada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5219700" y="3500438"/>
            <a:ext cx="33845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sz="28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Os bons, se conveniente, fazem que coisas futuras sejam pressentidas, mas nunca determinam datas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C8A346-35B9-48DB-B798-940DA33ED3F8}" type="slidenum">
              <a:rPr lang="pt-BR"/>
              <a:pPr/>
              <a:t>16</a:t>
            </a:fld>
            <a:endParaRPr lang="pt-BR" dirty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19700" y="3284538"/>
            <a:ext cx="3384550" cy="3097212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nunca ordenam; não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se impõem, aconselham;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se não são escutados,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retiram-se</a:t>
            </a:r>
            <a:endParaRPr lang="pt-BR" sz="2800" dirty="0" smtClean="0"/>
          </a:p>
        </p:txBody>
      </p:sp>
      <p:sp>
        <p:nvSpPr>
          <p:cNvPr id="19461" name="AutoShape 3"/>
          <p:cNvSpPr>
            <a:spLocks/>
          </p:cNvSpPr>
          <p:nvPr/>
        </p:nvSpPr>
        <p:spPr bwMode="auto">
          <a:xfrm>
            <a:off x="1187450" y="3500438"/>
            <a:ext cx="3600450" cy="187325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Os maus dão </a:t>
            </a:r>
          </a:p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ordens, querem ser obedecidos. Querem ter o privilégio da verdade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EE0F50-AB25-4F9E-BF5A-2A689367DE4F}" type="slidenum">
              <a:rPr lang="pt-BR"/>
              <a:pPr/>
              <a:t>17</a:t>
            </a:fld>
            <a:endParaRPr lang="pt-BR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464175" y="3644900"/>
            <a:ext cx="3068638" cy="252095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não lisonjeiam; aprovam o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bem feito,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mas sempre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com reserva</a:t>
            </a:r>
            <a:endParaRPr lang="pt-BR" sz="2800" dirty="0" smtClean="0"/>
          </a:p>
        </p:txBody>
      </p:sp>
      <p:sp>
        <p:nvSpPr>
          <p:cNvPr id="20485" name="AutoShape 3"/>
          <p:cNvSpPr>
            <a:spLocks/>
          </p:cNvSpPr>
          <p:nvPr/>
        </p:nvSpPr>
        <p:spPr bwMode="auto">
          <a:xfrm>
            <a:off x="1187450" y="3571875"/>
            <a:ext cx="3600450" cy="1493838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maus rasgam elogios, estimulam o orgulho e a vaidade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9D5B56-733D-4966-B8F5-0689D8BBB16B}" type="slidenum">
              <a:rPr lang="pt-BR"/>
              <a:pPr/>
              <a:t>18</a:t>
            </a:fld>
            <a:endParaRPr lang="pt-BR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89550" y="3501008"/>
            <a:ext cx="3314700" cy="1422251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desprezam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a forma</a:t>
            </a:r>
            <a:endParaRPr lang="pt-BR" sz="2800" dirty="0" smtClean="0"/>
          </a:p>
        </p:txBody>
      </p:sp>
      <p:sp>
        <p:nvSpPr>
          <p:cNvPr id="21509" name="AutoShape 3"/>
          <p:cNvSpPr>
            <a:spLocks/>
          </p:cNvSpPr>
          <p:nvPr/>
        </p:nvSpPr>
        <p:spPr bwMode="auto">
          <a:xfrm>
            <a:off x="1403350" y="3519488"/>
            <a:ext cx="3316288" cy="2573337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maus dão importância aos detalhes, às pequenas coisas. Fazem prescrições meticulosas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74C77C-BEA2-43AB-83CF-A6371A3E3088}" type="slidenum">
              <a:rPr lang="pt-BR"/>
              <a:pPr/>
              <a:t>19</a:t>
            </a:fld>
            <a:endParaRPr lang="pt-BR" dirty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89550" y="3284984"/>
            <a:ext cx="3314700" cy="2664296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são escrupulosos nos conselhos. Só orientam para o bem, conforme as leis naturais</a:t>
            </a:r>
            <a:endParaRPr lang="pt-BR" sz="2800" dirty="0" smtClean="0"/>
          </a:p>
        </p:txBody>
      </p:sp>
      <p:sp>
        <p:nvSpPr>
          <p:cNvPr id="22533" name="AutoShape 3"/>
          <p:cNvSpPr>
            <a:spLocks/>
          </p:cNvSpPr>
          <p:nvPr/>
        </p:nvSpPr>
        <p:spPr bwMode="auto">
          <a:xfrm>
            <a:off x="1187450" y="3429000"/>
            <a:ext cx="3455988" cy="2016125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Os maus dão conselhos pérfidos, aconselham atitudes más, irracionais e fora do bom senso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CE7F09-BFA0-46F5-B4AA-4B85FF7E959D}" type="slidenum">
              <a:rPr lang="pt-BR"/>
              <a:pPr/>
              <a:t>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21F685-7BFC-496D-8091-3CB863549E93}" type="slidenum">
              <a:rPr lang="pt-BR"/>
              <a:pPr/>
              <a:t>20</a:t>
            </a:fld>
            <a:endParaRPr lang="pt-BR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89550" y="3284984"/>
            <a:ext cx="3314700" cy="1943645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guardam reservas em assuntos que constrangem</a:t>
            </a:r>
            <a:endParaRPr lang="pt-BR" sz="2800" dirty="0" smtClean="0"/>
          </a:p>
        </p:txBody>
      </p:sp>
      <p:sp>
        <p:nvSpPr>
          <p:cNvPr id="23557" name="AutoShape 3"/>
          <p:cNvSpPr>
            <a:spLocks/>
          </p:cNvSpPr>
          <p:nvPr/>
        </p:nvSpPr>
        <p:spPr bwMode="auto">
          <a:xfrm>
            <a:off x="1331913" y="3506788"/>
            <a:ext cx="3316287" cy="1008062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maus gostam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de por o mal em evidência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84A837-A3A7-40E1-A860-B3F5E4ACCA73}" type="slidenum">
              <a:rPr lang="pt-BR"/>
              <a:pPr/>
              <a:t>21</a:t>
            </a:fld>
            <a:endParaRPr lang="pt-BR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89550" y="3382963"/>
            <a:ext cx="3314700" cy="21336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atenuam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o erro e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pregam a indulgência</a:t>
            </a:r>
            <a:endParaRPr lang="pt-BR" sz="2800" dirty="0" smtClean="0"/>
          </a:p>
        </p:txBody>
      </p:sp>
      <p:sp>
        <p:nvSpPr>
          <p:cNvPr id="24581" name="AutoShape 3"/>
          <p:cNvSpPr>
            <a:spLocks/>
          </p:cNvSpPr>
          <p:nvPr/>
        </p:nvSpPr>
        <p:spPr bwMode="auto">
          <a:xfrm>
            <a:off x="1258888" y="3429000"/>
            <a:ext cx="3316287" cy="163195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maus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semeiam 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 intriga, 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 discórdia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27BC99-5088-4553-84BA-F1EF9D2D256B}" type="slidenum">
              <a:rPr lang="pt-BR"/>
              <a:pPr/>
              <a:t>22</a:t>
            </a:fld>
            <a:endParaRPr lang="pt-BR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289550" y="3357563"/>
            <a:ext cx="3314700" cy="1800225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Os bons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atuam com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calma e doçura sobre o médium</a:t>
            </a:r>
            <a:endParaRPr lang="pt-BR" sz="2800" dirty="0" smtClean="0"/>
          </a:p>
        </p:txBody>
      </p:sp>
      <p:sp>
        <p:nvSpPr>
          <p:cNvPr id="25605" name="AutoShape 3"/>
          <p:cNvSpPr>
            <a:spLocks/>
          </p:cNvSpPr>
          <p:nvPr/>
        </p:nvSpPr>
        <p:spPr bwMode="auto">
          <a:xfrm>
            <a:off x="1471613" y="3429000"/>
            <a:ext cx="3316287" cy="20875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maus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provocam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no médium movimentos bruscos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F709D2-1E39-413A-915F-BBD8D8E1F98F}" type="slidenum">
              <a:rPr lang="pt-BR"/>
              <a:pPr/>
              <a:t>23</a:t>
            </a:fld>
            <a:endParaRPr lang="pt-BR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6902450" y="6410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025979B8-F57E-47CD-88A5-11DF056D3B80}" type="slidenum">
              <a:rPr lang="pt-BR" sz="1000" b="1">
                <a:solidFill>
                  <a:srgbClr val="906693"/>
                </a:solidFill>
              </a:rPr>
              <a:pPr algn="r" eaLnBrk="1" hangingPunct="1"/>
              <a:t>23</a:t>
            </a:fld>
            <a:endParaRPr lang="pt-BR" sz="1000" b="1" dirty="0">
              <a:solidFill>
                <a:srgbClr val="906693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0" y="2130425"/>
            <a:ext cx="4278313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3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E O MÉDIUM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19700" y="3316288"/>
            <a:ext cx="3673475" cy="28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smtClean="0">
                <a:solidFill>
                  <a:srgbClr val="906693"/>
                </a:solidFill>
              </a:rPr>
              <a:t>AULA 19-b</a:t>
            </a:r>
            <a:endParaRPr lang="pt-BR" sz="2400" dirty="0" smtClean="0">
              <a:solidFill>
                <a:srgbClr val="906693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Como avaliar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se a Reunião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Mediúnica está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3200" b="1" spc="-100" dirty="0" smtClean="0">
                <a:solidFill>
                  <a:srgbClr val="906693"/>
                </a:solidFill>
              </a:rPr>
              <a:t>bem orientada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8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1EAE93-A4B0-487A-B051-4FB9EC1DF87A}" type="slidenum">
              <a:rPr lang="pt-BR"/>
              <a:pPr/>
              <a:t>24</a:t>
            </a:fld>
            <a:endParaRPr lang="pt-BR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435600" y="3433763"/>
            <a:ext cx="3314700" cy="10795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Local adequado para a atividade</a:t>
            </a:r>
            <a:endParaRPr lang="pt-BR" sz="2800" dirty="0" smtClean="0"/>
          </a:p>
        </p:txBody>
      </p:sp>
      <p:sp>
        <p:nvSpPr>
          <p:cNvPr id="28677" name="AutoShape 3"/>
          <p:cNvSpPr>
            <a:spLocks/>
          </p:cNvSpPr>
          <p:nvPr/>
        </p:nvSpPr>
        <p:spPr bwMode="auto">
          <a:xfrm>
            <a:off x="1187450" y="3429000"/>
            <a:ext cx="3316288" cy="107950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Local impróprio</a:t>
            </a:r>
          </a:p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e muito escuro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  <p:sp>
        <p:nvSpPr>
          <p:cNvPr id="28678" name="AutoShape 9" descr="Z"/>
          <p:cNvSpPr>
            <a:spLocks noChangeAspect="1" noChangeArrowheads="1"/>
          </p:cNvSpPr>
          <p:nvPr/>
        </p:nvSpPr>
        <p:spPr bwMode="auto">
          <a:xfrm>
            <a:off x="3600450" y="245745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C925E5-D407-438C-A4C3-FF4DD2689F42}" type="slidenum">
              <a:rPr lang="pt-BR"/>
              <a:pPr/>
              <a:t>25</a:t>
            </a:fld>
            <a:endParaRPr lang="pt-BR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724525" y="3716338"/>
            <a:ext cx="3154363" cy="936625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Dirigente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instruído na Doutrina Espírita</a:t>
            </a:r>
            <a:endParaRPr lang="pt-BR" sz="2800" dirty="0" smtClean="0"/>
          </a:p>
        </p:txBody>
      </p:sp>
      <p:sp>
        <p:nvSpPr>
          <p:cNvPr id="29701" name="AutoShape 3"/>
          <p:cNvSpPr>
            <a:spLocks/>
          </p:cNvSpPr>
          <p:nvPr/>
        </p:nvSpPr>
        <p:spPr bwMode="auto">
          <a:xfrm>
            <a:off x="1187450" y="3429000"/>
            <a:ext cx="3316288" cy="18716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Dirigente sem prática ou sem instrução</a:t>
            </a:r>
          </a:p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doutrinária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07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49E97B-1CD5-460A-9602-D98AEAFBF02C}" type="slidenum">
              <a:rPr lang="pt-BR"/>
              <a:pPr/>
              <a:t>26</a:t>
            </a:fld>
            <a:endParaRPr lang="pt-BR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724525" y="3649663"/>
            <a:ext cx="3024188" cy="10033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Passes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somente em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quem necessita</a:t>
            </a:r>
            <a:endParaRPr lang="pt-BR" sz="2800" dirty="0" smtClean="0"/>
          </a:p>
        </p:txBody>
      </p:sp>
      <p:sp>
        <p:nvSpPr>
          <p:cNvPr id="30725" name="AutoShape 3"/>
          <p:cNvSpPr>
            <a:spLocks/>
          </p:cNvSpPr>
          <p:nvPr/>
        </p:nvSpPr>
        <p:spPr bwMode="auto">
          <a:xfrm>
            <a:off x="1084263" y="3429000"/>
            <a:ext cx="3316287" cy="14398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Obrigação de receber passes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ao chegar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17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22691C-8A92-4A03-89A2-A2CC4EEF45E7}" type="slidenum">
              <a:rPr lang="pt-BR"/>
              <a:pPr/>
              <a:t>27</a:t>
            </a:fld>
            <a:endParaRPr lang="pt-BR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78475" y="3433763"/>
            <a:ext cx="3314700" cy="10795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Vestuário comum, simples e discreto</a:t>
            </a:r>
            <a:endParaRPr lang="pt-BR" sz="2800" dirty="0" smtClean="0"/>
          </a:p>
        </p:txBody>
      </p:sp>
      <p:sp>
        <p:nvSpPr>
          <p:cNvPr id="31749" name="AutoShape 3"/>
          <p:cNvSpPr>
            <a:spLocks/>
          </p:cNvSpPr>
          <p:nvPr/>
        </p:nvSpPr>
        <p:spPr bwMode="auto">
          <a:xfrm>
            <a:off x="1084263" y="3429000"/>
            <a:ext cx="3316287" cy="107950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Vestes especiais nos trabalhadores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27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DDB624-3F90-433A-B6F4-72B18C885880}" type="slidenum">
              <a:rPr lang="pt-BR"/>
              <a:pPr/>
              <a:t>28</a:t>
            </a:fld>
            <a:endParaRPr lang="pt-BR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8625" y="3429000"/>
            <a:ext cx="3314700" cy="1871663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Reunião com horário para começar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e encerrar</a:t>
            </a:r>
            <a:endParaRPr lang="pt-BR" sz="2800" dirty="0" smtClean="0"/>
          </a:p>
        </p:txBody>
      </p:sp>
      <p:sp>
        <p:nvSpPr>
          <p:cNvPr id="32773" name="AutoShape 3"/>
          <p:cNvSpPr>
            <a:spLocks/>
          </p:cNvSpPr>
          <p:nvPr/>
        </p:nvSpPr>
        <p:spPr bwMode="auto">
          <a:xfrm>
            <a:off x="1084263" y="3429000"/>
            <a:ext cx="3316287" cy="18716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Reuniões mediúnicas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muito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demoradas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37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EA0267-EA45-4307-864F-83E060AC9CE6}" type="slidenum">
              <a:rPr lang="pt-BR"/>
              <a:pPr/>
              <a:t>29</a:t>
            </a:fld>
            <a:endParaRPr lang="pt-BR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78475" y="3500438"/>
            <a:ext cx="3314700" cy="14351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Pontualidade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na abertura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dos trabalhos</a:t>
            </a:r>
            <a:endParaRPr lang="pt-BR" sz="2800" dirty="0" smtClean="0"/>
          </a:p>
        </p:txBody>
      </p:sp>
      <p:sp>
        <p:nvSpPr>
          <p:cNvPr id="33797" name="AutoShape 3"/>
          <p:cNvSpPr>
            <a:spLocks/>
          </p:cNvSpPr>
          <p:nvPr/>
        </p:nvSpPr>
        <p:spPr bwMode="auto">
          <a:xfrm>
            <a:off x="1111250" y="3376613"/>
            <a:ext cx="3316288" cy="2357437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Demora no início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da atividade com invocação dos protetores no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início e no final 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6E3180-AD3C-4CBE-8118-2CA6FC6DABBF}" type="slidenum">
              <a:rPr lang="pt-BR"/>
              <a:pPr/>
              <a:t>3</a:t>
            </a:fld>
            <a:endParaRPr lang="pt-BR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 rot="10800000" flipH="1" flipV="1">
            <a:off x="885825" y="2636838"/>
            <a:ext cx="73580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algn="ctr" eaLnBrk="1" hangingPunct="1"/>
            <a:r>
              <a:rPr lang="pt-BR" sz="54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COMO AVALIAR</a:t>
            </a:r>
            <a:br>
              <a:rPr lang="pt-BR" sz="54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54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 NATUREZA DE</a:t>
            </a:r>
            <a:br>
              <a:rPr lang="pt-BR" sz="54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54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UM ESPÍRITO?</a:t>
            </a:r>
            <a:endParaRPr lang="pt-BR" sz="54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48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8A3980-D2B5-4BC5-AE55-CBCD8AA0FDAF}" type="slidenum">
              <a:rPr lang="pt-BR"/>
              <a:pPr/>
              <a:t>30</a:t>
            </a:fld>
            <a:endParaRPr lang="pt-BR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5450" y="3286125"/>
            <a:ext cx="3314700" cy="1871663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Orientação doutrinária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adequada ao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tipo de reunião</a:t>
            </a:r>
            <a:endParaRPr lang="pt-BR" sz="2800" dirty="0" smtClean="0"/>
          </a:p>
        </p:txBody>
      </p:sp>
      <p:sp>
        <p:nvSpPr>
          <p:cNvPr id="34821" name="AutoShape 3"/>
          <p:cNvSpPr>
            <a:spLocks/>
          </p:cNvSpPr>
          <p:nvPr/>
        </p:nvSpPr>
        <p:spPr bwMode="auto">
          <a:xfrm>
            <a:off x="1084263" y="3429000"/>
            <a:ext cx="3316287" cy="14398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Nenhuma orientação doutrinária para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os participantes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58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64EDED-422F-4B25-B0E5-A43333F69572}" type="slidenum">
              <a:rPr lang="pt-BR"/>
              <a:pPr/>
              <a:t>31</a:t>
            </a:fld>
            <a:endParaRPr lang="pt-BR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78475" y="3462338"/>
            <a:ext cx="3314700" cy="931862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Preces simples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e oportunas</a:t>
            </a:r>
            <a:endParaRPr lang="pt-BR" sz="2800" dirty="0" smtClean="0"/>
          </a:p>
        </p:txBody>
      </p:sp>
      <p:sp>
        <p:nvSpPr>
          <p:cNvPr id="35845" name="AutoShape 3"/>
          <p:cNvSpPr>
            <a:spLocks/>
          </p:cNvSpPr>
          <p:nvPr/>
        </p:nvSpPr>
        <p:spPr bwMode="auto">
          <a:xfrm>
            <a:off x="1187450" y="3429000"/>
            <a:ext cx="3316288" cy="14398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Preces solicitadas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 todo momento aos participantes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999311-403F-478B-9613-D86BB01C9245}" type="slidenum">
              <a:rPr lang="pt-BR"/>
              <a:pPr/>
              <a:t>32</a:t>
            </a:fld>
            <a:endParaRPr lang="pt-BR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434013" y="3433763"/>
            <a:ext cx="3314700" cy="1435100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Médiuns esclarecidos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e educados</a:t>
            </a:r>
            <a:endParaRPr lang="pt-BR" sz="2800" dirty="0" smtClean="0"/>
          </a:p>
        </p:txBody>
      </p:sp>
      <p:sp>
        <p:nvSpPr>
          <p:cNvPr id="36869" name="AutoShape 3"/>
          <p:cNvSpPr>
            <a:spLocks/>
          </p:cNvSpPr>
          <p:nvPr/>
        </p:nvSpPr>
        <p:spPr bwMode="auto">
          <a:xfrm>
            <a:off x="1116013" y="3376613"/>
            <a:ext cx="3316287" cy="2357437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Médiuns sem preparo, gritando, gesticulando em excesso, batendo mãos ou pés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AE83BE-B9CC-4124-A214-AEAE65D64807}" type="slidenum">
              <a:rPr lang="pt-BR"/>
              <a:pPr/>
              <a:t>33</a:t>
            </a:fld>
            <a:endParaRPr lang="pt-BR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5450" y="3405188"/>
            <a:ext cx="3314700" cy="1074737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Ambiente disciplinado</a:t>
            </a:r>
            <a:endParaRPr lang="pt-BR" sz="2800" dirty="0" smtClean="0"/>
          </a:p>
        </p:txBody>
      </p:sp>
      <p:sp>
        <p:nvSpPr>
          <p:cNvPr id="37893" name="AutoShape 3"/>
          <p:cNvSpPr>
            <a:spLocks/>
          </p:cNvSpPr>
          <p:nvPr/>
        </p:nvSpPr>
        <p:spPr bwMode="auto">
          <a:xfrm>
            <a:off x="1084263" y="3429000"/>
            <a:ext cx="3316287" cy="18716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Comunicações desordenadas de vários Espíritos </a:t>
            </a:r>
          </a:p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ao mesmo tempo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DF0420-8D1D-4192-A11A-FBBFC8A02E3D}" type="slidenum">
              <a:rPr lang="pt-BR"/>
              <a:pPr/>
              <a:t>34</a:t>
            </a:fld>
            <a:endParaRPr lang="pt-BR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5450" y="3433763"/>
            <a:ext cx="3314700" cy="720725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Ambiente disciplinado</a:t>
            </a:r>
            <a:endParaRPr lang="pt-BR" sz="2800" dirty="0" smtClean="0"/>
          </a:p>
        </p:txBody>
      </p:sp>
      <p:sp>
        <p:nvSpPr>
          <p:cNvPr id="38917" name="AutoShape 3"/>
          <p:cNvSpPr>
            <a:spLocks/>
          </p:cNvSpPr>
          <p:nvPr/>
        </p:nvSpPr>
        <p:spPr bwMode="auto">
          <a:xfrm>
            <a:off x="1255713" y="3429000"/>
            <a:ext cx="3316287" cy="720725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Crianças nos trabalhos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99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A9BF9B-51A7-46F5-8916-DD6C01F84D20}" type="slidenum">
              <a:rPr lang="pt-BR"/>
              <a:pPr/>
              <a:t>35</a:t>
            </a:fld>
            <a:endParaRPr lang="pt-BR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78475" y="3471863"/>
            <a:ext cx="3314700" cy="931862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Sem práticas exteriores</a:t>
            </a:r>
            <a:endParaRPr lang="pt-BR" sz="2800" dirty="0" smtClean="0"/>
          </a:p>
        </p:txBody>
      </p:sp>
      <p:sp>
        <p:nvSpPr>
          <p:cNvPr id="39941" name="AutoShape 3"/>
          <p:cNvSpPr>
            <a:spLocks/>
          </p:cNvSpPr>
          <p:nvPr/>
        </p:nvSpPr>
        <p:spPr bwMode="auto">
          <a:xfrm>
            <a:off x="1084263" y="3429000"/>
            <a:ext cx="3316287" cy="1439863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Cantos extravagantes, velas, banhos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C24796-0DBF-412D-BEA5-F5E263049802}" type="slidenum">
              <a:rPr lang="pt-BR"/>
              <a:pPr/>
              <a:t>36</a:t>
            </a:fld>
            <a:endParaRPr lang="pt-BR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5450" y="3424238"/>
            <a:ext cx="3314700" cy="2357437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Com propósito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de ajuda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e aprendizado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aos encarnados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e desencarnados</a:t>
            </a:r>
            <a:endParaRPr lang="pt-BR" sz="2800" dirty="0" smtClean="0"/>
          </a:p>
        </p:txBody>
      </p:sp>
      <p:sp>
        <p:nvSpPr>
          <p:cNvPr id="40965" name="AutoShape 3"/>
          <p:cNvSpPr>
            <a:spLocks/>
          </p:cNvSpPr>
          <p:nvPr/>
        </p:nvSpPr>
        <p:spPr bwMode="auto">
          <a:xfrm>
            <a:off x="1084263" y="3429000"/>
            <a:ext cx="3316287" cy="2357438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Com o objetivo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de perguntar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sobre pessoas, jogos, emprego, relacionamentos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D6FD52-2139-4F7E-897A-6DDD56192594}" type="slidenum">
              <a:rPr lang="pt-BR"/>
              <a:pPr/>
              <a:t>37</a:t>
            </a:fld>
            <a:endParaRPr lang="pt-BR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78475" y="3433763"/>
            <a:ext cx="3314700" cy="858837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Sem interesses materiais</a:t>
            </a:r>
            <a:endParaRPr lang="pt-BR" sz="2800" dirty="0" smtClean="0"/>
          </a:p>
        </p:txBody>
      </p:sp>
      <p:sp>
        <p:nvSpPr>
          <p:cNvPr id="41989" name="AutoShape 3"/>
          <p:cNvSpPr>
            <a:spLocks/>
          </p:cNvSpPr>
          <p:nvPr/>
        </p:nvSpPr>
        <p:spPr bwMode="auto">
          <a:xfrm>
            <a:off x="1084263" y="3357563"/>
            <a:ext cx="3316287" cy="107950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Para satisfação</a:t>
            </a:r>
          </a:p>
          <a:p>
            <a:pPr algn="ctr" defTabSz="642938" eaLnBrk="1"/>
            <a:r>
              <a:rPr lang="pt-BR" sz="2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de curiosos</a:t>
            </a:r>
            <a:endParaRPr lang="pt-BR" sz="2800">
              <a:solidFill>
                <a:schemeClr val="bg1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94C264-CEB7-4944-AAF4-BA54B6F1D1F1}" type="slidenum">
              <a:rPr lang="pt-BR"/>
              <a:pPr/>
              <a:t>38</a:t>
            </a:fld>
            <a:endParaRPr lang="pt-BR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5505450" y="3717925"/>
            <a:ext cx="3314700" cy="1439863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2800" dirty="0" smtClean="0">
                <a:cs typeface="Arial" pitchFamily="34" charset="0"/>
                <a:sym typeface="Arial" pitchFamily="34" charset="0"/>
              </a:rPr>
              <a:t>Avaliação </a:t>
            </a:r>
            <a:br>
              <a:rPr lang="pt-BR" sz="2800" dirty="0" smtClean="0">
                <a:cs typeface="Arial" pitchFamily="34" charset="0"/>
                <a:sym typeface="Arial" pitchFamily="34" charset="0"/>
              </a:rPr>
            </a:br>
            <a:r>
              <a:rPr lang="pt-BR" sz="2800" dirty="0" smtClean="0">
                <a:cs typeface="Arial" pitchFamily="34" charset="0"/>
                <a:sym typeface="Arial" pitchFamily="34" charset="0"/>
              </a:rPr>
              <a:t>criteriosa das manifestações obtidas</a:t>
            </a:r>
            <a:endParaRPr lang="pt-BR" sz="2800" dirty="0" smtClean="0"/>
          </a:p>
        </p:txBody>
      </p:sp>
      <p:sp>
        <p:nvSpPr>
          <p:cNvPr id="43013" name="AutoShape 3"/>
          <p:cNvSpPr>
            <a:spLocks/>
          </p:cNvSpPr>
          <p:nvPr/>
        </p:nvSpPr>
        <p:spPr bwMode="auto">
          <a:xfrm>
            <a:off x="827088" y="3502025"/>
            <a:ext cx="3316287" cy="863600"/>
          </a:xfrm>
          <a:prstGeom prst="roundRect">
            <a:avLst>
              <a:gd name="adj" fmla="val 4042"/>
            </a:avLst>
          </a:pr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/>
          <a:lstStyle/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Sem análise</a:t>
            </a:r>
          </a:p>
          <a:p>
            <a:pPr algn="ctr" defTabSz="642938" eaLnBrk="1"/>
            <a:r>
              <a:rPr lang="pt-BR" sz="280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da reunião</a:t>
            </a:r>
            <a:endParaRPr lang="pt-BR" sz="2800">
              <a:solidFill>
                <a:srgbClr val="000000"/>
              </a:solidFill>
              <a:cs typeface="Arial" pitchFamily="34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F84105-8508-4395-A214-6B169452A717}" type="slidenum">
              <a:rPr lang="pt-BR"/>
              <a:pPr/>
              <a:t>39</a:t>
            </a:fld>
            <a:endParaRPr lang="pt-BR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806449" y="1966912"/>
            <a:ext cx="7529513" cy="3046263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800" dirty="0" smtClean="0">
                <a:cs typeface="Arial" pitchFamily="34" charset="0"/>
                <a:sym typeface="Arial" pitchFamily="34" charset="0"/>
              </a:rPr>
              <a:t>O que dizer </a:t>
            </a:r>
            <a:br>
              <a:rPr lang="pt-BR" sz="4800" dirty="0" smtClean="0">
                <a:cs typeface="Arial" pitchFamily="34" charset="0"/>
                <a:sym typeface="Arial" pitchFamily="34" charset="0"/>
              </a:rPr>
            </a:br>
            <a:r>
              <a:rPr lang="pt-BR" sz="4800" dirty="0" smtClean="0">
                <a:cs typeface="Arial" pitchFamily="34" charset="0"/>
                <a:sym typeface="Arial" pitchFamily="34" charset="0"/>
              </a:rPr>
              <a:t>de uma reunião em </a:t>
            </a:r>
            <a:br>
              <a:rPr lang="pt-BR" sz="4800" dirty="0" smtClean="0">
                <a:cs typeface="Arial" pitchFamily="34" charset="0"/>
                <a:sym typeface="Arial" pitchFamily="34" charset="0"/>
              </a:rPr>
            </a:br>
            <a:r>
              <a:rPr lang="pt-BR" sz="4800" dirty="0" smtClean="0">
                <a:cs typeface="Arial" pitchFamily="34" charset="0"/>
                <a:sym typeface="Arial" pitchFamily="34" charset="0"/>
              </a:rPr>
              <a:t>que os trabalhadores</a:t>
            </a:r>
            <a:br>
              <a:rPr lang="pt-BR" sz="4800" dirty="0" smtClean="0">
                <a:cs typeface="Arial" pitchFamily="34" charset="0"/>
                <a:sym typeface="Arial" pitchFamily="34" charset="0"/>
              </a:rPr>
            </a:br>
            <a:r>
              <a:rPr lang="pt-BR" sz="4800" dirty="0" smtClean="0">
                <a:cs typeface="Arial" pitchFamily="34" charset="0"/>
                <a:sym typeface="Arial" pitchFamily="34" charset="0"/>
              </a:rPr>
              <a:t>entram atrasados?</a:t>
            </a:r>
            <a:endParaRPr lang="pt-BR" sz="4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71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FEA2F3-7323-4D70-990E-421472F231DF}" type="slidenum">
              <a:rPr lang="pt-BR"/>
              <a:pPr/>
              <a:t>4</a:t>
            </a:fld>
            <a:endParaRPr lang="pt-BR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539750" y="2098675"/>
            <a:ext cx="7991475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  <a:t>Se a </a:t>
            </a:r>
            <a:r>
              <a:rPr lang="pt-BR" altLang="ja-JP" sz="3200" b="1" dirty="0">
                <a:solidFill>
                  <a:srgbClr val="906693"/>
                </a:solidFill>
                <a:sym typeface="Arial" pitchFamily="34" charset="0"/>
              </a:rPr>
              <a:t>identidade</a:t>
            </a:r>
            <a: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  <a:t> absoluta dos Espíritos é,</a:t>
            </a:r>
            <a:b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</a:br>
            <a: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  <a:t>em muitos casos, uma questão </a:t>
            </a:r>
            <a:r>
              <a:rPr lang="pt-BR" altLang="ja-JP" sz="3200" b="1" dirty="0">
                <a:solidFill>
                  <a:srgbClr val="906693"/>
                </a:solidFill>
                <a:sym typeface="Arial" pitchFamily="34" charset="0"/>
              </a:rPr>
              <a:t>acessória</a:t>
            </a:r>
            <a: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  <a:t> e </a:t>
            </a:r>
            <a:r>
              <a:rPr lang="pt-BR" altLang="ja-JP" sz="3200" b="1" dirty="0">
                <a:solidFill>
                  <a:srgbClr val="906693"/>
                </a:solidFill>
                <a:sym typeface="Arial" pitchFamily="34" charset="0"/>
              </a:rPr>
              <a:t>sem importância</a:t>
            </a:r>
            <a:r>
              <a:rPr lang="pt-BR" altLang="ja-JP" sz="3200" dirty="0">
                <a:solidFill>
                  <a:srgbClr val="906693"/>
                </a:solidFill>
                <a:sym typeface="Arial" pitchFamily="34" charset="0"/>
              </a:rPr>
              <a:t>, o mesmo já não se dá com a distinção a ser feita entre bons e maus Espíritos.</a:t>
            </a:r>
          </a:p>
          <a:p>
            <a:pPr eaLnBrk="1" hangingPunct="1"/>
            <a:r>
              <a:rPr lang="pt-BR" sz="3200" dirty="0">
                <a:solidFill>
                  <a:srgbClr val="906693"/>
                </a:solidFill>
                <a:sym typeface="Arial" pitchFamily="34" charset="0"/>
              </a:rPr>
              <a:t>Pode ser-nos indiferente a individualidade deles; </a:t>
            </a:r>
            <a:r>
              <a:rPr lang="pt-BR" sz="3200" b="1" dirty="0">
                <a:solidFill>
                  <a:srgbClr val="906693"/>
                </a:solidFill>
                <a:sym typeface="Arial" pitchFamily="34" charset="0"/>
              </a:rPr>
              <a:t>suas qualidades, nunca</a:t>
            </a:r>
            <a:endParaRPr lang="pt-BR" altLang="ja-JP" sz="3200" dirty="0">
              <a:solidFill>
                <a:srgbClr val="906693"/>
              </a:solidFill>
              <a:sym typeface="Arial" pitchFamily="34" charset="0"/>
            </a:endParaRPr>
          </a:p>
          <a:p>
            <a:pPr eaLnBrk="1" hangingPunct="1"/>
            <a:r>
              <a:rPr lang="pt-BR" sz="2000" i="1" dirty="0">
                <a:solidFill>
                  <a:srgbClr val="906693"/>
                </a:solidFill>
                <a:sym typeface="Arial" pitchFamily="34" charset="0"/>
              </a:rPr>
              <a:t>O Livro dos Médiuns, 2ª parte, Cap. 24, item 262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8"/>
            <a:ext cx="9144000" cy="6778184"/>
          </a:xfrm>
          <a:prstGeom prst="rect">
            <a:avLst/>
          </a:prstGeom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CEF2DDB-45FC-4C8E-B957-F737F2853FDE}" type="slidenum">
              <a:rPr lang="pt-BR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2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198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14D146-2DEF-40F8-95DE-63A8C9AD394F}" type="slidenum">
              <a:rPr lang="pt-BR">
                <a:solidFill>
                  <a:srgbClr val="906693"/>
                </a:solidFill>
              </a:rPr>
              <a:pPr/>
              <a:t>41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3176588 w 21600"/>
              <a:gd name="T1" fmla="*/ 966788 h 21600"/>
              <a:gd name="T2" fmla="*/ 3176588 w 21600"/>
              <a:gd name="T3" fmla="*/ 966788 h 21600"/>
              <a:gd name="T4" fmla="*/ 3176588 w 21600"/>
              <a:gd name="T5" fmla="*/ 966788 h 21600"/>
              <a:gd name="T6" fmla="*/ 3176588 w 21600"/>
              <a:gd name="T7" fmla="*/ 966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4ª FASE</a:t>
            </a:r>
          </a:p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ENVOLVIMENTO</a:t>
            </a:r>
            <a:endParaRPr lang="pt-BR" sz="1200" b="0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403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09FC1F-0947-4006-A9B4-EEC294BCC687}" type="slidenum">
              <a:rPr lang="pt-BR">
                <a:solidFill>
                  <a:srgbClr val="906693"/>
                </a:solidFill>
              </a:rPr>
              <a:pPr/>
              <a:t>42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Objetivo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37F5AA-AE37-4819-9451-78C823A74FAA}" type="slidenum">
              <a:rPr lang="pt-BR">
                <a:solidFill>
                  <a:srgbClr val="906693"/>
                </a:solidFill>
              </a:rPr>
              <a:pPr/>
              <a:t>43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628800"/>
            <a:ext cx="8135938" cy="352839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4400" dirty="0" smtClean="0"/>
              <a:t>Permite ao médium avaliar a natureza do comunicante por meio de seu campo mental, para exercer controle sobre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4400" dirty="0" smtClean="0"/>
              <a:t>a comunicação </a:t>
            </a:r>
            <a:r>
              <a:rPr lang="pt-BR" sz="2800" i="1" dirty="0" smtClean="0"/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339363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44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684213" y="4005064"/>
            <a:ext cx="7775575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4400" dirty="0" smtClean="0"/>
              <a:t>O médium deve evitar a comunicação quando esta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4400" dirty="0" smtClean="0"/>
              <a:t>não for conveniente</a:t>
            </a:r>
            <a:endParaRPr lang="pt-BR" sz="5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052736"/>
            <a:ext cx="4286250" cy="2762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8682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77072"/>
            <a:ext cx="8064896" cy="237626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exercício persistente e cuidadoso através das fases desenvolve o autocontrole    </a:t>
            </a:r>
            <a:r>
              <a:rPr lang="pt-BR" sz="40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775966"/>
            <a:ext cx="2876684" cy="32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9499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4710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7527D1-2262-4FC4-A95E-C4954DAFC079}" type="slidenum">
              <a:rPr lang="pt-BR">
                <a:solidFill>
                  <a:srgbClr val="906693"/>
                </a:solidFill>
              </a:rPr>
              <a:pPr/>
              <a:t>46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7109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ocorre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813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7F9FCD-1FDA-485A-BF4D-BD41C8E9376B}" type="slidenum">
              <a:rPr lang="pt-BR">
                <a:solidFill>
                  <a:srgbClr val="906693"/>
                </a:solidFill>
              </a:rPr>
              <a:pPr/>
              <a:t>47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8133" name="Rectangle 3"/>
          <p:cNvSpPr>
            <a:spLocks/>
          </p:cNvSpPr>
          <p:nvPr/>
        </p:nvSpPr>
        <p:spPr bwMode="auto">
          <a:xfrm>
            <a:off x="1147763" y="3140770"/>
            <a:ext cx="3744912" cy="273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200" b="0" dirty="0" smtClean="0">
                <a:solidFill>
                  <a:schemeClr val="bg1"/>
                </a:solidFill>
              </a:rPr>
              <a:t>O guia mediúnico atuará sobre a mente do médium, sobrepondo-lhe os pensamentos </a:t>
            </a:r>
            <a:r>
              <a:rPr lang="pt-BR" sz="2400" b="0" i="1" dirty="0" smtClean="0">
                <a:solidFill>
                  <a:schemeClr val="bg1"/>
                </a:solidFill>
              </a:rPr>
              <a:t>Therezinha Oliveira</a:t>
            </a:r>
            <a:endParaRPr lang="pt-BR" sz="2400" b="0" i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11" y="2996952"/>
            <a:ext cx="3006577" cy="30065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37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Em seguida, envolverá mais profundamente o seu períspirito, ativando o centro de força coronário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3255690" y="908868"/>
            <a:ext cx="2684462" cy="3024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uxograma: Conector 5"/>
          <p:cNvSpPr/>
          <p:nvPr/>
        </p:nvSpPr>
        <p:spPr>
          <a:xfrm>
            <a:off x="4139927" y="692968"/>
            <a:ext cx="935038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29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49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05064"/>
            <a:ext cx="8064896" cy="230425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Conforme a região ativada do cérebro, a mediunidade será de vidência, de </a:t>
            </a:r>
            <a:r>
              <a:rPr lang="pt-BR" sz="3600" dirty="0" err="1" smtClean="0"/>
              <a:t>psicofonia</a:t>
            </a:r>
            <a:r>
              <a:rPr lang="pt-BR" sz="3600" dirty="0" smtClean="0"/>
              <a:t>, de psicografia, de audição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81" y="1124100"/>
            <a:ext cx="2847379" cy="25929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274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167252-9194-4CD7-B0FD-F2ED80A8ECB8}" type="slidenum">
              <a:rPr lang="pt-BR"/>
              <a:pPr/>
              <a:t>5</a:t>
            </a:fld>
            <a:endParaRPr lang="pt-BR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806450" y="1555750"/>
            <a:ext cx="7529513" cy="3744913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800" dirty="0" smtClean="0">
                <a:cs typeface="Arial" pitchFamily="34" charset="0"/>
                <a:sym typeface="Arial" pitchFamily="34" charset="0"/>
              </a:rPr>
              <a:t>De acordo com o Espírito, podemos: adverti-lo, esclarecê-lo, confortá-lo ou, então, pedir ajuda e receber instruções</a:t>
            </a:r>
            <a:endParaRPr lang="pt-BR" sz="4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50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20295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médium é sempre responsável pela boa ordem do desempenho mediúnico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69" y="692696"/>
            <a:ext cx="4507979" cy="3251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141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915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7AA654-DA6F-48B1-96FF-69155A9CBAA2}" type="slidenum">
              <a:rPr lang="pt-BR">
                <a:solidFill>
                  <a:srgbClr val="906693"/>
                </a:solidFill>
              </a:rPr>
              <a:pPr/>
              <a:t>51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 que posso sentir?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CAE62F-C7F7-47C9-8658-1BD6E8501DE0}" type="slidenum">
              <a:rPr lang="pt-BR">
                <a:solidFill>
                  <a:srgbClr val="906693"/>
                </a:solidFill>
              </a:rPr>
              <a:pPr/>
              <a:t>52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51203" name="Rectangle 2"/>
          <p:cNvSpPr>
            <a:spLocks noGrp="1"/>
          </p:cNvSpPr>
          <p:nvPr>
            <p:ph type="body" idx="4294967295"/>
          </p:nvPr>
        </p:nvSpPr>
        <p:spPr>
          <a:xfrm>
            <a:off x="756221" y="980728"/>
            <a:ext cx="5327947" cy="64757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l" eaLnBrk="1" hangingPunct="1">
              <a:buNone/>
            </a:pPr>
            <a:r>
              <a:rPr lang="pt-BR" sz="3600" dirty="0" smtClean="0"/>
              <a:t>Distanciamento do corpo</a:t>
            </a:r>
            <a:endParaRPr lang="pt-BR" sz="3200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43608" y="2132856"/>
            <a:ext cx="705678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Pulsação e respiração aceleradas</a:t>
            </a:r>
            <a:endParaRPr lang="pt-BR" sz="3200" b="0" dirty="0" smtClean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419872" y="3284984"/>
            <a:ext cx="417646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/>
            <a:r>
              <a:rPr lang="pt-BR" sz="3600" b="0" dirty="0" smtClean="0"/>
              <a:t>Interferência mental</a:t>
            </a:r>
            <a:endParaRPr lang="pt-BR" sz="3200" b="0" dirty="0" smtClean="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187624" y="4293096"/>
            <a:ext cx="453585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Alteração da vontade</a:t>
            </a:r>
            <a:endParaRPr lang="pt-BR" sz="3200" b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83568" y="5445720"/>
            <a:ext cx="777621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200" b="0" dirty="0" smtClean="0"/>
              <a:t>Percepção mental da situação do Espírito</a:t>
            </a:r>
            <a:endParaRPr lang="pt-BR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3996925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/>
              <a:pPr/>
              <a:t>53</a:t>
            </a:fld>
            <a:endParaRPr lang="pt-BR"/>
          </a:p>
        </p:txBody>
      </p:sp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851920" y="573494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t-BR" b="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b="0" dirty="0"/>
          </a:p>
        </p:txBody>
      </p:sp>
      <p:sp>
        <p:nvSpPr>
          <p:cNvPr id="3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54606-47A7-462E-BA67-C465868A24AD}" type="slidenum">
              <a:rPr lang="pt-BR"/>
              <a:pPr/>
              <a:t>54</a:t>
            </a:fld>
            <a:endParaRPr lang="pt-BR"/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611560" y="1125538"/>
            <a:ext cx="7686178" cy="46085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642938" eaLnBrk="1">
              <a:spcBef>
                <a:spcPts val="700"/>
              </a:spcBef>
            </a:pPr>
            <a:r>
              <a:rPr lang="pt-BR" b="1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BIBLIOGRAFIA</a:t>
            </a:r>
          </a:p>
          <a:p>
            <a:pPr defTabSz="642938" eaLnBrk="1">
              <a:spcBef>
                <a:spcPts val="700"/>
              </a:spcBef>
            </a:pPr>
            <a:r>
              <a:rPr lang="pt-BR" i="1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Oliveira, Therezinha</a:t>
            </a:r>
            <a:r>
              <a:rPr lang="pt-BR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: Mediunidade. 15.ed.Campinas, SP</a:t>
            </a:r>
            <a:r>
              <a:rPr lang="pt-BR" i="1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: Allan Kardec</a:t>
            </a:r>
            <a:r>
              <a:rPr lang="pt-BR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, 2013.</a:t>
            </a:r>
          </a:p>
          <a:p>
            <a:pPr defTabSz="642938" eaLnBrk="1">
              <a:spcBef>
                <a:spcPts val="700"/>
              </a:spcBef>
            </a:pPr>
            <a:r>
              <a:rPr lang="pt-BR" i="1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Nilson, Teddy e Oliveira, Therezinha</a:t>
            </a:r>
            <a:r>
              <a:rPr lang="pt-BR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: Orientação Mediúnica. Campinas, SP: Centro Espírita </a:t>
            </a:r>
            <a:r>
              <a:rPr lang="ja-JP" altLang="pt-BR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“</a:t>
            </a:r>
            <a:r>
              <a:rPr lang="pt-BR" altLang="ja-JP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Allan Kardec</a:t>
            </a:r>
            <a:r>
              <a:rPr lang="ja-JP" altLang="pt-BR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”</a:t>
            </a:r>
            <a:r>
              <a:rPr lang="pt-BR" altLang="ja-JP" dirty="0">
                <a:solidFill>
                  <a:srgbClr val="906693"/>
                </a:solidFill>
                <a:latin typeface="+mj-lt"/>
                <a:cs typeface="Arial" pitchFamily="34" charset="0"/>
                <a:sym typeface="Arial" pitchFamily="34" charset="0"/>
              </a:rPr>
              <a:t> - Dep. Editorial, 2001.</a:t>
            </a:r>
          </a:p>
          <a:p>
            <a:pPr defTabSz="642938" eaLnBrk="1">
              <a:spcBef>
                <a:spcPts val="600"/>
              </a:spcBef>
            </a:pPr>
            <a:endParaRPr lang="pt-BR" dirty="0">
              <a:solidFill>
                <a:srgbClr val="906693"/>
              </a:solidFill>
              <a:latin typeface="+mj-lt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38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DCD986-49A7-4C86-A9B1-0B019DD335E3}" type="slidenum">
              <a:rPr lang="pt-BR"/>
              <a:pPr/>
              <a:t>6</a:t>
            </a:fld>
            <a:endParaRPr lang="pt-BR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914397" y="2709663"/>
            <a:ext cx="7313613" cy="1583432"/>
          </a:xfrm>
          <a:noFill/>
          <a:ln>
            <a:miter lim="800000"/>
            <a:headEnd/>
            <a:tailEnd/>
          </a:ln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4800" dirty="0" smtClean="0">
                <a:cs typeface="Arial" pitchFamily="34" charset="0"/>
                <a:sym typeface="Arial" pitchFamily="34" charset="0"/>
              </a:rPr>
              <a:t>Como avaliar a natureza de um Espírito?</a:t>
            </a:r>
            <a:endParaRPr lang="pt-BR" sz="4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 txBox="1">
            <a:spLocks noGrp="1"/>
          </p:cNvSpPr>
          <p:nvPr/>
        </p:nvSpPr>
        <p:spPr bwMode="auto">
          <a:xfrm>
            <a:off x="6902450" y="6410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DDAC2A5-29A7-4FA3-A429-8B6F3BD93E11}" type="slidenum">
              <a:rPr lang="pt-BR" sz="1000" b="1">
                <a:solidFill>
                  <a:srgbClr val="906693"/>
                </a:solidFill>
              </a:rPr>
              <a:pPr algn="r" eaLnBrk="1" hangingPunct="1"/>
              <a:t>7</a:t>
            </a:fld>
            <a:endParaRPr lang="pt-BR" sz="1000" b="1" dirty="0">
              <a:solidFill>
                <a:srgbClr val="906693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 rot="10800000" flipV="1">
            <a:off x="914399" y="2637655"/>
            <a:ext cx="7313613" cy="15834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4291" tIns="32146" rIns="64291" bIns="32146"/>
          <a:lstStyle/>
          <a:p>
            <a:pPr eaLnBrk="1" hangingPunct="1"/>
            <a:r>
              <a:rPr lang="pt-BR" sz="4800" dirty="0" smtClean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Observar a </a:t>
            </a:r>
            <a:br>
              <a:rPr lang="pt-BR" sz="4800" dirty="0" smtClean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</a:br>
            <a:r>
              <a:rPr lang="pt-BR" sz="4800" dirty="0" smtClean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linguagem</a:t>
            </a:r>
            <a:r>
              <a:rPr lang="pt-BR" sz="48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pt-BR" sz="4800" dirty="0" smtClean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usada</a:t>
            </a:r>
            <a:endParaRPr lang="pt-BR" sz="4800" dirty="0" smtClean="0">
              <a:solidFill>
                <a:srgbClr val="90669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812088" y="64087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508F435E-96DB-4461-8C80-3C6CE36EABFE}" type="slidenum">
              <a:rPr lang="pt-BR" sz="1000" b="1">
                <a:solidFill>
                  <a:srgbClr val="906693"/>
                </a:solidFill>
              </a:rPr>
              <a:pPr algn="ctr" eaLnBrk="1" hangingPunct="1"/>
              <a:t>8</a:t>
            </a:fld>
            <a:endParaRPr lang="pt-BR" sz="1000" b="1" dirty="0">
              <a:solidFill>
                <a:srgbClr val="906693"/>
              </a:solidFill>
            </a:endParaRPr>
          </a:p>
        </p:txBody>
      </p:sp>
      <p:pic>
        <p:nvPicPr>
          <p:cNvPr id="11269" name="Picture 4" descr="mediunidade psicografi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2997200"/>
            <a:ext cx="2471738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 rot="10800000" flipV="1">
            <a:off x="1330325" y="2636838"/>
            <a:ext cx="40338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algn="ctr" eaLnBrk="1" hangingPunct="1"/>
            <a:r>
              <a:rPr lang="pt-BR" sz="4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Observar</a:t>
            </a:r>
            <a:br>
              <a:rPr lang="pt-BR" sz="4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4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as suas</a:t>
            </a:r>
            <a:br>
              <a:rPr lang="pt-BR" sz="4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</a:br>
            <a:r>
              <a:rPr lang="pt-BR" sz="48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ações</a:t>
            </a:r>
            <a:endParaRPr lang="pt-BR" sz="48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7812088" y="64087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E7EA6B03-C608-4CDF-A04A-4B2867E709DF}" type="slidenum">
              <a:rPr lang="pt-BR" sz="1000" b="1">
                <a:solidFill>
                  <a:srgbClr val="906693"/>
                </a:solidFill>
              </a:rPr>
              <a:pPr algn="ctr" eaLnBrk="1" hangingPunct="1"/>
              <a:t>9</a:t>
            </a:fld>
            <a:endParaRPr lang="pt-BR" sz="1000" b="1" dirty="0">
              <a:solidFill>
                <a:srgbClr val="906693"/>
              </a:solidFill>
            </a:endParaRPr>
          </a:p>
        </p:txBody>
      </p:sp>
      <p:pic>
        <p:nvPicPr>
          <p:cNvPr id="12293" name="Picture 4" descr="BEZERRA DE MENEZE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927350"/>
            <a:ext cx="2376488" cy="2878138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 rot="10800000" flipV="1">
            <a:off x="5291138" y="3573463"/>
            <a:ext cx="338455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/>
          <a:lstStyle/>
          <a:p>
            <a:pPr algn="ctr" eaLnBrk="1" hangingPunct="1"/>
            <a: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Observar os sentimentos</a:t>
            </a:r>
            <a:b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</a:br>
            <a:r>
              <a:rPr lang="pt-BR" sz="3600" dirty="0">
                <a:solidFill>
                  <a:srgbClr val="906693"/>
                </a:solidFill>
                <a:cs typeface="Arial" pitchFamily="34" charset="0"/>
                <a:sym typeface="Arial" pitchFamily="34" charset="0"/>
              </a:rPr>
              <a:t>que inspiram</a:t>
            </a:r>
            <a:endParaRPr lang="pt-BR" sz="5400" dirty="0">
              <a:solidFill>
                <a:srgbClr val="906693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PE_GEM_Unidade1_Aula4">
  <a:themeElements>
    <a:clrScheme name="GEPE_GEM_Unidade1_Aula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PE_GEM_Unidade1_Aula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PE_GEM_Unidade1_Aula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PE_GEM_Unidade1_Aula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PE_GEM_Unidade1_Aula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833</Words>
  <Application>Microsoft Office PowerPoint</Application>
  <PresentationFormat>Apresentação na tela (4:3)</PresentationFormat>
  <Paragraphs>199</Paragraphs>
  <Slides>54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GEPE_GEM_Unidade1_Aula4</vt:lpstr>
      <vt:lpstr>Apresentação do PowerPoint</vt:lpstr>
      <vt:lpstr>Apresentação do PowerPoint</vt:lpstr>
      <vt:lpstr>Apresentação do PowerPoint</vt:lpstr>
      <vt:lpstr>Apresentação do PowerPoint</vt:lpstr>
      <vt:lpstr>De acordo com o Espírito, podemos: adverti-lo, esclarecê-lo, confortá-lo ou, então, pedir ajuda e receber instruções</vt:lpstr>
      <vt:lpstr>Como avaliar a natureza de um Espírito?</vt:lpstr>
      <vt:lpstr>Observar a  linguagem usada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bons nunca ordenam; não se impõem, aconselham;  se não são escutados, retiram-se</vt:lpstr>
      <vt:lpstr>Os bons não lisonjeiam; aprovam o bem feito, mas sempre  com reserva</vt:lpstr>
      <vt:lpstr>Os bons  desprezam a forma</vt:lpstr>
      <vt:lpstr>Os bons são escrupulosos nos conselhos. Só orientam para o bem, conforme as leis naturais</vt:lpstr>
      <vt:lpstr>Os bons guardam reservas em assuntos que constrangem</vt:lpstr>
      <vt:lpstr>Os bons  atenuam o erro e pregam a indulgência</vt:lpstr>
      <vt:lpstr>Os bons atuam com  calma e doçura sobre o médium</vt:lpstr>
      <vt:lpstr>Apresentação do PowerPoint</vt:lpstr>
      <vt:lpstr>Local adequado para a atividade</vt:lpstr>
      <vt:lpstr>Dirigente  instruído na Doutrina Espírita</vt:lpstr>
      <vt:lpstr>Passes somente em quem necessita</vt:lpstr>
      <vt:lpstr>Vestuário comum, simples e discreto</vt:lpstr>
      <vt:lpstr>Reunião com horário para começar e encerrar</vt:lpstr>
      <vt:lpstr>Pontualidade na abertura dos trabalhos</vt:lpstr>
      <vt:lpstr>Orientação doutrinária adequada ao tipo de reunião</vt:lpstr>
      <vt:lpstr>Preces simples e oportunas</vt:lpstr>
      <vt:lpstr>Médiuns esclarecidos e educados</vt:lpstr>
      <vt:lpstr>Ambiente disciplinado</vt:lpstr>
      <vt:lpstr>Ambiente disciplinado</vt:lpstr>
      <vt:lpstr>Sem práticas exteriores</vt:lpstr>
      <vt:lpstr>Com propósito de ajuda e aprendizado aos encarnados e desencarnados</vt:lpstr>
      <vt:lpstr>Sem interesses materiais</vt:lpstr>
      <vt:lpstr>Avaliação  criteriosa das manifestações obtidas</vt:lpstr>
      <vt:lpstr>O que dizer  de uma reunião em  que os trabalhadores entram atrasados?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Info</cp:lastModifiedBy>
  <cp:revision>182</cp:revision>
  <dcterms:created xsi:type="dcterms:W3CDTF">2012-11-15T17:55:20Z</dcterms:created>
  <dcterms:modified xsi:type="dcterms:W3CDTF">2014-09-10T13:57:16Z</dcterms:modified>
</cp:coreProperties>
</file>