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440" r:id="rId2"/>
    <p:sldId id="257" r:id="rId3"/>
    <p:sldId id="358" r:id="rId4"/>
    <p:sldId id="364" r:id="rId5"/>
    <p:sldId id="335" r:id="rId6"/>
    <p:sldId id="385" r:id="rId7"/>
    <p:sldId id="332" r:id="rId8"/>
    <p:sldId id="381" r:id="rId9"/>
    <p:sldId id="383" r:id="rId10"/>
    <p:sldId id="384" r:id="rId11"/>
    <p:sldId id="368" r:id="rId12"/>
    <p:sldId id="476" r:id="rId13"/>
    <p:sldId id="369" r:id="rId14"/>
    <p:sldId id="370" r:id="rId15"/>
    <p:sldId id="371" r:id="rId16"/>
    <p:sldId id="386" r:id="rId17"/>
    <p:sldId id="372" r:id="rId18"/>
    <p:sldId id="387" r:id="rId19"/>
    <p:sldId id="388" r:id="rId20"/>
    <p:sldId id="389" r:id="rId21"/>
    <p:sldId id="373" r:id="rId22"/>
    <p:sldId id="392" r:id="rId23"/>
    <p:sldId id="374" r:id="rId24"/>
    <p:sldId id="403" r:id="rId25"/>
    <p:sldId id="404" r:id="rId26"/>
    <p:sldId id="405" r:id="rId27"/>
    <p:sldId id="406" r:id="rId28"/>
    <p:sldId id="408" r:id="rId29"/>
    <p:sldId id="409" r:id="rId30"/>
    <p:sldId id="410" r:id="rId31"/>
    <p:sldId id="411" r:id="rId32"/>
    <p:sldId id="412" r:id="rId33"/>
    <p:sldId id="413" r:id="rId34"/>
    <p:sldId id="414" r:id="rId35"/>
    <p:sldId id="407" r:id="rId36"/>
    <p:sldId id="415" r:id="rId37"/>
    <p:sldId id="417" r:id="rId38"/>
    <p:sldId id="418" r:id="rId39"/>
    <p:sldId id="427" r:id="rId40"/>
    <p:sldId id="420" r:id="rId41"/>
    <p:sldId id="421" r:id="rId42"/>
    <p:sldId id="429" r:id="rId43"/>
    <p:sldId id="433" r:id="rId44"/>
    <p:sldId id="423" r:id="rId45"/>
    <p:sldId id="424" r:id="rId46"/>
    <p:sldId id="425" r:id="rId47"/>
    <p:sldId id="426" r:id="rId48"/>
    <p:sldId id="434" r:id="rId49"/>
    <p:sldId id="435" r:id="rId50"/>
    <p:sldId id="437" r:id="rId51"/>
    <p:sldId id="438" r:id="rId52"/>
    <p:sldId id="439" r:id="rId53"/>
    <p:sldId id="401" r:id="rId54"/>
    <p:sldId id="393" r:id="rId55"/>
    <p:sldId id="399" r:id="rId56"/>
    <p:sldId id="398" r:id="rId57"/>
    <p:sldId id="394" r:id="rId58"/>
    <p:sldId id="400" r:id="rId59"/>
    <p:sldId id="441" r:id="rId60"/>
    <p:sldId id="477" r:id="rId61"/>
    <p:sldId id="478" r:id="rId62"/>
    <p:sldId id="479" r:id="rId63"/>
    <p:sldId id="480" r:id="rId64"/>
    <p:sldId id="481" r:id="rId65"/>
    <p:sldId id="482" r:id="rId66"/>
    <p:sldId id="483" r:id="rId67"/>
    <p:sldId id="484" r:id="rId68"/>
    <p:sldId id="485" r:id="rId69"/>
    <p:sldId id="486" r:id="rId70"/>
    <p:sldId id="487" r:id="rId71"/>
    <p:sldId id="488" r:id="rId72"/>
    <p:sldId id="489" r:id="rId73"/>
    <p:sldId id="490" r:id="rId7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6693"/>
    <a:srgbClr val="9066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40" autoAdjust="0"/>
    <p:restoredTop sz="85144" autoAdjust="0"/>
  </p:normalViewPr>
  <p:slideViewPr>
    <p:cSldViewPr showGuides="1">
      <p:cViewPr varScale="1">
        <p:scale>
          <a:sx n="89" d="100"/>
          <a:sy n="89" d="100"/>
        </p:scale>
        <p:origin x="-270" y="-90"/>
      </p:cViewPr>
      <p:guideLst>
        <p:guide orient="horz" pos="211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pt-B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pt-B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pt-B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F23B468C-C11F-4A49-959E-62461725A80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1233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TERCEIRA UNIDADE: A MEDIUNIDADE E O MÉDIUM</a:t>
            </a:r>
          </a:p>
          <a:p>
            <a:r>
              <a:rPr lang="pt-BR" dirty="0" smtClean="0"/>
              <a:t>Capítulo 22 – Obsessão – I</a:t>
            </a:r>
          </a:p>
          <a:p>
            <a:r>
              <a:rPr lang="pt-BR" dirty="0" smtClean="0"/>
              <a:t>Capítulo 23 – Obsessão - II</a:t>
            </a:r>
            <a:endParaRPr lang="pt-BR" dirty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4F2EB0C-4562-42D2-B3CA-6614AEB91DAC}" type="slidenum">
              <a:rPr lang="pt-BR">
                <a:ea typeface="ＭＳ Ｐゴシック" panose="020B0600070205080204" pitchFamily="34" charset="-128"/>
              </a:rPr>
              <a:pPr/>
              <a:t>1</a:t>
            </a:fld>
            <a:endParaRPr 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9848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ACF2CB-7F33-40EE-BC08-451565EF9E12}" type="slidenum">
              <a:rPr lang="pt-BR"/>
              <a:pPr/>
              <a:t>42</a:t>
            </a:fld>
            <a:endParaRPr lang="pt-BR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FBC39878-246F-45E4-B894-C1EB7CA53D90}" type="slidenum">
              <a:rPr lang="pt-BR" sz="1200" b="0">
                <a:ea typeface="ＭＳ Ｐゴシック" panose="020B0600070205080204" pitchFamily="34" charset="-128"/>
              </a:rPr>
              <a:pPr algn="r"/>
              <a:t>42</a:t>
            </a:fld>
            <a:endParaRPr lang="pt-BR" sz="1200" b="0">
              <a:ea typeface="ＭＳ Ｐゴシック" panose="020B0600070205080204" pitchFamily="34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09550" indent="-209550" defTabSz="45720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2102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7E1DE1-51E9-47C5-9E0B-4829896DD140}" type="slidenum">
              <a:rPr lang="pt-BR"/>
              <a:pPr/>
              <a:t>50</a:t>
            </a:fld>
            <a:endParaRPr lang="pt-BR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93258B4-7376-4CF1-8CB4-B5DCE10781A6}" type="slidenum">
              <a:rPr lang="pt-BR" sz="1200" b="0">
                <a:ea typeface="ＭＳ Ｐゴシック" panose="020B0600070205080204" pitchFamily="34" charset="-128"/>
              </a:rPr>
              <a:pPr algn="r"/>
              <a:t>50</a:t>
            </a:fld>
            <a:endParaRPr lang="pt-BR" sz="1200" b="0">
              <a:ea typeface="ＭＳ Ｐゴシック" panose="020B0600070205080204" pitchFamily="34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09550" indent="-209550" defTabSz="45720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2600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Mandar por email a prece ao grupo de estudo no fórum virtual existente.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B468C-C11F-4A49-959E-62461725A800}" type="slidenum">
              <a:rPr lang="pt-BR" smtClean="0"/>
              <a:pPr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0549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4AF745-584A-4D54-AF45-571C3EC180E4}" type="slidenum">
              <a:rPr lang="pt-BR"/>
              <a:pPr/>
              <a:t>53</a:t>
            </a:fld>
            <a:endParaRPr lang="pt-BR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6C6994EC-4ADC-4A0F-AA0B-7D9BE889C8CE}" type="slidenum">
              <a:rPr lang="pt-BR" sz="1200" b="0">
                <a:ea typeface="ＭＳ Ｐゴシック" panose="020B0600070205080204" pitchFamily="34" charset="-128"/>
              </a:rPr>
              <a:pPr algn="r"/>
              <a:t>53</a:t>
            </a:fld>
            <a:endParaRPr lang="pt-BR" sz="1200" b="0">
              <a:ea typeface="ＭＳ Ｐゴシック" panose="020B0600070205080204" pitchFamily="34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09550" indent="-209550" defTabSz="45720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156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48FB144-A360-41DA-8F56-95549FF378B5}" type="slidenum">
              <a:rPr lang="pt-BR" sz="1200"/>
              <a:pPr eaLnBrk="1" hangingPunct="1"/>
              <a:t>59</a:t>
            </a:fld>
            <a:endParaRPr lang="pt-BR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52400" indent="-152400" eaLnBrk="1" hangingPunct="1"/>
            <a:r>
              <a:rPr lang="pt-BR" dirty="0" smtClean="0"/>
              <a:t>Capítulo 3 – Fases do treinamento mediúnico. Pág. 104 a 112</a:t>
            </a:r>
          </a:p>
          <a:p>
            <a:pPr marL="152400" indent="-152400" eaLnBrk="1" hangingPunct="1"/>
            <a:r>
              <a:rPr lang="pt-BR" dirty="0" smtClean="0"/>
              <a:t>4. 4ª fase – Envolvimento, pág. 104.</a:t>
            </a:r>
          </a:p>
          <a:p>
            <a:pPr marL="152400" indent="-152400" eaLnBrk="1" hangingPunct="1"/>
            <a:r>
              <a:rPr lang="pt-BR" dirty="0" smtClean="0"/>
              <a:t>Semana 3 de 3</a:t>
            </a:r>
          </a:p>
        </p:txBody>
      </p:sp>
    </p:spTree>
    <p:extLst>
      <p:ext uri="{BB962C8B-B14F-4D97-AF65-F5344CB8AC3E}">
        <p14:creationId xmlns:p14="http://schemas.microsoft.com/office/powerpoint/2010/main" val="2065984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F04477-9C77-4C6C-8843-14B156E7206E}" type="slidenum">
              <a:rPr lang="pt-BR" b="0"/>
              <a:pPr/>
              <a:t>60</a:t>
            </a:fld>
            <a:endParaRPr lang="pt-BR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308793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Capítulo 3 – Fases do Treinamento Mediúnico</a:t>
            </a:r>
          </a:p>
          <a:p>
            <a:pPr eaLnBrk="1" hangingPunct="1"/>
            <a:r>
              <a:rPr lang="pt-BR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Roteiro</a:t>
            </a:r>
            <a:r>
              <a:rPr lang="pt-BR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contido no item 4.4 Modelo para conduzir a fase. Páginas 107 a 109.</a:t>
            </a:r>
          </a:p>
          <a:p>
            <a:pPr eaLnBrk="1" hangingPunct="1"/>
            <a:r>
              <a:rPr lang="pt-BR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Ver material de apoio.</a:t>
            </a:r>
            <a:endParaRPr lang="pt-BR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9A3DA-30A1-4D55-AAC6-EDD093865B62}" type="slidenum">
              <a:rPr lang="pt-BR" smtClean="0"/>
              <a:pPr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7692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A5D71A-1087-49C8-95A4-8CE7956C65A8}" type="slidenum">
              <a:rPr lang="pt-BR"/>
              <a:pPr/>
              <a:t>6</a:t>
            </a:fld>
            <a:endParaRPr lang="pt-BR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7217939F-CB52-46A1-BBDF-2CBFECE24664}" type="slidenum">
              <a:rPr lang="pt-BR" sz="1200" b="0">
                <a:ea typeface="ＭＳ Ｐゴシック" panose="020B0600070205080204" pitchFamily="34" charset="-128"/>
              </a:rPr>
              <a:pPr algn="r"/>
              <a:t>6</a:t>
            </a:fld>
            <a:endParaRPr lang="pt-BR" sz="1200" b="0">
              <a:ea typeface="ＭＳ Ｐゴシック" panose="020B0600070205080204" pitchFamily="34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09550" indent="-209550" defTabSz="45720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5296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656B53-148F-4F68-91EF-8C8CB6C89CF8}" type="slidenum">
              <a:rPr lang="pt-BR"/>
              <a:pPr/>
              <a:t>7</a:t>
            </a:fld>
            <a:endParaRPr lang="pt-BR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Com origem nesta ou em outra vida.</a:t>
            </a:r>
          </a:p>
        </p:txBody>
      </p:sp>
    </p:spTree>
    <p:extLst>
      <p:ext uri="{BB962C8B-B14F-4D97-AF65-F5344CB8AC3E}">
        <p14:creationId xmlns:p14="http://schemas.microsoft.com/office/powerpoint/2010/main" val="2834731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606102-4960-45A3-9C5B-574E07BD9675}" type="slidenum">
              <a:rPr lang="pt-BR"/>
              <a:pPr/>
              <a:t>9</a:t>
            </a:fld>
            <a:endParaRPr lang="pt-BR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2040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33DC3E-1EF6-4F1C-B91A-4D3BA7943255}" type="slidenum">
              <a:rPr lang="pt-BR"/>
              <a:pPr/>
              <a:t>10</a:t>
            </a:fld>
            <a:endParaRPr lang="pt-BR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03DD4EC4-DA1E-4548-BE5C-08C3321547D5}" type="slidenum">
              <a:rPr lang="pt-BR" sz="1200" b="0">
                <a:ea typeface="ＭＳ Ｐゴシック" panose="020B0600070205080204" pitchFamily="34" charset="-128"/>
              </a:rPr>
              <a:pPr algn="r"/>
              <a:t>10</a:t>
            </a:fld>
            <a:endParaRPr lang="pt-BR" sz="1200" b="0">
              <a:ea typeface="ＭＳ Ｐゴシック" panose="020B0600070205080204" pitchFamily="34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09550" indent="-209550" defTabSz="45720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004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1C13DE-BDA8-42E0-B79C-F05140D8713B}" type="slidenum">
              <a:rPr lang="pt-BR"/>
              <a:pPr/>
              <a:t>16</a:t>
            </a:fld>
            <a:endParaRPr lang="pt-BR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72864C8F-AA51-44F1-9D8B-D7915F1F3FEF}" type="slidenum">
              <a:rPr lang="pt-BR" sz="1200" b="0">
                <a:ea typeface="ＭＳ Ｐゴシック" panose="020B0600070205080204" pitchFamily="34" charset="-128"/>
              </a:rPr>
              <a:pPr algn="r"/>
              <a:t>16</a:t>
            </a:fld>
            <a:endParaRPr lang="pt-BR" sz="1200" b="0">
              <a:ea typeface="ＭＳ Ｐゴシック" panose="020B0600070205080204" pitchFamily="34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09550" indent="-209550" defTabSz="45720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2969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B0DF10-C295-4591-8FA2-031FF67B6528}" type="slidenum">
              <a:rPr lang="pt-BR"/>
              <a:pPr/>
              <a:t>20</a:t>
            </a:fld>
            <a:endParaRPr lang="pt-BR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321F4B7-CDE2-4B79-A517-EE3ED7347BA0}" type="slidenum">
              <a:rPr lang="pt-BR" sz="1200" b="0">
                <a:ea typeface="ＭＳ Ｐゴシック" panose="020B0600070205080204" pitchFamily="34" charset="-128"/>
              </a:rPr>
              <a:pPr algn="r"/>
              <a:t>20</a:t>
            </a:fld>
            <a:endParaRPr lang="pt-BR" sz="1200" b="0">
              <a:ea typeface="ＭＳ Ｐゴシック" panose="020B0600070205080204" pitchFamily="34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09550" indent="-209550" defTabSz="45720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4480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E5CB8B-8904-4C37-9792-9A199C9C897A}" type="slidenum">
              <a:rPr lang="pt-BR"/>
              <a:pPr/>
              <a:t>22</a:t>
            </a:fld>
            <a:endParaRPr lang="pt-BR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D406538-967F-49CE-A111-FFF3FFBCF388}" type="slidenum">
              <a:rPr lang="pt-BR" sz="1200" b="0">
                <a:ea typeface="ＭＳ Ｐゴシック" panose="020B0600070205080204" pitchFamily="34" charset="-128"/>
              </a:rPr>
              <a:pPr algn="r"/>
              <a:t>22</a:t>
            </a:fld>
            <a:endParaRPr lang="pt-BR" sz="1200" b="0">
              <a:ea typeface="ＭＳ Ｐゴシック" panose="020B0600070205080204" pitchFamily="34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09550" indent="-209550" defTabSz="45720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6288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5B79AB-55E1-4212-BEFB-BC12D50CAF64}" type="slidenum">
              <a:rPr lang="pt-BR"/>
              <a:pPr/>
              <a:t>39</a:t>
            </a:fld>
            <a:endParaRPr lang="pt-BR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E647D77-90C5-49C5-ACA8-DC201AD46061}" type="slidenum">
              <a:rPr lang="pt-BR" sz="1200" b="0">
                <a:ea typeface="ＭＳ Ｐゴシック" panose="020B0600070205080204" pitchFamily="34" charset="-128"/>
              </a:rPr>
              <a:pPr algn="r"/>
              <a:t>39</a:t>
            </a:fld>
            <a:endParaRPr lang="pt-BR" sz="1200" b="0">
              <a:ea typeface="ＭＳ Ｐゴシック" panose="020B0600070205080204" pitchFamily="34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09550" indent="-209550" defTabSz="45720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0760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01A3B335-2E1F-48FD-A364-3149F6F7D96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3195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FC043A5-3ECE-4135-A98A-D32C5CFAA28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134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573713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573713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D04E35-1157-423E-8054-368FCD240D5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923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B104B2-0D16-4C2C-A0BB-905A0FE556D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2335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C1773C-56C4-4C27-9377-00A68847994C}" type="slidenum">
              <a:rPr lang="pt-BR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268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4213" y="1412875"/>
            <a:ext cx="381158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3811588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9A9A919-AD52-47AD-9287-246B488BB7B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4171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3091ED-16D9-4B0F-AC6C-94EA8C04974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7282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1F4ADD3-38B7-4C36-97FB-0A5E38BFDF4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269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01B96A-D9E3-43C5-B8FB-319CD86887F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295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1B763-01E9-43B7-B877-97C8B56D0EE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894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3D6C722-2015-4EEF-8181-1FED71653D1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6996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2-slid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-20638"/>
            <a:ext cx="9107487" cy="683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412875"/>
            <a:ext cx="77755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4960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906693"/>
                </a:solidFill>
              </a:defRPr>
            </a:lvl1pPr>
          </a:lstStyle>
          <a:p>
            <a:fld id="{86785E7F-59AD-4D56-B090-16C485C642DF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ctr" rtl="0" fontAlgn="base">
        <a:spcBef>
          <a:spcPct val="0"/>
        </a:spcBef>
        <a:spcAft>
          <a:spcPct val="0"/>
        </a:spcAft>
        <a:defRPr sz="4400" kern="1200">
          <a:solidFill>
            <a:srgbClr val="906693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com.br/url?sa=i&amp;rct=j&amp;q=&amp;esrc=s&amp;frm=1&amp;source=images&amp;cd=&amp;cad=rja&amp;docid=GJh2PC4erxDuqM&amp;tbnid=O-mmudg7lNPQuM:&amp;ved=0CAUQjRw&amp;url=http://comunidadeteurgicaportuguesa.wordpress.com/2012/11/09/teosofia-espiritismo-e-mediunidade-o-dilema-psiquico-2/&amp;ei=syJ8UYPuOo-a9QTO0YHYCg&amp;bvm=bv.45645796,d.eWU&amp;psig=AFQjCNEUqE5w_JQRdcgh4HFNGvp1HsuZHg&amp;ust=1367176073004777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com.br/url?sa=i&amp;rct=j&amp;q=&amp;esrc=s&amp;frm=1&amp;source=images&amp;cd=&amp;cad=rja&amp;docid=b61eFmBIZp82bM&amp;tbnid=6bKo-mHoxXbk1M:&amp;ved=0CAUQjRw&amp;url=http://purezadoutrinaria.wordpress.com/category/apometria/&amp;ei=ZzZ9Ub_1MYfY0QGs54GQBg&amp;bvm=bv.45645796,d.dmg&amp;psig=AFQjCNE2bjEcXCRu8SZ8A6gKq_7sXwtOKQ&amp;ust=1367246806199126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com.br/url?sa=i&amp;rct=j&amp;q=&amp;esrc=s&amp;frm=1&amp;source=images&amp;cd=&amp;cad=rja&amp;docid=Kg0g3z8QOpQOVM&amp;tbnid=KoA8qNdb7xkvaM:&amp;ved=0CAUQjRw&amp;url=http://manancialdeluz.blogspot.com/2009/11/subjugacao.html&amp;ei=sTZ9Uau0OozG0AGgwYHoAw&amp;bvm=bv.45645796,d.dmg&amp;psig=AFQjCNHu4uD7uDodxpeWDwzvK5ibXqqkMQ&amp;ust=136724688500299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om.br/url?sa=i&amp;rct=j&amp;q=&amp;esrc=s&amp;frm=1&amp;source=images&amp;cd=&amp;cad=rja&amp;docid=WMCo9UR-pHQRPM&amp;tbnid=TcaU1DrntflXDM:&amp;ved=0CAUQjRw&amp;url=http://www.radioboanova.com.br/novo/noticia.php?NOTCODIGO=6325800&amp;ei=BDd9UfHwC-Hj0gH43oCgCg&amp;bvm=bv.45645796,d.dmg&amp;psig=AFQjCNHu4uD7uDodxpeWDwzvK5ibXqqkMQ&amp;ust=1367246885002991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com.br/url?sa=i&amp;rct=j&amp;q=&amp;esrc=s&amp;frm=1&amp;source=images&amp;cd=&amp;cad=rja&amp;docid=W6TYT68kTZBgXM&amp;tbnid=Vmi80MoEv1Oe7M:&amp;ved=0CAUQjRw&amp;url=http://tantodemimrabiscos.blogspot.com/2009_02_01_archive.html&amp;ei=fDd9UbjcMbKE0QHdj4C4Cw&amp;bvm=bv.45645796,d.dmg&amp;psig=AFQjCNE24jZiTPaKVGlTqHKyfYQHPyQ60w&amp;ust=1367247082605852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frm=1&amp;source=images&amp;cd=&amp;cad=rja&amp;docid=G8Zyxqlvzd8MsM&amp;tbnid=LD8MrtPrwjQwTM:&amp;ved=0CAUQjRw&amp;url=http://vimeo.com/10645199&amp;ei=eudzUarQNoqc9QSo5YAg&amp;psig=AFQjCNFfUF90jEKCAGhVKKpTzb34_-HRSA&amp;ust=1366636680501069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google.com.br/url?sa=i&amp;rct=j&amp;q=&amp;esrc=s&amp;frm=1&amp;source=images&amp;cd=&amp;cad=rja&amp;docid=SY8mKvamRfrd-M&amp;tbnid=q0gdn5EYS81tAM:&amp;ved=0CAUQjRw&amp;url=http://ellenkleyze.wordpress.com/2012/03/29/chorar-sem-motivo/&amp;ei=ZDl9Ufz-KePX0QHe7YCIDw&amp;bvm=bv.45645796,d.dmg&amp;psig=AFQjCNGYspy0nO9VZEV7QlAlEc4ePK9iAg&amp;ust=1367247577932812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google.com.br/url?sa=i&amp;rct=j&amp;q=&amp;esrc=s&amp;frm=1&amp;source=images&amp;cd=&amp;cad=rja&amp;docid=R2BXXbKRtQAWrM&amp;tbnid=jnSlpNWfXIGjzM:&amp;ved=0CAUQjRw&amp;url=http://besoirar.blogspot.com/2008_11_01_archive.html&amp;ei=7jh9UamuF-bA0AHwjYGoCg&amp;bvm=bv.45645796,d.dmg&amp;psig=AFQjCNGllNjjOxeJZjLtHNiOPQkcyqNGcg&amp;ust=1367247349461161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google.com.br/url?sa=i&amp;rct=j&amp;q=&amp;esrc=s&amp;frm=1&amp;source=images&amp;cd=&amp;cad=rja&amp;docid=A9Rpy4pb-WAYJM&amp;tbnid=NwDhpWZ2SHz5rM:&amp;ved=0CAUQjRw&amp;url=http://terapiaestarbem.blogspot.com/2011/06/excesso-de-agressividade-pode-ser.html&amp;ei=NDl9Ua3MDYe50gHx0oDQBQ&amp;bvm=bv.45645796,d.dmg&amp;psig=AFQjCNHogGm91zrSbuA_145vLvNB7QjD3g&amp;ust=1367247512327532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com.br/url?sa=i&amp;rct=j&amp;q=&amp;esrc=s&amp;frm=1&amp;source=images&amp;cd=&amp;cad=rja&amp;docid=4YCVDy2nS_oT0M&amp;tbnid=d7S6kblwjr_76M:&amp;ved=0CAUQjRw&amp;url=http://anahihoy.blogspot.com/&amp;ei=mzl9UezgIPTL0gHDiYHACQ&amp;bvm=bv.45645796,d.dmg&amp;psig=AFQjCNGYspy0nO9VZEV7QlAlEc4ePK9iAg&amp;ust=1367247577932812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frm=1&amp;source=images&amp;cd=&amp;cad=rja&amp;docid=AILKRwaEylUHFM&amp;tbnid=x48Z0gzK5_00aM:&amp;ved=0CAUQjRw&amp;url=http://www.oconsolador.com.br/ano4/181/especial.html&amp;ei=ZNt7UaaNDI3W8gS7v4HYAg&amp;bvm=bv.45645796,d.eWU&amp;psig=AFQjCNGU3_m5demHsdJpbH910AHr8ifPCA&amp;ust=1367157972316916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google.com.br/url?sa=i&amp;rct=j&amp;q=&amp;esrc=s&amp;frm=1&amp;source=images&amp;cd=&amp;cad=rja&amp;docid=G8Zyxqlvzd8MsM&amp;tbnid=LD8MrtPrwjQwTM:&amp;ved=0CAUQjRw&amp;url=http://vimeo.com/10645199&amp;ei=eudzUarQNoqc9QSo5YAg&amp;psig=AFQjCNFfUF90jEKCAGhVKKpTzb34_-HRSA&amp;ust=1366636680501069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om.br/url?sa=i&amp;rct=j&amp;q=&amp;esrc=s&amp;frm=1&amp;source=images&amp;cd=&amp;cad=rja&amp;docid=23VXq4sEmE2elM&amp;tbnid=ZG3QkEdWbPSeXM:&amp;ved=0CAUQjRw&amp;url=http://vaniaferrocarvalho.blogspot.com/2012/09/orar-de-manha.html&amp;ei=AjF9UbWwF-H30gGNm4C4Aw&amp;bvm=bv.45645796,d.dmg&amp;psig=AFQjCNGIHykE_Lj8GxONN9C_b7PgLAQjFw&amp;ust=1367245364149210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frm=1&amp;source=images&amp;cd=&amp;cad=rja&amp;docid=XInDHn4VhBBkkM&amp;tbnid=WcwNCYQfKk_7lM:&amp;ved=0CAUQjRw&amp;url=http://agendaesoterica.blogspot.com/2013/03/o-passe.html&amp;ei=qS59UbXgN4m60gGT8oHACQ&amp;bvm=bv.45645796,d.dmg&amp;psig=AFQjCNE3WTr5LZyLn6qtFcXuD-hbyZ31cQ&amp;ust=1367244831185272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google.com.br/url?sa=i&amp;rct=j&amp;q=&amp;esrc=s&amp;frm=1&amp;source=images&amp;cd=&amp;cad=rja&amp;docid=Gej4RiWsJ-_i7M&amp;tbnid=T9x_qcRUCdX89M:&amp;ved=0CAUQjRw&amp;url=http://simplismenteduda.blogspot.com/2011_04_01_archive.html&amp;ei=fzB9UbCPCIfP0gHndg&amp;bvm=bv.45645796,d.dmg&amp;psig=AFQjCNGI8xJ-Z7E-QPMTgUJUfRh8s__-OQ&amp;ust=1367245282274473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com.br/url?sa=i&amp;rct=j&amp;q=&amp;esrc=s&amp;frm=1&amp;source=images&amp;cd=&amp;cad=rja&amp;docid=27oW7zLI0w4tkM&amp;tbnid=tyHbOsf2J5qNdM:&amp;ved=0CAUQjRw&amp;url=http://vitor-ponte.blogspot.com/&amp;ei=Cip8UfD_B4yw8QTlloAQ&amp;bvm=bv.45645796,d.dmg&amp;psig=AFQjCNGWGJVLBXe16E_hV_oAqfn7iVuXAw&amp;ust=1367159075509271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frm=1&amp;source=images&amp;cd=&amp;cad=rja&amp;docid=dK29VWeNzUZiMM&amp;tbnid=pAtn6Ki6G6Fx-M:&amp;ved=0CAUQjRw&amp;url=http://hypescience.com/a-vinganca-e-doce-%E2%80%93-pelo-menos-no-inicio/&amp;ei=azR9UdugLq6p0AG1iYCYDg&amp;bvm=bv.45645796,d.dmg&amp;psig=AFQjCNEqVPMdGPYwXWqeri1HZXE5ZxBt9g&amp;ust=136724628504717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frm=1&amp;source=images&amp;cd=&amp;cad=rja&amp;docid=knPDK4WOuORtMM&amp;tbnid=RCgIYtv4p5oxKM:&amp;ved=0CAUQjRw&amp;url=http://estudodaumbanda.wordpress.com/2012/02/10/iii-obsesso/&amp;ei=Vx58Ubl2g-zzBKfPgJAP&amp;bvm=bv.45645796,d.eWU&amp;psig=AFQjCNGU3_m5demHsdJpbH910AHr8ifPCA&amp;ust=1367157972316916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hyperlink" Target="http://www.google.com.br/url?sa=i&amp;rct=j&amp;q=&amp;esrc=s&amp;frm=1&amp;source=images&amp;cd=&amp;cad=rja&amp;docid=rcViwJeJGERByM&amp;tbnid=ksVt3jw65bgnmM:&amp;ved=0CAUQjRw&amp;url=http://laprovitera.blogspot.com/&amp;ei=9NtzUc-5I4TS9QTwwIHABQ&amp;bvm=bv.45512109,d.eWU&amp;psig=AFQjCNHenPsT4TGJKu__snBLEk7VdB-KuQ&amp;ust=136663381169038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8"/>
            <a:ext cx="9144000" cy="6815061"/>
          </a:xfrm>
          <a:prstGeom prst="rect">
            <a:avLst/>
          </a:prstGeom>
        </p:spPr>
      </p:pic>
      <p:sp>
        <p:nvSpPr>
          <p:cNvPr id="3075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926568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926568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926568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926568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92656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2656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2656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2656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26568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F25B057-7566-4186-98C9-2EB6E54E6106}" type="slidenum">
              <a:rPr lang="pt-BR" sz="1000">
                <a:solidFill>
                  <a:srgbClr val="906693"/>
                </a:solidFill>
                <a:ea typeface="ＭＳ Ｐゴシック" panose="020B0600070205080204" pitchFamily="34" charset="-128"/>
              </a:rPr>
              <a:pPr algn="r"/>
              <a:t>1</a:t>
            </a:fld>
            <a:endParaRPr lang="pt-BR" sz="1000" dirty="0">
              <a:solidFill>
                <a:srgbClr val="906693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99592" y="2192327"/>
            <a:ext cx="4062660" cy="202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ts val="5500"/>
              </a:lnSpc>
              <a:spcAft>
                <a:spcPts val="0"/>
              </a:spcAft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UNIDADE 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3</a:t>
            </a:r>
            <a:endParaRPr lang="pt-BR" sz="24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30000"/>
                  </a:prstClr>
                </a:outerShdw>
              </a:effectLst>
            </a:endParaRPr>
          </a:p>
          <a:p>
            <a:pPr eaLnBrk="1" hangingPunct="1">
              <a:lnSpc>
                <a:spcPts val="4800"/>
              </a:lnSpc>
              <a:spcAft>
                <a:spcPts val="0"/>
              </a:spcAft>
              <a:defRPr/>
            </a:pPr>
            <a:r>
              <a:rPr lang="pt-BR" sz="4000" b="1" spc="-15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A MEDIUNIDADE </a:t>
            </a:r>
            <a:r>
              <a:rPr lang="pt-BR" sz="4000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E O MÉDIUM</a:t>
            </a:r>
            <a:endParaRPr lang="pt-BR" sz="40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219700" y="4494649"/>
            <a:ext cx="3529013" cy="131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5500"/>
              </a:lnSpc>
              <a:spcAft>
                <a:spcPts val="0"/>
              </a:spcAft>
              <a:defRPr/>
            </a:pPr>
            <a:r>
              <a:rPr lang="pt-BR" sz="2400" b="0" dirty="0" smtClean="0">
                <a:solidFill>
                  <a:srgbClr val="906693"/>
                </a:solidFill>
              </a:rPr>
              <a:t>AULA 20</a:t>
            </a:r>
          </a:p>
          <a:p>
            <a:pPr eaLnBrk="1" hangingPunct="1">
              <a:lnSpc>
                <a:spcPts val="4000"/>
              </a:lnSpc>
              <a:spcAft>
                <a:spcPts val="0"/>
              </a:spcAft>
              <a:defRPr/>
            </a:pPr>
            <a:r>
              <a:rPr lang="pt-BR" sz="4000" b="1" dirty="0" smtClean="0">
                <a:solidFill>
                  <a:srgbClr val="906693"/>
                </a:solidFill>
              </a:rPr>
              <a:t>Obsessão</a:t>
            </a:r>
          </a:p>
        </p:txBody>
      </p:sp>
    </p:spTree>
    <p:extLst>
      <p:ext uri="{BB962C8B-B14F-4D97-AF65-F5344CB8AC3E}">
        <p14:creationId xmlns:p14="http://schemas.microsoft.com/office/powerpoint/2010/main" val="352739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8FAE1-E832-4CB4-B609-F61FCD3CC978}" type="slidenum">
              <a:rPr lang="pt-BR"/>
              <a:pPr/>
              <a:t>10</a:t>
            </a:fld>
            <a:endParaRPr lang="pt-BR"/>
          </a:p>
        </p:txBody>
      </p:sp>
      <p:pic>
        <p:nvPicPr>
          <p:cNvPr id="238594" name="Picture 2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AutoShape 5"/>
          <p:cNvSpPr>
            <a:spLocks/>
          </p:cNvSpPr>
          <p:nvPr/>
        </p:nvSpPr>
        <p:spPr bwMode="auto">
          <a:xfrm>
            <a:off x="1044575" y="3141663"/>
            <a:ext cx="7056438" cy="17986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/>
            <a:r>
              <a:rPr lang="pt-BR" sz="5400" b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Quanto ao agente</a:t>
            </a:r>
          </a:p>
          <a:p>
            <a:pPr algn="ctr" hangingPunct="0"/>
            <a:r>
              <a:rPr lang="pt-BR" sz="5400" b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da obsessão</a:t>
            </a:r>
            <a:endParaRPr lang="pt-BR" sz="2800" b="0" i="1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6BF81-DCD6-482A-86DB-E023476FA05B}" type="slidenum">
              <a:rPr lang="pt-BR"/>
              <a:pPr/>
              <a:t>11</a:t>
            </a:fld>
            <a:endParaRPr lang="pt-BR"/>
          </a:p>
        </p:txBody>
      </p:sp>
      <p:sp>
        <p:nvSpPr>
          <p:cNvPr id="2181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4795838"/>
            <a:ext cx="7993063" cy="1512887"/>
          </a:xfrm>
        </p:spPr>
        <p:txBody>
          <a:bodyPr/>
          <a:lstStyle/>
          <a:p>
            <a:pPr marL="0" indent="0"/>
            <a:r>
              <a:rPr lang="pt-BR" dirty="0"/>
              <a:t>De desencarnado</a:t>
            </a:r>
          </a:p>
          <a:p>
            <a:pPr marL="0" indent="0"/>
            <a:r>
              <a:rPr lang="pt-BR" dirty="0"/>
              <a:t>sobre encarnado</a:t>
            </a:r>
            <a:endParaRPr lang="pt-BR" sz="2800" i="1" dirty="0"/>
          </a:p>
        </p:txBody>
      </p:sp>
      <p:pic>
        <p:nvPicPr>
          <p:cNvPr id="218118" name="Picture 6" descr="obsessao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4263" r="2878" b="4303"/>
          <a:stretch>
            <a:fillRect/>
          </a:stretch>
        </p:blipFill>
        <p:spPr bwMode="auto">
          <a:xfrm>
            <a:off x="2700338" y="908050"/>
            <a:ext cx="3743325" cy="37449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EBC8-ED89-4FAB-80D6-59F8A7A01044}" type="slidenum">
              <a:rPr lang="pt-BR"/>
              <a:pPr/>
              <a:t>12</a:t>
            </a:fld>
            <a:endParaRPr lang="pt-BR" dirty="0"/>
          </a:p>
        </p:txBody>
      </p:sp>
      <p:sp>
        <p:nvSpPr>
          <p:cNvPr id="2191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636192"/>
            <a:ext cx="7993063" cy="1512888"/>
          </a:xfrm>
        </p:spPr>
        <p:txBody>
          <a:bodyPr/>
          <a:lstStyle/>
          <a:p>
            <a:pPr marL="0" indent="0"/>
            <a:r>
              <a:rPr lang="pt-BR" dirty="0"/>
              <a:t>De </a:t>
            </a:r>
            <a:r>
              <a:rPr lang="pt-BR" dirty="0" smtClean="0"/>
              <a:t>desencarnado</a:t>
            </a:r>
            <a:endParaRPr lang="pt-BR" dirty="0"/>
          </a:p>
          <a:p>
            <a:pPr marL="0" indent="0"/>
            <a:r>
              <a:rPr lang="pt-BR" dirty="0"/>
              <a:t>obsidiando desencarnado</a:t>
            </a:r>
            <a:endParaRPr lang="pt-BR" sz="2800" i="1" dirty="0"/>
          </a:p>
        </p:txBody>
      </p:sp>
    </p:spTree>
    <p:extLst>
      <p:ext uri="{BB962C8B-B14F-4D97-AF65-F5344CB8AC3E}">
        <p14:creationId xmlns:p14="http://schemas.microsoft.com/office/powerpoint/2010/main" val="340896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1EBC8-ED89-4FAB-80D6-59F8A7A01044}" type="slidenum">
              <a:rPr lang="pt-BR"/>
              <a:pPr/>
              <a:t>13</a:t>
            </a:fld>
            <a:endParaRPr lang="pt-BR"/>
          </a:p>
        </p:txBody>
      </p:sp>
      <p:sp>
        <p:nvSpPr>
          <p:cNvPr id="2191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636192"/>
            <a:ext cx="7993063" cy="1512888"/>
          </a:xfrm>
        </p:spPr>
        <p:txBody>
          <a:bodyPr/>
          <a:lstStyle/>
          <a:p>
            <a:pPr marL="0" indent="0"/>
            <a:r>
              <a:rPr lang="pt-BR" dirty="0"/>
              <a:t>De encarnado</a:t>
            </a:r>
          </a:p>
          <a:p>
            <a:pPr marL="0" indent="0"/>
            <a:r>
              <a:rPr lang="pt-BR" dirty="0"/>
              <a:t>obsidiando desencarnado</a:t>
            </a:r>
            <a:endParaRPr lang="pt-BR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5D9A4-7BA5-4076-84DA-95A53CAE34FC}" type="slidenum">
              <a:rPr lang="pt-BR"/>
              <a:pPr/>
              <a:t>14</a:t>
            </a:fld>
            <a:endParaRPr lang="pt-BR"/>
          </a:p>
        </p:txBody>
      </p:sp>
      <p:sp>
        <p:nvSpPr>
          <p:cNvPr id="2201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996431"/>
            <a:ext cx="7993063" cy="936625"/>
          </a:xfrm>
        </p:spPr>
        <p:txBody>
          <a:bodyPr/>
          <a:lstStyle/>
          <a:p>
            <a:pPr marL="0" indent="0"/>
            <a:r>
              <a:rPr lang="pt-BR" dirty="0"/>
              <a:t>Obsessão mútua</a:t>
            </a:r>
            <a:endParaRPr lang="pt-BR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FF5B0-D1D4-4D8A-99D4-17DFA3B88BF3}" type="slidenum">
              <a:rPr lang="pt-BR"/>
              <a:pPr/>
              <a:t>15</a:t>
            </a:fld>
            <a:endParaRPr lang="pt-BR"/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925763"/>
            <a:ext cx="7993063" cy="863600"/>
          </a:xfrm>
        </p:spPr>
        <p:txBody>
          <a:bodyPr/>
          <a:lstStyle/>
          <a:p>
            <a:pPr marL="0" indent="0"/>
            <a:r>
              <a:rPr lang="pt-BR" dirty="0" err="1"/>
              <a:t>Auto-obsessão</a:t>
            </a:r>
            <a:endParaRPr lang="pt-BR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DAA71-2FD6-4B01-8096-4316648CDD72}" type="slidenum">
              <a:rPr lang="pt-BR"/>
              <a:pPr/>
              <a:t>16</a:t>
            </a:fld>
            <a:endParaRPr lang="pt-BR"/>
          </a:p>
        </p:txBody>
      </p:sp>
      <p:pic>
        <p:nvPicPr>
          <p:cNvPr id="243714" name="Picture 2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AutoShape 5"/>
          <p:cNvSpPr>
            <a:spLocks/>
          </p:cNvSpPr>
          <p:nvPr/>
        </p:nvSpPr>
        <p:spPr bwMode="auto">
          <a:xfrm>
            <a:off x="1044575" y="3141663"/>
            <a:ext cx="7056438" cy="17986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/>
            <a:r>
              <a:rPr lang="pt-BR" sz="5400" b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Os tipos ou graus</a:t>
            </a:r>
          </a:p>
          <a:p>
            <a:pPr algn="ctr" hangingPunct="0"/>
            <a:r>
              <a:rPr lang="pt-BR" sz="5400" b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de obsessão</a:t>
            </a:r>
            <a:endParaRPr lang="pt-BR" sz="2800" b="0" i="1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EECC4-2321-40E5-A054-3708117D4997}" type="slidenum">
              <a:rPr lang="pt-BR"/>
              <a:pPr/>
              <a:t>17</a:t>
            </a:fld>
            <a:endParaRPr lang="pt-BR"/>
          </a:p>
        </p:txBody>
      </p:sp>
      <p:sp>
        <p:nvSpPr>
          <p:cNvPr id="2222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925763"/>
            <a:ext cx="7993063" cy="863600"/>
          </a:xfrm>
        </p:spPr>
        <p:txBody>
          <a:bodyPr/>
          <a:lstStyle/>
          <a:p>
            <a:pPr marL="0" indent="0"/>
            <a:r>
              <a:rPr lang="pt-BR" dirty="0"/>
              <a:t>Obsessão simples</a:t>
            </a:r>
            <a:endParaRPr lang="pt-BR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A5DCD-2222-4081-BE25-57166FEDEA61}" type="slidenum">
              <a:rPr lang="pt-BR"/>
              <a:pPr/>
              <a:t>18</a:t>
            </a:fld>
            <a:endParaRPr lang="pt-BR"/>
          </a:p>
        </p:txBody>
      </p:sp>
      <p:sp>
        <p:nvSpPr>
          <p:cNvPr id="2457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4294188"/>
            <a:ext cx="7993063" cy="863600"/>
          </a:xfrm>
        </p:spPr>
        <p:txBody>
          <a:bodyPr/>
          <a:lstStyle/>
          <a:p>
            <a:r>
              <a:rPr lang="pt-BR"/>
              <a:t>Fascinação </a:t>
            </a:r>
            <a:endParaRPr lang="pt-BR" sz="2800" i="1"/>
          </a:p>
        </p:txBody>
      </p:sp>
      <p:pic>
        <p:nvPicPr>
          <p:cNvPr id="245764" name="Picture 4" descr="blog__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628775"/>
            <a:ext cx="3560763" cy="23764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5060D-347D-4E48-ADD7-8C41D0007CA8}" type="slidenum">
              <a:rPr lang="pt-BR"/>
              <a:pPr/>
              <a:t>19</a:t>
            </a:fld>
            <a:endParaRPr lang="pt-BR"/>
          </a:p>
        </p:txBody>
      </p:sp>
      <p:sp>
        <p:nvSpPr>
          <p:cNvPr id="2467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4941888"/>
            <a:ext cx="7993063" cy="863600"/>
          </a:xfrm>
        </p:spPr>
        <p:txBody>
          <a:bodyPr/>
          <a:lstStyle/>
          <a:p>
            <a:r>
              <a:rPr lang="pt-BR"/>
              <a:t>Subjugação</a:t>
            </a:r>
            <a:endParaRPr lang="pt-BR" sz="2800" i="1"/>
          </a:p>
        </p:txBody>
      </p:sp>
      <p:pic>
        <p:nvPicPr>
          <p:cNvPr id="246788" name="Picture 4" descr="obsessores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268413"/>
            <a:ext cx="3841750" cy="34845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9CF3F-13E1-46C5-AACD-7FA30A384F12}" type="slidenum">
              <a:rPr lang="pt-BR"/>
              <a:pPr/>
              <a:t>2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01D30-7087-47F5-B7DB-804023C4C63A}" type="slidenum">
              <a:rPr lang="pt-BR"/>
              <a:pPr/>
              <a:t>20</a:t>
            </a:fld>
            <a:endParaRPr lang="pt-BR"/>
          </a:p>
        </p:txBody>
      </p:sp>
      <p:pic>
        <p:nvPicPr>
          <p:cNvPr id="247810" name="Picture 2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AutoShape 5"/>
          <p:cNvSpPr>
            <a:spLocks/>
          </p:cNvSpPr>
          <p:nvPr/>
        </p:nvSpPr>
        <p:spPr bwMode="auto">
          <a:xfrm>
            <a:off x="1044575" y="3502025"/>
            <a:ext cx="7056438" cy="9350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/>
            <a:r>
              <a:rPr lang="pt-BR" sz="5400" b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Duração da obsessão</a:t>
            </a:r>
            <a:endParaRPr lang="pt-BR" sz="2800" b="0" i="1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E17C-5B0E-452F-80BF-609FB9D6BE85}" type="slidenum">
              <a:rPr lang="pt-BR"/>
              <a:pPr/>
              <a:t>21</a:t>
            </a:fld>
            <a:endParaRPr lang="pt-BR"/>
          </a:p>
        </p:txBody>
      </p:sp>
      <p:sp>
        <p:nvSpPr>
          <p:cNvPr id="2232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1196752"/>
            <a:ext cx="7993063" cy="792163"/>
          </a:xfrm>
        </p:spPr>
        <p:txBody>
          <a:bodyPr/>
          <a:lstStyle/>
          <a:p>
            <a:r>
              <a:rPr lang="pt-BR" dirty="0"/>
              <a:t>De curta duração</a:t>
            </a:r>
            <a:endParaRPr lang="pt-BR" sz="2800" i="1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9750" y="2996877"/>
            <a:ext cx="79930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0" dirty="0" smtClean="0"/>
              <a:t>Repetitiva, periódica</a:t>
            </a:r>
            <a:endParaRPr lang="pt-BR" sz="2800" b="0" i="1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9552" y="4869085"/>
            <a:ext cx="79930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0" smtClean="0"/>
              <a:t>Permanente</a:t>
            </a:r>
            <a:endParaRPr lang="pt-BR" sz="2800" b="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4C6BC-C80C-4426-9394-DBB15ACE536C}" type="slidenum">
              <a:rPr lang="pt-BR"/>
              <a:pPr/>
              <a:t>22</a:t>
            </a:fld>
            <a:endParaRPr lang="pt-BR"/>
          </a:p>
        </p:txBody>
      </p:sp>
      <p:pic>
        <p:nvPicPr>
          <p:cNvPr id="251906" name="Picture 2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AutoShape 5"/>
          <p:cNvSpPr>
            <a:spLocks/>
          </p:cNvSpPr>
          <p:nvPr/>
        </p:nvSpPr>
        <p:spPr bwMode="auto">
          <a:xfrm>
            <a:off x="1044575" y="2708275"/>
            <a:ext cx="7056438" cy="25939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/>
            <a:r>
              <a:rPr lang="pt-BR" sz="5400" b="0" dirty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Como reconhecer quando alguém</a:t>
            </a:r>
          </a:p>
          <a:p>
            <a:pPr algn="ctr" hangingPunct="0"/>
            <a:r>
              <a:rPr lang="pt-BR" sz="5400" b="0" dirty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está </a:t>
            </a:r>
            <a:r>
              <a:rPr lang="pt-BR" sz="5400" b="0" dirty="0" smtClean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obsidiado</a:t>
            </a:r>
            <a:r>
              <a:rPr lang="pt-BR" sz="5400" b="0" dirty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  <a:endParaRPr lang="pt-BR" sz="2800" b="0" i="1" dirty="0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EEA0A-A5AA-43B8-A013-2D1FC90327C3}" type="slidenum">
              <a:rPr lang="pt-BR"/>
              <a:pPr/>
              <a:t>23</a:t>
            </a:fld>
            <a:endParaRPr lang="pt-BR"/>
          </a:p>
        </p:txBody>
      </p:sp>
      <p:sp>
        <p:nvSpPr>
          <p:cNvPr id="2242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74675" y="4365104"/>
            <a:ext cx="7993063" cy="2058987"/>
          </a:xfrm>
        </p:spPr>
        <p:txBody>
          <a:bodyPr/>
          <a:lstStyle/>
          <a:p>
            <a:pPr marL="0" indent="0"/>
            <a:r>
              <a:rPr lang="pt-BR" sz="4000" dirty="0"/>
              <a:t>Ocorrem alterações </a:t>
            </a:r>
            <a:r>
              <a:rPr lang="pt-BR" sz="4000" dirty="0" smtClean="0"/>
              <a:t>nas ideias e no comportamento, tanto físico como emocional</a:t>
            </a:r>
            <a:endParaRPr lang="pt-BR" sz="4000" i="1" dirty="0"/>
          </a:p>
        </p:txBody>
      </p:sp>
      <p:pic>
        <p:nvPicPr>
          <p:cNvPr id="224262" name="Picture 6" descr="influenci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650" y="836712"/>
            <a:ext cx="4157582" cy="331236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B01C3C-16AE-4EA6-9B37-5CE15B2EFA5C}" type="slidenum">
              <a:rPr lang="pt-BR"/>
              <a:pPr/>
              <a:t>24</a:t>
            </a:fld>
            <a:endParaRPr lang="pt-BR"/>
          </a:p>
        </p:txBody>
      </p:sp>
      <p:sp>
        <p:nvSpPr>
          <p:cNvPr id="265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4221163"/>
            <a:ext cx="7993063" cy="1439862"/>
          </a:xfrm>
        </p:spPr>
        <p:txBody>
          <a:bodyPr/>
          <a:lstStyle/>
          <a:p>
            <a:pPr marL="0" indent="0"/>
            <a:r>
              <a:rPr lang="pt-BR" dirty="0"/>
              <a:t>A pessoa fica</a:t>
            </a:r>
          </a:p>
          <a:p>
            <a:pPr marL="0" indent="0"/>
            <a:r>
              <a:rPr lang="pt-BR" dirty="0"/>
              <a:t>com o olhar fixo</a:t>
            </a:r>
            <a:endParaRPr lang="pt-BR" sz="2800" i="1" dirty="0"/>
          </a:p>
        </p:txBody>
      </p:sp>
      <p:pic>
        <p:nvPicPr>
          <p:cNvPr id="265220" name="Picture 4" descr="ANd9GcRNAlyWgJUw4jwCrUD81GXH1b8iYAsWlfHjKHXQzehRQkgIYbZm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317625"/>
            <a:ext cx="4032250" cy="26876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AFBEE-3B34-4A4E-A774-0CCB23FACC93}" type="slidenum">
              <a:rPr lang="pt-BR"/>
              <a:pPr/>
              <a:t>25</a:t>
            </a:fld>
            <a:endParaRPr lang="pt-BR"/>
          </a:p>
        </p:txBody>
      </p:sp>
      <p:sp>
        <p:nvSpPr>
          <p:cNvPr id="266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852738"/>
            <a:ext cx="7993063" cy="936625"/>
          </a:xfrm>
        </p:spPr>
        <p:txBody>
          <a:bodyPr/>
          <a:lstStyle/>
          <a:p>
            <a:r>
              <a:rPr lang="pt-BR"/>
              <a:t>Não encara as pessoas</a:t>
            </a:r>
            <a:endParaRPr lang="pt-BR" sz="28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72329-071F-461E-A5A9-E4E3CBFCA1C4}" type="slidenum">
              <a:rPr lang="pt-BR"/>
              <a:pPr/>
              <a:t>26</a:t>
            </a:fld>
            <a:endParaRPr lang="pt-BR"/>
          </a:p>
        </p:txBody>
      </p:sp>
      <p:sp>
        <p:nvSpPr>
          <p:cNvPr id="267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4868639"/>
            <a:ext cx="7993063" cy="936625"/>
          </a:xfrm>
        </p:spPr>
        <p:txBody>
          <a:bodyPr/>
          <a:lstStyle/>
          <a:p>
            <a:r>
              <a:rPr lang="pt-BR" dirty="0"/>
              <a:t>Tiques e cacoetes nervosos</a:t>
            </a:r>
            <a:endParaRPr lang="pt-BR" sz="2800" i="1" dirty="0"/>
          </a:p>
        </p:txBody>
      </p:sp>
      <p:pic>
        <p:nvPicPr>
          <p:cNvPr id="1026" name="Picture 2" descr="http://sistemaepu.com.br/wp-content/uploads/2012/05/TIQUE-NERVOSO-como-lidar-com-eles-e-trat%C3%A1-los-e13364661461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64" y="984869"/>
            <a:ext cx="4762500" cy="352425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5D227-0853-4AF5-BFC2-A064653AC633}" type="slidenum">
              <a:rPr lang="pt-BR"/>
              <a:pPr/>
              <a:t>27</a:t>
            </a:fld>
            <a:endParaRPr lang="pt-BR"/>
          </a:p>
        </p:txBody>
      </p:sp>
      <p:sp>
        <p:nvSpPr>
          <p:cNvPr id="268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924423"/>
            <a:ext cx="7993063" cy="936625"/>
          </a:xfrm>
        </p:spPr>
        <p:txBody>
          <a:bodyPr/>
          <a:lstStyle/>
          <a:p>
            <a:r>
              <a:rPr lang="pt-BR" dirty="0"/>
              <a:t>Desleixo na aparência pessoal</a:t>
            </a:r>
            <a:endParaRPr lang="pt-BR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11671-507D-4571-ACDC-CA11FC65F101}" type="slidenum">
              <a:rPr lang="pt-BR"/>
              <a:pPr/>
              <a:t>28</a:t>
            </a:fld>
            <a:endParaRPr lang="pt-BR"/>
          </a:p>
        </p:txBody>
      </p:sp>
      <p:sp>
        <p:nvSpPr>
          <p:cNvPr id="270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924423"/>
            <a:ext cx="7993063" cy="936625"/>
          </a:xfrm>
        </p:spPr>
        <p:txBody>
          <a:bodyPr/>
          <a:lstStyle/>
          <a:p>
            <a:r>
              <a:rPr lang="pt-BR" dirty="0"/>
              <a:t>Agitação, intranquilidade</a:t>
            </a:r>
            <a:endParaRPr lang="pt-BR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66C55-F371-40A8-9CBE-6F9E430B8785}" type="slidenum">
              <a:rPr lang="pt-BR"/>
              <a:pPr/>
              <a:t>29</a:t>
            </a:fld>
            <a:endParaRPr lang="pt-BR"/>
          </a:p>
        </p:txBody>
      </p:sp>
      <p:sp>
        <p:nvSpPr>
          <p:cNvPr id="271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636912"/>
            <a:ext cx="7993063" cy="1512887"/>
          </a:xfrm>
        </p:spPr>
        <p:txBody>
          <a:bodyPr/>
          <a:lstStyle/>
          <a:p>
            <a:pPr marL="0" indent="0"/>
            <a:r>
              <a:rPr lang="pt-BR" dirty="0"/>
              <a:t>Medo e desconfiança</a:t>
            </a:r>
          </a:p>
          <a:p>
            <a:pPr marL="0" indent="0"/>
            <a:r>
              <a:rPr lang="pt-BR" dirty="0"/>
              <a:t>sem motivos</a:t>
            </a:r>
            <a:endParaRPr lang="pt-BR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60226-ECB5-4BD3-A308-F78645E5E420}" type="slidenum">
              <a:rPr lang="pt-BR"/>
              <a:pPr/>
              <a:t>3</a:t>
            </a:fld>
            <a:endParaRPr lang="pt-BR"/>
          </a:p>
        </p:txBody>
      </p:sp>
      <p:sp>
        <p:nvSpPr>
          <p:cNvPr id="1925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endParaRPr lang="pt-BR" sz="4400"/>
          </a:p>
        </p:txBody>
      </p:sp>
      <p:pic>
        <p:nvPicPr>
          <p:cNvPr id="192515" name="Picture 3" descr="5-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>
            <a:fillRect/>
          </a:stretch>
        </p:blipFill>
        <p:spPr bwMode="auto">
          <a:xfrm>
            <a:off x="34925" y="0"/>
            <a:ext cx="9109075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516" name="Rectangle 4"/>
          <p:cNvSpPr>
            <a:spLocks noChangeArrowheads="1"/>
          </p:cNvSpPr>
          <p:nvPr/>
        </p:nvSpPr>
        <p:spPr bwMode="auto">
          <a:xfrm>
            <a:off x="682625" y="4148138"/>
            <a:ext cx="7777163" cy="223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sz="4000" b="0" dirty="0" smtClean="0"/>
              <a:t>Obsessão </a:t>
            </a:r>
            <a:r>
              <a:rPr lang="pt-BR" sz="4000" b="0" dirty="0"/>
              <a:t>é a </a:t>
            </a:r>
            <a:r>
              <a:rPr lang="pt-BR" sz="4000" dirty="0"/>
              <a:t>ação</a:t>
            </a:r>
            <a:r>
              <a:rPr lang="pt-BR" sz="4000" b="0" dirty="0"/>
              <a:t> prejudicial, insistente, dominadora, de um </a:t>
            </a:r>
            <a:r>
              <a:rPr lang="pt-BR" sz="4000" dirty="0"/>
              <a:t>Espírito sobre </a:t>
            </a:r>
            <a:r>
              <a:rPr lang="pt-BR" sz="4000" dirty="0" smtClean="0"/>
              <a:t>outro</a:t>
            </a:r>
            <a:endParaRPr lang="pt-BR" sz="4000" b="0" dirty="0"/>
          </a:p>
          <a:p>
            <a:r>
              <a:rPr lang="pt-BR" sz="2400" b="0" i="1" dirty="0"/>
              <a:t>Therezinha Oliveira</a:t>
            </a:r>
          </a:p>
        </p:txBody>
      </p:sp>
      <p:pic>
        <p:nvPicPr>
          <p:cNvPr id="192520" name="Picture 8" descr="56380414_64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2" b="13101"/>
          <a:stretch>
            <a:fillRect/>
          </a:stretch>
        </p:blipFill>
        <p:spPr bwMode="auto">
          <a:xfrm>
            <a:off x="2590800" y="1844675"/>
            <a:ext cx="3960813" cy="21939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7C535-E2D8-4E25-9D88-B019B6BB19C2}" type="slidenum">
              <a:rPr lang="pt-BR"/>
              <a:pPr/>
              <a:t>30</a:t>
            </a:fld>
            <a:endParaRPr lang="pt-BR"/>
          </a:p>
        </p:txBody>
      </p:sp>
      <p:sp>
        <p:nvSpPr>
          <p:cNvPr id="272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4652615"/>
            <a:ext cx="7993063" cy="936625"/>
          </a:xfrm>
        </p:spPr>
        <p:txBody>
          <a:bodyPr/>
          <a:lstStyle/>
          <a:p>
            <a:r>
              <a:rPr lang="pt-BR" dirty="0"/>
              <a:t>Apatia</a:t>
            </a:r>
            <a:endParaRPr lang="pt-BR" sz="2800" i="1" dirty="0"/>
          </a:p>
        </p:txBody>
      </p:sp>
      <p:pic>
        <p:nvPicPr>
          <p:cNvPr id="272392" name="Picture 8" descr="tumblr_m1jxfb5rqm1r13oj1o1_50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915765"/>
            <a:ext cx="3816350" cy="2603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52343-F645-43A9-9565-D982CC541937}" type="slidenum">
              <a:rPr lang="pt-BR"/>
              <a:pPr/>
              <a:t>31</a:t>
            </a:fld>
            <a:endParaRPr lang="pt-BR"/>
          </a:p>
        </p:txBody>
      </p:sp>
      <p:sp>
        <p:nvSpPr>
          <p:cNvPr id="273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4868639"/>
            <a:ext cx="7993063" cy="936625"/>
          </a:xfrm>
        </p:spPr>
        <p:txBody>
          <a:bodyPr/>
          <a:lstStyle/>
          <a:p>
            <a:r>
              <a:rPr lang="pt-BR"/>
              <a:t>Sonolência </a:t>
            </a:r>
            <a:endParaRPr lang="pt-BR" sz="2800" i="1"/>
          </a:p>
        </p:txBody>
      </p:sp>
      <p:pic>
        <p:nvPicPr>
          <p:cNvPr id="273412" name="Picture 4" descr="apatia+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15889"/>
            <a:ext cx="3810000" cy="2857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7A338-3037-4F0F-87B0-7D1B38875C26}" type="slidenum">
              <a:rPr lang="pt-BR"/>
              <a:pPr/>
              <a:t>32</a:t>
            </a:fld>
            <a:endParaRPr lang="pt-BR"/>
          </a:p>
        </p:txBody>
      </p:sp>
      <p:sp>
        <p:nvSpPr>
          <p:cNvPr id="274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924423"/>
            <a:ext cx="7993063" cy="936625"/>
          </a:xfrm>
        </p:spPr>
        <p:txBody>
          <a:bodyPr/>
          <a:lstStyle/>
          <a:p>
            <a:r>
              <a:rPr lang="pt-BR" dirty="0"/>
              <a:t>Mente dispersa</a:t>
            </a:r>
            <a:endParaRPr lang="pt-BR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762B3-76A2-46CE-B249-6042D4D1145B}" type="slidenum">
              <a:rPr lang="pt-BR"/>
              <a:pPr/>
              <a:t>33</a:t>
            </a:fld>
            <a:endParaRPr lang="pt-BR"/>
          </a:p>
        </p:txBody>
      </p:sp>
      <p:sp>
        <p:nvSpPr>
          <p:cNvPr id="275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924944"/>
            <a:ext cx="7993063" cy="936625"/>
          </a:xfrm>
        </p:spPr>
        <p:txBody>
          <a:bodyPr/>
          <a:lstStyle/>
          <a:p>
            <a:r>
              <a:rPr lang="pt-BR" dirty="0"/>
              <a:t>Ideia fixa</a:t>
            </a:r>
            <a:endParaRPr lang="pt-BR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8E5A4-F1EC-42C5-A42C-8B809507B4D1}" type="slidenum">
              <a:rPr lang="pt-BR"/>
              <a:pPr/>
              <a:t>34</a:t>
            </a:fld>
            <a:endParaRPr lang="pt-BR"/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996431"/>
            <a:ext cx="7993063" cy="936625"/>
          </a:xfrm>
        </p:spPr>
        <p:txBody>
          <a:bodyPr/>
          <a:lstStyle/>
          <a:p>
            <a:r>
              <a:rPr lang="pt-BR"/>
              <a:t>Excesso no falar, rir ou tristeza</a:t>
            </a:r>
            <a:endParaRPr lang="pt-BR" sz="28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D93EE-C91C-47E8-9836-67E4580CEB99}" type="slidenum">
              <a:rPr lang="pt-BR"/>
              <a:pPr/>
              <a:t>35</a:t>
            </a:fld>
            <a:endParaRPr lang="pt-BR"/>
          </a:p>
        </p:txBody>
      </p:sp>
      <p:sp>
        <p:nvSpPr>
          <p:cNvPr id="269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4724623"/>
            <a:ext cx="7993063" cy="936625"/>
          </a:xfrm>
        </p:spPr>
        <p:txBody>
          <a:bodyPr/>
          <a:lstStyle/>
          <a:p>
            <a:r>
              <a:rPr lang="pt-BR" dirty="0"/>
              <a:t>Agressividade gratuita</a:t>
            </a:r>
            <a:endParaRPr lang="pt-BR" sz="2800" i="1" dirty="0"/>
          </a:p>
        </p:txBody>
      </p:sp>
      <p:pic>
        <p:nvPicPr>
          <p:cNvPr id="269316" name="Picture 4" descr="agressao-verba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670273"/>
            <a:ext cx="4381500" cy="2838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1779-635A-49B5-A3E8-99ED3333BEEF}" type="slidenum">
              <a:rPr lang="pt-BR"/>
              <a:pPr/>
              <a:t>36</a:t>
            </a:fld>
            <a:endParaRPr lang="pt-BR"/>
          </a:p>
        </p:txBody>
      </p:sp>
      <p:sp>
        <p:nvSpPr>
          <p:cNvPr id="277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4508500"/>
            <a:ext cx="7993063" cy="1512888"/>
          </a:xfrm>
        </p:spPr>
        <p:txBody>
          <a:bodyPr/>
          <a:lstStyle/>
          <a:p>
            <a:pPr marL="0" indent="0"/>
            <a:r>
              <a:rPr lang="pt-BR" dirty="0"/>
              <a:t>Choro sem motivo</a:t>
            </a:r>
          </a:p>
          <a:p>
            <a:pPr marL="0" indent="0"/>
            <a:r>
              <a:rPr lang="pt-BR" dirty="0"/>
              <a:t>e incontrolável</a:t>
            </a:r>
            <a:endParaRPr lang="pt-BR" sz="2800" i="1" dirty="0"/>
          </a:p>
        </p:txBody>
      </p:sp>
      <p:pic>
        <p:nvPicPr>
          <p:cNvPr id="277508" name="Picture 4" descr="59856_274062142715558_593567128_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t="4143" r="6178" b="2959"/>
          <a:stretch>
            <a:fillRect/>
          </a:stretch>
        </p:blipFill>
        <p:spPr bwMode="auto">
          <a:xfrm>
            <a:off x="3257550" y="1052513"/>
            <a:ext cx="2628900" cy="32400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81382-BA60-41A4-8720-548F43CEE01F}" type="slidenum">
              <a:rPr lang="pt-BR"/>
              <a:pPr/>
              <a:t>37</a:t>
            </a:fld>
            <a:endParaRPr lang="pt-BR"/>
          </a:p>
        </p:txBody>
      </p:sp>
      <p:sp>
        <p:nvSpPr>
          <p:cNvPr id="279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1628800"/>
            <a:ext cx="7993063" cy="936625"/>
          </a:xfrm>
        </p:spPr>
        <p:txBody>
          <a:bodyPr/>
          <a:lstStyle/>
          <a:p>
            <a:r>
              <a:rPr lang="pt-BR" dirty="0"/>
              <a:t>Ambição excessiva</a:t>
            </a:r>
            <a:endParaRPr lang="pt-BR" sz="2800" i="1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92150" y="4220567"/>
            <a:ext cx="7993063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0" smtClean="0"/>
              <a:t>Avareza desnecessária</a:t>
            </a:r>
            <a:endParaRPr lang="pt-BR" sz="2800" b="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68E6D-F3B1-4750-9D16-E7C2B3402627}" type="slidenum">
              <a:rPr lang="pt-BR"/>
              <a:pPr/>
              <a:t>38</a:t>
            </a:fld>
            <a:endParaRPr lang="pt-BR"/>
          </a:p>
        </p:txBody>
      </p:sp>
      <p:sp>
        <p:nvSpPr>
          <p:cNvPr id="280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852738"/>
            <a:ext cx="7993063" cy="936625"/>
          </a:xfrm>
        </p:spPr>
        <p:txBody>
          <a:bodyPr/>
          <a:lstStyle/>
          <a:p>
            <a:r>
              <a:rPr lang="pt-BR"/>
              <a:t>Sexualidade exarcebada</a:t>
            </a:r>
            <a:endParaRPr lang="pt-BR" sz="28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167F7-5123-4A4A-B6B2-2B75BCB2B153}" type="slidenum">
              <a:rPr lang="pt-BR"/>
              <a:pPr/>
              <a:t>39</a:t>
            </a:fld>
            <a:endParaRPr lang="pt-BR"/>
          </a:p>
        </p:txBody>
      </p:sp>
      <p:pic>
        <p:nvPicPr>
          <p:cNvPr id="289794" name="Picture 2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AutoShape 5"/>
          <p:cNvSpPr>
            <a:spLocks/>
          </p:cNvSpPr>
          <p:nvPr/>
        </p:nvSpPr>
        <p:spPr bwMode="auto">
          <a:xfrm>
            <a:off x="1044575" y="3140075"/>
            <a:ext cx="7056438" cy="17287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/>
            <a:r>
              <a:rPr lang="pt-BR" sz="5400" b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Obsessão e mediunidade</a:t>
            </a:r>
            <a:endParaRPr lang="pt-BR" sz="2800" b="0" i="1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123A7-6470-48B3-9522-FDBFC2EB6083}" type="slidenum">
              <a:rPr lang="pt-BR"/>
              <a:pPr/>
              <a:t>4</a:t>
            </a:fld>
            <a:endParaRPr lang="pt-BR"/>
          </a:p>
        </p:txBody>
      </p:sp>
      <p:pic>
        <p:nvPicPr>
          <p:cNvPr id="214018" name="Picture 2" descr="10-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8"/>
          <a:stretch>
            <a:fillRect/>
          </a:stretch>
        </p:blipFill>
        <p:spPr bwMode="auto">
          <a:xfrm>
            <a:off x="34925" y="0"/>
            <a:ext cx="9109075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0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92725" y="2924175"/>
            <a:ext cx="3455988" cy="2952750"/>
          </a:xfrm>
        </p:spPr>
        <p:txBody>
          <a:bodyPr/>
          <a:lstStyle/>
          <a:p>
            <a:pPr algn="l"/>
            <a:r>
              <a:rPr lang="pt-BR" sz="4000" dirty="0" smtClean="0"/>
              <a:t>Exercida </a:t>
            </a:r>
            <a:r>
              <a:rPr lang="pt-BR" sz="4000" dirty="0"/>
              <a:t>por conta própria ou a mando de </a:t>
            </a:r>
            <a:r>
              <a:rPr lang="pt-BR" sz="4000" dirty="0" smtClean="0"/>
              <a:t>terceiros</a:t>
            </a:r>
            <a:endParaRPr lang="pt-BR" sz="4000" dirty="0"/>
          </a:p>
          <a:p>
            <a:pPr algn="l"/>
            <a:r>
              <a:rPr lang="pt-BR" i="1" dirty="0"/>
              <a:t>Therezinha </a:t>
            </a:r>
            <a:r>
              <a:rPr lang="pt-BR" i="1" dirty="0" smtClean="0"/>
              <a:t>Oliveira</a:t>
            </a:r>
            <a:endParaRPr lang="pt-BR" i="1" dirty="0"/>
          </a:p>
        </p:txBody>
      </p:sp>
      <p:pic>
        <p:nvPicPr>
          <p:cNvPr id="214020" name="Picture 4" descr="Obsessa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" r="7666"/>
          <a:stretch>
            <a:fillRect/>
          </a:stretch>
        </p:blipFill>
        <p:spPr bwMode="auto">
          <a:xfrm>
            <a:off x="1143000" y="2921000"/>
            <a:ext cx="3816350" cy="28844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3C878-5FEF-489A-8C50-43BDFB94B78A}" type="slidenum">
              <a:rPr lang="pt-BR"/>
              <a:pPr/>
              <a:t>40</a:t>
            </a:fld>
            <a:endParaRPr lang="pt-BR"/>
          </a:p>
        </p:txBody>
      </p:sp>
      <p:sp>
        <p:nvSpPr>
          <p:cNvPr id="282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924423"/>
            <a:ext cx="7993063" cy="936625"/>
          </a:xfrm>
        </p:spPr>
        <p:txBody>
          <a:bodyPr/>
          <a:lstStyle/>
          <a:p>
            <a:r>
              <a:rPr lang="pt-BR" dirty="0"/>
              <a:t>Mediunidade causa obsessão?</a:t>
            </a:r>
            <a:endParaRPr lang="pt-BR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A7405-5B63-4ABE-8183-717F17483950}" type="slidenum">
              <a:rPr lang="pt-BR"/>
              <a:pPr/>
              <a:t>41</a:t>
            </a:fld>
            <a:endParaRPr lang="pt-BR"/>
          </a:p>
        </p:txBody>
      </p:sp>
      <p:sp>
        <p:nvSpPr>
          <p:cNvPr id="283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1700783"/>
            <a:ext cx="7993063" cy="3528417"/>
          </a:xfrm>
        </p:spPr>
        <p:txBody>
          <a:bodyPr/>
          <a:lstStyle/>
          <a:p>
            <a:pPr marL="0" indent="0"/>
            <a:r>
              <a:rPr lang="pt-BR" dirty="0" smtClean="0"/>
              <a:t>A </a:t>
            </a:r>
            <a:r>
              <a:rPr lang="pt-BR" dirty="0"/>
              <a:t>obsessão </a:t>
            </a:r>
            <a:r>
              <a:rPr lang="pt-BR" b="1" dirty="0"/>
              <a:t>surge</a:t>
            </a:r>
            <a:r>
              <a:rPr lang="pt-BR" dirty="0"/>
              <a:t> mesmo</a:t>
            </a:r>
          </a:p>
          <a:p>
            <a:pPr marL="0" indent="0"/>
            <a:r>
              <a:rPr lang="pt-BR" dirty="0"/>
              <a:t>em </a:t>
            </a:r>
            <a:r>
              <a:rPr lang="pt-BR" b="1" dirty="0"/>
              <a:t>pessoas</a:t>
            </a:r>
            <a:r>
              <a:rPr lang="pt-BR" dirty="0"/>
              <a:t> que </a:t>
            </a:r>
            <a:r>
              <a:rPr lang="pt-BR" b="1" dirty="0"/>
              <a:t>não</a:t>
            </a:r>
            <a:r>
              <a:rPr lang="pt-BR" dirty="0"/>
              <a:t> </a:t>
            </a:r>
            <a:r>
              <a:rPr lang="pt-BR" b="1" dirty="0"/>
              <a:t>são</a:t>
            </a:r>
            <a:r>
              <a:rPr lang="pt-BR" dirty="0"/>
              <a:t> </a:t>
            </a:r>
            <a:r>
              <a:rPr lang="pt-BR" b="1" dirty="0"/>
              <a:t>médiuns</a:t>
            </a:r>
            <a:r>
              <a:rPr lang="pt-BR" dirty="0"/>
              <a:t> e em quem </a:t>
            </a:r>
            <a:r>
              <a:rPr lang="pt-BR" b="1" dirty="0"/>
              <a:t>nunca</a:t>
            </a:r>
            <a:r>
              <a:rPr lang="pt-BR" dirty="0"/>
              <a:t> </a:t>
            </a:r>
            <a:r>
              <a:rPr lang="pt-BR" b="1" dirty="0"/>
              <a:t>conheceu</a:t>
            </a:r>
            <a:r>
              <a:rPr lang="pt-BR" dirty="0"/>
              <a:t> </a:t>
            </a:r>
            <a:r>
              <a:rPr lang="pt-BR" b="1" dirty="0"/>
              <a:t>nem</a:t>
            </a:r>
            <a:r>
              <a:rPr lang="pt-BR" dirty="0"/>
              <a:t> </a:t>
            </a:r>
            <a:r>
              <a:rPr lang="pt-BR" b="1" dirty="0"/>
              <a:t>praticou</a:t>
            </a:r>
            <a:r>
              <a:rPr lang="pt-BR" dirty="0"/>
              <a:t> o </a:t>
            </a:r>
            <a:r>
              <a:rPr lang="pt-BR" b="1" dirty="0" smtClean="0"/>
              <a:t>Espiritismo </a:t>
            </a:r>
            <a:r>
              <a:rPr lang="pt-BR" sz="2800" i="1" dirty="0" smtClean="0"/>
              <a:t>Therezinha </a:t>
            </a:r>
            <a:r>
              <a:rPr lang="pt-BR" sz="2800" i="1" dirty="0"/>
              <a:t>Oliveira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2F140-B179-4928-9059-1A94C8D4F989}" type="slidenum">
              <a:rPr lang="pt-BR"/>
              <a:pPr/>
              <a:t>42</a:t>
            </a:fld>
            <a:endParaRPr lang="pt-BR"/>
          </a:p>
        </p:txBody>
      </p:sp>
      <p:pic>
        <p:nvPicPr>
          <p:cNvPr id="292866" name="Picture 2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AutoShape 5"/>
          <p:cNvSpPr>
            <a:spLocks/>
          </p:cNvSpPr>
          <p:nvPr/>
        </p:nvSpPr>
        <p:spPr bwMode="auto">
          <a:xfrm>
            <a:off x="1044575" y="3140075"/>
            <a:ext cx="7056438" cy="17287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/>
            <a:r>
              <a:rPr lang="pt-BR" sz="5400" b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Sinais obsessivos</a:t>
            </a:r>
          </a:p>
          <a:p>
            <a:pPr algn="ctr" hangingPunct="0"/>
            <a:r>
              <a:rPr lang="pt-BR" sz="5400" b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no médium</a:t>
            </a:r>
            <a:endParaRPr lang="pt-BR" sz="2800" b="0" i="1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75D12-FB0B-48FB-8CA8-6AC91D47B6D5}" type="slidenum">
              <a:rPr lang="pt-BR"/>
              <a:pPr/>
              <a:t>43</a:t>
            </a:fld>
            <a:endParaRPr lang="pt-BR"/>
          </a:p>
        </p:txBody>
      </p:sp>
      <p:sp>
        <p:nvSpPr>
          <p:cNvPr id="2990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endParaRPr lang="pt-BR" sz="4400"/>
          </a:p>
        </p:txBody>
      </p:sp>
      <p:pic>
        <p:nvPicPr>
          <p:cNvPr id="299011" name="Picture 3" descr="9-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/>
            <a:r>
              <a:rPr lang="pt-BR" sz="5400" b="0">
                <a:solidFill>
                  <a:srgbClr val="906693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Sinais</a:t>
            </a:r>
            <a:endParaRPr lang="pt-BR" sz="5400" b="0">
              <a:solidFill>
                <a:srgbClr val="906693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03941-D2E6-4D21-9E99-E4492D23BA27}" type="slidenum">
              <a:rPr lang="pt-BR"/>
              <a:pPr/>
              <a:t>44</a:t>
            </a:fld>
            <a:endParaRPr lang="pt-BR"/>
          </a:p>
        </p:txBody>
      </p:sp>
      <p:sp>
        <p:nvSpPr>
          <p:cNvPr id="285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708647"/>
            <a:ext cx="7993063" cy="1368425"/>
          </a:xfrm>
        </p:spPr>
        <p:txBody>
          <a:bodyPr/>
          <a:lstStyle/>
          <a:p>
            <a:pPr marL="0" indent="0"/>
            <a:r>
              <a:rPr lang="pt-BR" dirty="0"/>
              <a:t>Persistência de um Espírito</a:t>
            </a:r>
          </a:p>
          <a:p>
            <a:pPr marL="0" indent="0"/>
            <a:r>
              <a:rPr lang="pt-BR" dirty="0"/>
              <a:t>em se comunicar</a:t>
            </a:r>
            <a:endParaRPr lang="pt-BR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A8CF2-3D3D-4739-B5CB-3F4FF60B42F6}" type="slidenum">
              <a:rPr lang="pt-BR"/>
              <a:pPr/>
              <a:t>45</a:t>
            </a:fld>
            <a:endParaRPr lang="pt-BR"/>
          </a:p>
        </p:txBody>
      </p:sp>
      <p:sp>
        <p:nvSpPr>
          <p:cNvPr id="286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87338" y="2276475"/>
            <a:ext cx="8532812" cy="2089150"/>
          </a:xfrm>
        </p:spPr>
        <p:txBody>
          <a:bodyPr/>
          <a:lstStyle/>
          <a:p>
            <a:pPr marL="0" indent="0"/>
            <a:r>
              <a:rPr lang="pt-BR" dirty="0"/>
              <a:t>Ilusão em que fica o médium para reconhecer comunicações falsas e ridículas</a:t>
            </a:r>
            <a:endParaRPr lang="pt-BR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D82A4-B038-4694-A0C9-9D110D8C718A}" type="slidenum">
              <a:rPr lang="pt-BR"/>
              <a:pPr/>
              <a:t>46</a:t>
            </a:fld>
            <a:endParaRPr lang="pt-BR"/>
          </a:p>
        </p:txBody>
      </p:sp>
      <p:sp>
        <p:nvSpPr>
          <p:cNvPr id="287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636838"/>
            <a:ext cx="7993063" cy="1439862"/>
          </a:xfrm>
        </p:spPr>
        <p:txBody>
          <a:bodyPr/>
          <a:lstStyle/>
          <a:p>
            <a:pPr marL="0" indent="0"/>
            <a:r>
              <a:rPr lang="pt-BR" dirty="0"/>
              <a:t>Acreditar na identidade absoluta dos comunicantes</a:t>
            </a:r>
            <a:endParaRPr lang="pt-BR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96D9F-9A92-4CA5-9278-FCBF6D693234}" type="slidenum">
              <a:rPr lang="pt-BR"/>
              <a:pPr/>
              <a:t>47</a:t>
            </a:fld>
            <a:endParaRPr lang="pt-BR"/>
          </a:p>
        </p:txBody>
      </p:sp>
      <p:sp>
        <p:nvSpPr>
          <p:cNvPr id="288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276475"/>
            <a:ext cx="7993063" cy="2160588"/>
          </a:xfrm>
        </p:spPr>
        <p:txBody>
          <a:bodyPr/>
          <a:lstStyle/>
          <a:p>
            <a:pPr marL="0" indent="0"/>
            <a:r>
              <a:rPr lang="pt-BR" dirty="0"/>
              <a:t>Envaidecer-se com os elogios recebidos dos Espíritos que se comunicam</a:t>
            </a:r>
            <a:endParaRPr lang="pt-BR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52194-FFF5-475E-850B-970EDA472219}" type="slidenum">
              <a:rPr lang="pt-BR"/>
              <a:pPr/>
              <a:t>48</a:t>
            </a:fld>
            <a:endParaRPr lang="pt-BR"/>
          </a:p>
        </p:txBody>
      </p:sp>
      <p:sp>
        <p:nvSpPr>
          <p:cNvPr id="300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349500"/>
            <a:ext cx="7993063" cy="2159620"/>
          </a:xfrm>
        </p:spPr>
        <p:txBody>
          <a:bodyPr/>
          <a:lstStyle/>
          <a:p>
            <a:pPr marL="0" indent="0"/>
            <a:r>
              <a:rPr lang="pt-BR" dirty="0"/>
              <a:t>Não aceitar a </a:t>
            </a:r>
            <a:r>
              <a:rPr lang="pt-BR" dirty="0" smtClean="0"/>
              <a:t>opinião</a:t>
            </a:r>
          </a:p>
          <a:p>
            <a:pPr marL="0" indent="0"/>
            <a:r>
              <a:rPr lang="pt-BR" dirty="0" smtClean="0"/>
              <a:t>dos </a:t>
            </a:r>
            <a:r>
              <a:rPr lang="pt-BR" dirty="0"/>
              <a:t>outros sobre as comunicações recebidas</a:t>
            </a:r>
            <a:endParaRPr lang="pt-B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FF9A8-8A29-40FB-9BB3-2E4EBCD3F884}" type="slidenum">
              <a:rPr lang="pt-BR"/>
              <a:pPr/>
              <a:t>49</a:t>
            </a:fld>
            <a:endParaRPr lang="pt-BR"/>
          </a:p>
        </p:txBody>
      </p:sp>
      <p:sp>
        <p:nvSpPr>
          <p:cNvPr id="301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636838"/>
            <a:ext cx="7993063" cy="1439862"/>
          </a:xfrm>
        </p:spPr>
        <p:txBody>
          <a:bodyPr/>
          <a:lstStyle/>
          <a:p>
            <a:pPr marL="0" indent="0"/>
            <a:r>
              <a:rPr lang="pt-BR" dirty="0"/>
              <a:t>Afastar-se das pessoas</a:t>
            </a:r>
          </a:p>
          <a:p>
            <a:pPr marL="0" indent="0"/>
            <a:r>
              <a:rPr lang="pt-BR" dirty="0"/>
              <a:t>que querem ajudar</a:t>
            </a:r>
            <a:endParaRPr lang="pt-BR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BF5AE-71FB-4A97-8204-A05025DC9C2C}" type="slidenum">
              <a:rPr lang="pt-BR"/>
              <a:pPr/>
              <a:t>5</a:t>
            </a:fld>
            <a:endParaRPr lang="pt-BR"/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1844228"/>
            <a:ext cx="7775575" cy="3240956"/>
          </a:xfrm>
        </p:spPr>
        <p:txBody>
          <a:bodyPr/>
          <a:lstStyle/>
          <a:p>
            <a:pPr marL="0" indent="0"/>
            <a:r>
              <a:rPr lang="pt-BR" sz="4000" dirty="0" smtClean="0"/>
              <a:t>Em </a:t>
            </a:r>
            <a:r>
              <a:rPr lang="pt-BR" sz="4000" dirty="0"/>
              <a:t>alguns casos, quando a </a:t>
            </a:r>
            <a:r>
              <a:rPr lang="pt-BR" sz="4000" b="1" dirty="0"/>
              <a:t>ação</a:t>
            </a:r>
            <a:r>
              <a:rPr lang="pt-BR" sz="4000" dirty="0"/>
              <a:t> é </a:t>
            </a:r>
            <a:r>
              <a:rPr lang="pt-BR" sz="4000" b="1" dirty="0"/>
              <a:t>intensa</a:t>
            </a:r>
            <a:r>
              <a:rPr lang="pt-BR" sz="4000" dirty="0"/>
              <a:t> e </a:t>
            </a:r>
            <a:r>
              <a:rPr lang="pt-BR" sz="4000" b="1" dirty="0"/>
              <a:t>continuada</a:t>
            </a:r>
            <a:r>
              <a:rPr lang="pt-BR" sz="4000" dirty="0"/>
              <a:t>, </a:t>
            </a:r>
            <a:r>
              <a:rPr lang="pt-BR" sz="4000" b="1" dirty="0"/>
              <a:t>pode</a:t>
            </a:r>
            <a:r>
              <a:rPr lang="pt-BR" sz="4000" dirty="0"/>
              <a:t> </a:t>
            </a:r>
            <a:r>
              <a:rPr lang="pt-BR" dirty="0"/>
              <a:t>vir a </a:t>
            </a:r>
            <a:r>
              <a:rPr lang="pt-BR" b="1" dirty="0"/>
              <a:t>causar</a:t>
            </a:r>
            <a:r>
              <a:rPr lang="pt-BR" dirty="0"/>
              <a:t> reflexos </a:t>
            </a:r>
            <a:r>
              <a:rPr lang="pt-BR" sz="4000" b="1" dirty="0"/>
              <a:t>prejudiciais</a:t>
            </a:r>
            <a:r>
              <a:rPr lang="pt-BR" sz="4000" dirty="0"/>
              <a:t> no </a:t>
            </a:r>
            <a:r>
              <a:rPr lang="pt-BR" sz="4000" b="1" dirty="0" smtClean="0"/>
              <a:t>organismo</a:t>
            </a:r>
            <a:endParaRPr lang="pt-BR" sz="4000" dirty="0"/>
          </a:p>
          <a:p>
            <a:pPr marL="0" indent="0"/>
            <a:r>
              <a:rPr lang="pt-BR" sz="4000" dirty="0" smtClean="0"/>
              <a:t>do obsidiado </a:t>
            </a:r>
            <a:r>
              <a:rPr lang="pt-BR" sz="2800" i="1" dirty="0" smtClean="0"/>
              <a:t>Therezinha Oliveira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5B329-1B33-4FF9-9A32-B2D184FE2BF2}" type="slidenum">
              <a:rPr lang="pt-BR"/>
              <a:pPr/>
              <a:t>50</a:t>
            </a:fld>
            <a:endParaRPr lang="pt-BR"/>
          </a:p>
        </p:txBody>
      </p:sp>
      <p:pic>
        <p:nvPicPr>
          <p:cNvPr id="304130" name="Picture 2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AutoShape 5"/>
          <p:cNvSpPr>
            <a:spLocks/>
          </p:cNvSpPr>
          <p:nvPr/>
        </p:nvSpPr>
        <p:spPr bwMode="auto">
          <a:xfrm>
            <a:off x="1044575" y="3140075"/>
            <a:ext cx="7056438" cy="17287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/>
            <a:r>
              <a:rPr lang="pt-BR" sz="5400" b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Atitude do médium ante a obsessão</a:t>
            </a:r>
            <a:endParaRPr lang="pt-BR" sz="2800" b="0" i="1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FD402-E55A-4AAA-873C-7B6123EF34C5}" type="slidenum">
              <a:rPr lang="pt-BR"/>
              <a:pPr/>
              <a:t>51</a:t>
            </a:fld>
            <a:endParaRPr lang="pt-BR"/>
          </a:p>
        </p:txBody>
      </p:sp>
      <p:sp>
        <p:nvSpPr>
          <p:cNvPr id="306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3285232"/>
            <a:ext cx="7993063" cy="3024088"/>
          </a:xfrm>
        </p:spPr>
        <p:txBody>
          <a:bodyPr/>
          <a:lstStyle/>
          <a:p>
            <a:pPr marL="0" indent="0"/>
            <a:r>
              <a:rPr lang="pt-BR" sz="4000" dirty="0" smtClean="0"/>
              <a:t>Submeter </a:t>
            </a:r>
            <a:r>
              <a:rPr lang="pt-BR" sz="4000" dirty="0"/>
              <a:t>as manifestações que recebe à análise de pessoas capacitadas para as examinar, aceitando as críticas e </a:t>
            </a:r>
            <a:r>
              <a:rPr lang="pt-BR" sz="4000" dirty="0" smtClean="0"/>
              <a:t>sugestões </a:t>
            </a:r>
            <a:r>
              <a:rPr lang="pt-BR" sz="2800" i="1" dirty="0" smtClean="0"/>
              <a:t>Therezinha </a:t>
            </a:r>
            <a:r>
              <a:rPr lang="pt-BR" sz="2800" i="1" dirty="0"/>
              <a:t>Oliveira</a:t>
            </a:r>
            <a:endParaRPr lang="pt-BR" sz="4000" i="1" dirty="0"/>
          </a:p>
        </p:txBody>
      </p:sp>
      <p:pic>
        <p:nvPicPr>
          <p:cNvPr id="306179" name="Picture 3" descr="56380414_64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2" b="13101"/>
          <a:stretch>
            <a:fillRect/>
          </a:stretch>
        </p:blipFill>
        <p:spPr bwMode="auto">
          <a:xfrm>
            <a:off x="2590800" y="803027"/>
            <a:ext cx="3960813" cy="21939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31C54-9CD3-4ADF-8B32-3590031A11AD}" type="slidenum">
              <a:rPr lang="pt-BR"/>
              <a:pPr/>
              <a:t>52</a:t>
            </a:fld>
            <a:endParaRPr lang="pt-BR"/>
          </a:p>
        </p:txBody>
      </p:sp>
      <p:sp>
        <p:nvSpPr>
          <p:cNvPr id="3072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348483"/>
            <a:ext cx="7993063" cy="2160637"/>
          </a:xfrm>
        </p:spPr>
        <p:txBody>
          <a:bodyPr/>
          <a:lstStyle/>
          <a:p>
            <a:pPr marL="0" indent="0"/>
            <a:r>
              <a:rPr lang="pt-BR" b="1" dirty="0"/>
              <a:t>Prece do Médium</a:t>
            </a:r>
            <a:r>
              <a:rPr lang="pt-BR" dirty="0"/>
              <a:t> no Evangelho Segundo</a:t>
            </a:r>
          </a:p>
          <a:p>
            <a:pPr marL="0" indent="0"/>
            <a:r>
              <a:rPr lang="pt-BR" dirty="0"/>
              <a:t>o Espiritismo</a:t>
            </a:r>
            <a:endParaRPr lang="pt-BR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A23BD-39AC-47AF-895D-FD50D46165F0}" type="slidenum">
              <a:rPr lang="pt-BR"/>
              <a:pPr/>
              <a:t>53</a:t>
            </a:fld>
            <a:endParaRPr lang="pt-BR"/>
          </a:p>
        </p:txBody>
      </p:sp>
      <p:pic>
        <p:nvPicPr>
          <p:cNvPr id="262146" name="Picture 2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AutoShape 5"/>
          <p:cNvSpPr>
            <a:spLocks/>
          </p:cNvSpPr>
          <p:nvPr/>
        </p:nvSpPr>
        <p:spPr bwMode="auto">
          <a:xfrm>
            <a:off x="1044575" y="3140075"/>
            <a:ext cx="7056438" cy="17287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/>
            <a:r>
              <a:rPr lang="pt-BR" sz="5400" b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Como se curar</a:t>
            </a:r>
          </a:p>
          <a:p>
            <a:pPr algn="ctr" hangingPunct="0"/>
            <a:r>
              <a:rPr lang="pt-BR" sz="5400" b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da obsessão?</a:t>
            </a:r>
            <a:endParaRPr lang="pt-BR" sz="2800" b="0" i="1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B96A2-5202-42C4-BC76-9F3D9F4763F4}" type="slidenum">
              <a:rPr lang="pt-BR"/>
              <a:pPr/>
              <a:t>54</a:t>
            </a:fld>
            <a:endParaRPr lang="pt-BR"/>
          </a:p>
        </p:txBody>
      </p:sp>
      <p:sp>
        <p:nvSpPr>
          <p:cNvPr id="2539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852738"/>
            <a:ext cx="7993063" cy="936625"/>
          </a:xfrm>
        </p:spPr>
        <p:txBody>
          <a:bodyPr/>
          <a:lstStyle/>
          <a:p>
            <a:r>
              <a:rPr lang="pt-BR"/>
              <a:t>Renovando-se moralmente</a:t>
            </a:r>
            <a:endParaRPr lang="pt-BR" sz="28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C2BA5-C448-4F1A-AF86-D4EE1367B5C7}" type="slidenum">
              <a:rPr lang="pt-BR"/>
              <a:pPr/>
              <a:t>55</a:t>
            </a:fld>
            <a:endParaRPr lang="pt-BR"/>
          </a:p>
        </p:txBody>
      </p:sp>
      <p:sp>
        <p:nvSpPr>
          <p:cNvPr id="260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4005263"/>
            <a:ext cx="7993063" cy="2016125"/>
          </a:xfrm>
        </p:spPr>
        <p:txBody>
          <a:bodyPr/>
          <a:lstStyle/>
          <a:p>
            <a:r>
              <a:rPr lang="pt-BR" dirty="0" smtClean="0"/>
              <a:t>Orai </a:t>
            </a:r>
            <a:r>
              <a:rPr lang="pt-BR" dirty="0"/>
              <a:t>pelos que vos</a:t>
            </a:r>
          </a:p>
          <a:p>
            <a:r>
              <a:rPr lang="pt-BR" dirty="0"/>
              <a:t>perseguem e vos </a:t>
            </a:r>
            <a:r>
              <a:rPr lang="pt-BR" dirty="0" smtClean="0"/>
              <a:t>maltratam </a:t>
            </a:r>
            <a:endParaRPr lang="pt-BR" dirty="0"/>
          </a:p>
          <a:p>
            <a:r>
              <a:rPr lang="pt-BR" sz="2800" i="1" dirty="0"/>
              <a:t>Mateus, cap. 5, 44</a:t>
            </a:r>
          </a:p>
        </p:txBody>
      </p:sp>
      <p:pic>
        <p:nvPicPr>
          <p:cNvPr id="260100" name="Picture 4" descr="Mulher%252520orando%252520-%252520silhueta%252520ao%252520crep_scul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1030288"/>
            <a:ext cx="4057650" cy="26860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609DE-FB0F-4A76-AD65-FF982B03998E}" type="slidenum">
              <a:rPr lang="pt-BR"/>
              <a:pPr/>
              <a:t>56</a:t>
            </a:fld>
            <a:endParaRPr lang="pt-BR"/>
          </a:p>
        </p:txBody>
      </p:sp>
      <p:pic>
        <p:nvPicPr>
          <p:cNvPr id="259077" name="Picture 5" descr="10-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8"/>
          <a:stretch>
            <a:fillRect/>
          </a:stretch>
        </p:blipFill>
        <p:spPr bwMode="auto">
          <a:xfrm>
            <a:off x="34925" y="0"/>
            <a:ext cx="9109075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9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64163" y="4005263"/>
            <a:ext cx="3168650" cy="936625"/>
          </a:xfrm>
        </p:spPr>
        <p:txBody>
          <a:bodyPr/>
          <a:lstStyle/>
          <a:p>
            <a:r>
              <a:rPr lang="pt-BR"/>
              <a:t>Passe </a:t>
            </a:r>
            <a:endParaRPr lang="pt-BR" sz="2800" i="1"/>
          </a:p>
        </p:txBody>
      </p:sp>
      <p:pic>
        <p:nvPicPr>
          <p:cNvPr id="259076" name="Picture 4" descr="passe01comespirit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0" t="4263" r="15187" b="7829"/>
          <a:stretch>
            <a:fillRect/>
          </a:stretch>
        </p:blipFill>
        <p:spPr bwMode="auto">
          <a:xfrm>
            <a:off x="1087438" y="2492375"/>
            <a:ext cx="3887787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68512-4225-4966-977D-1C8BBF06B717}" type="slidenum">
              <a:rPr lang="pt-BR"/>
              <a:pPr/>
              <a:t>57</a:t>
            </a:fld>
            <a:endParaRPr lang="pt-BR"/>
          </a:p>
        </p:txBody>
      </p:sp>
      <p:sp>
        <p:nvSpPr>
          <p:cNvPr id="2549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4508500"/>
            <a:ext cx="7993063" cy="936625"/>
          </a:xfrm>
        </p:spPr>
        <p:txBody>
          <a:bodyPr/>
          <a:lstStyle/>
          <a:p>
            <a:r>
              <a:rPr lang="pt-BR"/>
              <a:t>Exercício na prática do bem</a:t>
            </a:r>
            <a:endParaRPr lang="pt-BR" sz="2800" i="1"/>
          </a:p>
        </p:txBody>
      </p:sp>
      <p:pic>
        <p:nvPicPr>
          <p:cNvPr id="254982" name="Picture 6" descr="7b87dc6e0f36cd2c57a41a1c4d62823d7400aaf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420813"/>
            <a:ext cx="5238750" cy="28003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9A4AF-8D20-4986-ADEB-8A6ACB123EE9}" type="slidenum">
              <a:rPr lang="pt-BR"/>
              <a:pPr/>
              <a:t>58</a:t>
            </a:fld>
            <a:endParaRPr lang="pt-BR"/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4508500"/>
            <a:ext cx="7993063" cy="936625"/>
          </a:xfrm>
        </p:spPr>
        <p:txBody>
          <a:bodyPr/>
          <a:lstStyle/>
          <a:p>
            <a:r>
              <a:rPr lang="pt-BR"/>
              <a:t>E acima de tudo, com </a:t>
            </a:r>
            <a:r>
              <a:rPr lang="pt-BR" b="1"/>
              <a:t>AMOR</a:t>
            </a:r>
            <a:endParaRPr lang="pt-BR" sz="2800" b="1" i="1"/>
          </a:p>
        </p:txBody>
      </p:sp>
      <p:pic>
        <p:nvPicPr>
          <p:cNvPr id="261124" name="Picture 4" descr="abraço+Jes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125538"/>
            <a:ext cx="3714750" cy="31908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CCEF2DDB-45FC-4C8E-B957-F737F2853FDE}" type="slidenum">
              <a:rPr lang="pt-BR"/>
              <a:pPr/>
              <a:t>59</a:t>
            </a:fld>
            <a:endParaRPr lang="pt-BR"/>
          </a:p>
        </p:txBody>
      </p:sp>
      <p:pic>
        <p:nvPicPr>
          <p:cNvPr id="38914" name="Picture 3" descr="4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5"/>
          <a:stretch>
            <a:fillRect/>
          </a:stretch>
        </p:blipFill>
        <p:spPr bwMode="auto">
          <a:xfrm>
            <a:off x="34925" y="20638"/>
            <a:ext cx="9109075" cy="650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48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862CE-DD63-49C6-BA28-AE9E4B4F8953}" type="slidenum">
              <a:rPr lang="pt-BR"/>
              <a:pPr/>
              <a:t>6</a:t>
            </a:fld>
            <a:endParaRPr lang="pt-BR"/>
          </a:p>
        </p:txBody>
      </p:sp>
      <p:pic>
        <p:nvPicPr>
          <p:cNvPr id="241666" name="Picture 2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AutoShape 5"/>
          <p:cNvSpPr>
            <a:spLocks/>
          </p:cNvSpPr>
          <p:nvPr/>
        </p:nvSpPr>
        <p:spPr bwMode="auto">
          <a:xfrm>
            <a:off x="1044575" y="3645074"/>
            <a:ext cx="7056438" cy="1008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42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/>
            <a:r>
              <a:rPr lang="pt-BR" sz="5400" b="0" dirty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Por que acontece?</a:t>
            </a:r>
            <a:endParaRPr lang="pt-BR" sz="2800" b="0" i="1" dirty="0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41986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514D146-2DEF-40F8-95DE-63A8C9AD394F}" type="slidenum">
              <a:rPr lang="pt-BR">
                <a:solidFill>
                  <a:srgbClr val="906693"/>
                </a:solidFill>
              </a:rPr>
              <a:pPr/>
              <a:t>60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1989" name="AutoShape 5"/>
          <p:cNvSpPr>
            <a:spLocks/>
          </p:cNvSpPr>
          <p:nvPr/>
        </p:nvSpPr>
        <p:spPr bwMode="auto">
          <a:xfrm>
            <a:off x="1331913" y="3008313"/>
            <a:ext cx="6353175" cy="1933575"/>
          </a:xfrm>
          <a:custGeom>
            <a:avLst/>
            <a:gdLst>
              <a:gd name="T0" fmla="*/ 3176588 w 21600"/>
              <a:gd name="T1" fmla="*/ 966788 h 21600"/>
              <a:gd name="T2" fmla="*/ 3176588 w 21600"/>
              <a:gd name="T3" fmla="*/ 966788 h 21600"/>
              <a:gd name="T4" fmla="*/ 3176588 w 21600"/>
              <a:gd name="T5" fmla="*/ 966788 h 21600"/>
              <a:gd name="T6" fmla="*/ 3176588 w 21600"/>
              <a:gd name="T7" fmla="*/ 9667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r>
              <a:rPr lang="pt-BR" sz="6000" b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4ª FASE</a:t>
            </a:r>
          </a:p>
          <a:p>
            <a:pPr eaLnBrk="1"/>
            <a:r>
              <a:rPr lang="pt-BR" sz="6000" b="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ENVOLVIMENTO</a:t>
            </a:r>
            <a:endParaRPr lang="pt-BR" sz="1200" b="0">
              <a:solidFill>
                <a:srgbClr val="000000"/>
              </a:solidFill>
              <a:latin typeface="Helvetica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88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44034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409FC1F-0947-4006-A9B4-EEC294BCC687}" type="slidenum">
              <a:rPr lang="pt-BR">
                <a:solidFill>
                  <a:srgbClr val="906693"/>
                </a:solidFill>
              </a:rPr>
              <a:pPr/>
              <a:t>61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4037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3564732 w 21600"/>
              <a:gd name="T1" fmla="*/ 719138 h 21600"/>
              <a:gd name="T2" fmla="*/ 3564732 w 21600"/>
              <a:gd name="T3" fmla="*/ 719138 h 21600"/>
              <a:gd name="T4" fmla="*/ 3564732 w 21600"/>
              <a:gd name="T5" fmla="*/ 719138 h 21600"/>
              <a:gd name="T6" fmla="*/ 3564732 w 21600"/>
              <a:gd name="T7" fmla="*/ 71913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algn="ctr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r>
              <a:rPr lang="pt-BR" sz="6000" b="0" dirty="0"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Objetivo</a:t>
            </a:r>
            <a:endParaRPr lang="pt-BR" sz="1200" b="0" dirty="0">
              <a:latin typeface="Helvetica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07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37F5AA-AE37-4819-9451-78C823A74FAA}" type="slidenum">
              <a:rPr lang="pt-BR">
                <a:solidFill>
                  <a:srgbClr val="906693"/>
                </a:solidFill>
              </a:rPr>
              <a:pPr/>
              <a:t>62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5059" name="Rectangle 3"/>
          <p:cNvSpPr>
            <a:spLocks noGrp="1"/>
          </p:cNvSpPr>
          <p:nvPr>
            <p:ph type="body" idx="4294967295"/>
          </p:nvPr>
        </p:nvSpPr>
        <p:spPr>
          <a:xfrm>
            <a:off x="539750" y="1628800"/>
            <a:ext cx="8135938" cy="3528392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ctr" eaLnBrk="1" hangingPunct="1">
              <a:buNone/>
            </a:pPr>
            <a:r>
              <a:rPr lang="pt-BR" sz="4400" dirty="0" smtClean="0"/>
              <a:t>Permite ao médium avaliar a natureza do comunicante por meio de seu campo mental, para exercer controle sobre a comunicação </a:t>
            </a:r>
            <a:r>
              <a:rPr lang="pt-BR" sz="2800" i="1" dirty="0" smtClean="0"/>
              <a:t>Therezinha Oliveira</a:t>
            </a:r>
          </a:p>
        </p:txBody>
      </p:sp>
    </p:spTree>
    <p:extLst>
      <p:ext uri="{BB962C8B-B14F-4D97-AF65-F5344CB8AC3E}">
        <p14:creationId xmlns:p14="http://schemas.microsoft.com/office/powerpoint/2010/main" val="24912609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C949BE-2EBD-4840-BC64-349F7AE90570}" type="slidenum">
              <a:rPr lang="pt-BR">
                <a:solidFill>
                  <a:srgbClr val="906693"/>
                </a:solidFill>
              </a:rPr>
              <a:pPr/>
              <a:t>63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6083" name="Rectangle 2"/>
          <p:cNvSpPr>
            <a:spLocks noGrp="1"/>
          </p:cNvSpPr>
          <p:nvPr>
            <p:ph type="body" idx="4294967295"/>
          </p:nvPr>
        </p:nvSpPr>
        <p:spPr>
          <a:xfrm>
            <a:off x="684213" y="4005064"/>
            <a:ext cx="7775575" cy="2160240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ctr" eaLnBrk="1" hangingPunct="1">
              <a:buNone/>
            </a:pPr>
            <a:r>
              <a:rPr lang="pt-BR" sz="4400" dirty="0" smtClean="0"/>
              <a:t>O médium deve evitar a comunicação quando esta</a:t>
            </a:r>
          </a:p>
          <a:p>
            <a:pPr marL="0" indent="0" algn="ctr" eaLnBrk="1" hangingPunct="1">
              <a:buNone/>
            </a:pPr>
            <a:r>
              <a:rPr lang="pt-BR" sz="4400" dirty="0" smtClean="0"/>
              <a:t>não for conveniente</a:t>
            </a:r>
            <a:endParaRPr lang="pt-BR" sz="5400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1052736"/>
            <a:ext cx="4286250" cy="27622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060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C949BE-2EBD-4840-BC64-349F7AE90570}" type="slidenum">
              <a:rPr lang="pt-BR">
                <a:solidFill>
                  <a:srgbClr val="906693"/>
                </a:solidFill>
              </a:rPr>
              <a:pPr/>
              <a:t>64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6083" name="Rectangle 2"/>
          <p:cNvSpPr>
            <a:spLocks noGrp="1"/>
          </p:cNvSpPr>
          <p:nvPr>
            <p:ph type="body" idx="4294967295"/>
          </p:nvPr>
        </p:nvSpPr>
        <p:spPr>
          <a:xfrm>
            <a:off x="539552" y="4077072"/>
            <a:ext cx="8064896" cy="2376264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ctr" eaLnBrk="1" hangingPunct="1">
              <a:buNone/>
            </a:pPr>
            <a:r>
              <a:rPr lang="pt-BR" sz="4000" dirty="0" smtClean="0"/>
              <a:t>O exercício persistente e cuidadoso através das fases desenvolve o autocontrole    </a:t>
            </a:r>
            <a:r>
              <a:rPr lang="pt-BR" sz="4000" i="1" dirty="0" smtClean="0"/>
              <a:t> </a:t>
            </a:r>
            <a:r>
              <a:rPr lang="pt-BR" sz="2800" i="1" dirty="0" smtClean="0"/>
              <a:t>Therezinha Oliveira</a:t>
            </a:r>
            <a:endParaRPr lang="pt-BR" sz="3600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775966"/>
            <a:ext cx="2876684" cy="32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28659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9"/>
            <a:ext cx="9144000" cy="6772122"/>
          </a:xfrm>
          <a:prstGeom prst="rect">
            <a:avLst/>
          </a:prstGeom>
        </p:spPr>
      </p:pic>
      <p:sp>
        <p:nvSpPr>
          <p:cNvPr id="47106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7527D1-2262-4FC4-A95E-C4954DAFC079}" type="slidenum">
              <a:rPr lang="pt-BR">
                <a:solidFill>
                  <a:srgbClr val="906693"/>
                </a:solidFill>
              </a:rPr>
              <a:pPr/>
              <a:t>65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7109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3564732 w 21600"/>
              <a:gd name="T1" fmla="*/ 719138 h 21600"/>
              <a:gd name="T2" fmla="*/ 3564732 w 21600"/>
              <a:gd name="T3" fmla="*/ 719138 h 21600"/>
              <a:gd name="T4" fmla="*/ 3564732 w 21600"/>
              <a:gd name="T5" fmla="*/ 719138 h 21600"/>
              <a:gd name="T6" fmla="*/ 3564732 w 21600"/>
              <a:gd name="T7" fmla="*/ 71913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algn="ctr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r>
              <a:rPr lang="pt-BR" sz="6000" b="0" dirty="0"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Como ocorre</a:t>
            </a:r>
            <a:endParaRPr lang="pt-BR" sz="1200" b="0" dirty="0">
              <a:latin typeface="Helvetica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7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48130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7F9FCD-1FDA-485A-BF4D-BD41C8E9376B}" type="slidenum">
              <a:rPr lang="pt-BR">
                <a:solidFill>
                  <a:srgbClr val="906693"/>
                </a:solidFill>
              </a:rPr>
              <a:pPr/>
              <a:t>66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8133" name="Rectangle 3"/>
          <p:cNvSpPr>
            <a:spLocks/>
          </p:cNvSpPr>
          <p:nvPr/>
        </p:nvSpPr>
        <p:spPr bwMode="auto">
          <a:xfrm>
            <a:off x="1147763" y="3140770"/>
            <a:ext cx="3744912" cy="273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algn="ctr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pt-BR" sz="3200" b="0" dirty="0" smtClean="0">
                <a:solidFill>
                  <a:schemeClr val="bg1"/>
                </a:solidFill>
              </a:rPr>
              <a:t>O guia mediúnico atuará sobre a mente do médium, sobrepondo-lhe os pensamentos </a:t>
            </a:r>
            <a:r>
              <a:rPr lang="pt-BR" sz="2400" b="0" i="1" dirty="0" smtClean="0">
                <a:solidFill>
                  <a:schemeClr val="bg1"/>
                </a:solidFill>
              </a:rPr>
              <a:t>Therezinha Oliveira</a:t>
            </a:r>
            <a:endParaRPr lang="pt-BR" sz="2400" b="0" i="1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211" y="2996952"/>
            <a:ext cx="3006577" cy="30065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571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C949BE-2EBD-4840-BC64-349F7AE90570}" type="slidenum">
              <a:rPr lang="pt-BR">
                <a:solidFill>
                  <a:srgbClr val="906693"/>
                </a:solidFill>
              </a:rPr>
              <a:pPr/>
              <a:t>67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6083" name="Rectangle 2"/>
          <p:cNvSpPr>
            <a:spLocks noGrp="1"/>
          </p:cNvSpPr>
          <p:nvPr>
            <p:ph type="body" idx="4294967295"/>
          </p:nvPr>
        </p:nvSpPr>
        <p:spPr>
          <a:xfrm>
            <a:off x="539552" y="4149080"/>
            <a:ext cx="8064896" cy="2160240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ctr" eaLnBrk="1" hangingPunct="1">
              <a:buNone/>
            </a:pPr>
            <a:r>
              <a:rPr lang="pt-BR" sz="3600" dirty="0" smtClean="0"/>
              <a:t>Em seguida, envolverá mais profundamente o seu períspirito, ativando o centro de força coronário</a:t>
            </a:r>
            <a:r>
              <a:rPr lang="pt-BR" sz="3600" i="1" dirty="0" smtClean="0"/>
              <a:t> </a:t>
            </a:r>
            <a:r>
              <a:rPr lang="pt-BR" sz="2800" i="1" dirty="0" smtClean="0"/>
              <a:t>Therezinha Oliveira</a:t>
            </a:r>
            <a:endParaRPr lang="pt-BR" sz="3600" dirty="0" smtClean="0"/>
          </a:p>
        </p:txBody>
      </p:sp>
      <p:pic>
        <p:nvPicPr>
          <p:cNvPr id="5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3" t="4703" r="4137" b="253"/>
          <a:stretch>
            <a:fillRect/>
          </a:stretch>
        </p:blipFill>
        <p:spPr bwMode="auto">
          <a:xfrm>
            <a:off x="3255690" y="908868"/>
            <a:ext cx="2684462" cy="30241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uxograma: Conector 5"/>
          <p:cNvSpPr/>
          <p:nvPr/>
        </p:nvSpPr>
        <p:spPr>
          <a:xfrm>
            <a:off x="4139927" y="692968"/>
            <a:ext cx="935038" cy="936625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88442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C949BE-2EBD-4840-BC64-349F7AE90570}" type="slidenum">
              <a:rPr lang="pt-BR">
                <a:solidFill>
                  <a:srgbClr val="906693"/>
                </a:solidFill>
              </a:rPr>
              <a:pPr/>
              <a:t>68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6083" name="Rectangle 2"/>
          <p:cNvSpPr>
            <a:spLocks noGrp="1"/>
          </p:cNvSpPr>
          <p:nvPr>
            <p:ph type="body" idx="4294967295"/>
          </p:nvPr>
        </p:nvSpPr>
        <p:spPr>
          <a:xfrm>
            <a:off x="539552" y="4005064"/>
            <a:ext cx="8064896" cy="2304256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ctr" eaLnBrk="1" hangingPunct="1">
              <a:buNone/>
            </a:pPr>
            <a:r>
              <a:rPr lang="pt-BR" sz="3600" dirty="0" smtClean="0"/>
              <a:t>Conforme a região ativada do cérebro, a mediunidade será de vidência, de </a:t>
            </a:r>
            <a:r>
              <a:rPr lang="pt-BR" sz="3600" dirty="0" err="1" smtClean="0"/>
              <a:t>psicofonia</a:t>
            </a:r>
            <a:r>
              <a:rPr lang="pt-BR" sz="3600" dirty="0" smtClean="0"/>
              <a:t>, de psicografia, de audição</a:t>
            </a:r>
            <a:r>
              <a:rPr lang="pt-BR" sz="3600" i="1" dirty="0" smtClean="0"/>
              <a:t> </a:t>
            </a:r>
            <a:r>
              <a:rPr lang="pt-BR" sz="2800" i="1" dirty="0" smtClean="0"/>
              <a:t>Therezinha Oliveira</a:t>
            </a:r>
            <a:endParaRPr lang="pt-BR" sz="3600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781" y="1124100"/>
            <a:ext cx="2847379" cy="25929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638754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C949BE-2EBD-4840-BC64-349F7AE90570}" type="slidenum">
              <a:rPr lang="pt-BR">
                <a:solidFill>
                  <a:srgbClr val="906693"/>
                </a:solidFill>
              </a:rPr>
              <a:pPr/>
              <a:t>69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6083" name="Rectangle 2"/>
          <p:cNvSpPr>
            <a:spLocks noGrp="1"/>
          </p:cNvSpPr>
          <p:nvPr>
            <p:ph type="body" idx="4294967295"/>
          </p:nvPr>
        </p:nvSpPr>
        <p:spPr>
          <a:xfrm>
            <a:off x="539552" y="4149080"/>
            <a:ext cx="8064896" cy="2202954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ctr" eaLnBrk="1" hangingPunct="1">
              <a:buNone/>
            </a:pPr>
            <a:r>
              <a:rPr lang="pt-BR" sz="4000" dirty="0" smtClean="0"/>
              <a:t>O médium é sempre responsável pela boa ordem do desempenho mediúnico </a:t>
            </a:r>
            <a:r>
              <a:rPr lang="pt-BR" sz="2800" i="1" dirty="0" smtClean="0"/>
              <a:t>Therezinha Oliveira</a:t>
            </a:r>
            <a:endParaRPr lang="pt-BR" sz="3600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269" y="692696"/>
            <a:ext cx="4507979" cy="32517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46288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491E7-35ED-4DAD-9827-F8AC71C0071F}" type="slidenum">
              <a:rPr lang="pt-BR"/>
              <a:pPr/>
              <a:t>7</a:t>
            </a:fld>
            <a:endParaRPr lang="pt-BR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4437063"/>
            <a:ext cx="7993063" cy="1512217"/>
          </a:xfrm>
        </p:spPr>
        <p:txBody>
          <a:bodyPr/>
          <a:lstStyle/>
          <a:p>
            <a:pPr marL="0" indent="0"/>
            <a:r>
              <a:rPr lang="pt-BR" dirty="0" smtClean="0"/>
              <a:t>Por </a:t>
            </a:r>
            <a:r>
              <a:rPr lang="pt-BR" dirty="0"/>
              <a:t>débito de um Espírito</a:t>
            </a:r>
          </a:p>
          <a:p>
            <a:pPr marL="0" indent="0"/>
            <a:r>
              <a:rPr lang="pt-BR" dirty="0"/>
              <a:t>para com </a:t>
            </a:r>
            <a:r>
              <a:rPr lang="pt-BR" dirty="0" smtClean="0"/>
              <a:t>outro </a:t>
            </a:r>
            <a:r>
              <a:rPr lang="pt-BR" sz="2800" i="1" dirty="0" smtClean="0"/>
              <a:t>Therezinha </a:t>
            </a:r>
            <a:r>
              <a:rPr lang="pt-BR" sz="2800" i="1" dirty="0"/>
              <a:t>Oliveira</a:t>
            </a:r>
          </a:p>
        </p:txBody>
      </p:sp>
      <p:pic>
        <p:nvPicPr>
          <p:cNvPr id="107530" name="Picture 10" descr="Vinganç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981075"/>
            <a:ext cx="2543175" cy="33432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49154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A7AA654-DA6F-48B1-96FF-69155A9CBAA2}" type="slidenum">
              <a:rPr lang="pt-BR">
                <a:solidFill>
                  <a:srgbClr val="906693"/>
                </a:solidFill>
              </a:rPr>
              <a:pPr/>
              <a:t>70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49157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3564732 w 21600"/>
              <a:gd name="T1" fmla="*/ 719138 h 21600"/>
              <a:gd name="T2" fmla="*/ 3564732 w 21600"/>
              <a:gd name="T3" fmla="*/ 719138 h 21600"/>
              <a:gd name="T4" fmla="*/ 3564732 w 21600"/>
              <a:gd name="T5" fmla="*/ 719138 h 21600"/>
              <a:gd name="T6" fmla="*/ 3564732 w 21600"/>
              <a:gd name="T7" fmla="*/ 71913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algn="ctr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r>
              <a:rPr lang="pt-BR" sz="6000" b="0" dirty="0"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O que posso sentir?</a:t>
            </a:r>
            <a:endParaRPr lang="pt-BR" sz="1200" b="0" dirty="0">
              <a:latin typeface="Helvetica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87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CAE62F-C7F7-47C9-8658-1BD6E8501DE0}" type="slidenum">
              <a:rPr lang="pt-BR">
                <a:solidFill>
                  <a:srgbClr val="906693"/>
                </a:solidFill>
              </a:rPr>
              <a:pPr/>
              <a:t>71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51203" name="Rectangle 2"/>
          <p:cNvSpPr>
            <a:spLocks noGrp="1"/>
          </p:cNvSpPr>
          <p:nvPr>
            <p:ph type="body" idx="4294967295"/>
          </p:nvPr>
        </p:nvSpPr>
        <p:spPr>
          <a:xfrm>
            <a:off x="756221" y="980728"/>
            <a:ext cx="5327947" cy="647576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l" eaLnBrk="1" hangingPunct="1">
              <a:buNone/>
            </a:pPr>
            <a:r>
              <a:rPr lang="pt-BR" sz="3600" dirty="0" smtClean="0"/>
              <a:t>Distanciamento do corpo</a:t>
            </a:r>
            <a:endParaRPr lang="pt-BR" sz="3200" dirty="0" smtClean="0"/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1043608" y="2132856"/>
            <a:ext cx="7056784" cy="64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eaLnBrk="1" hangingPunct="1"/>
            <a:r>
              <a:rPr lang="pt-BR" sz="3600" b="0" dirty="0" smtClean="0"/>
              <a:t>Pulsação e respiração aceleradas</a:t>
            </a:r>
            <a:endParaRPr lang="pt-BR" sz="3200" b="0" dirty="0" smtClean="0"/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3419872" y="3284984"/>
            <a:ext cx="4176464" cy="64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eaLnBrk="1" hangingPunct="1"/>
            <a:r>
              <a:rPr lang="pt-BR" sz="3600" b="0" dirty="0" smtClean="0"/>
              <a:t>Interferência mental</a:t>
            </a:r>
            <a:endParaRPr lang="pt-BR" sz="3200" b="0" dirty="0" smtClean="0"/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1187624" y="4293096"/>
            <a:ext cx="4535859" cy="64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eaLnBrk="1" hangingPunct="1"/>
            <a:r>
              <a:rPr lang="pt-BR" sz="3600" b="0" dirty="0" smtClean="0"/>
              <a:t>Alteração da vontade</a:t>
            </a:r>
            <a:endParaRPr lang="pt-BR" sz="3200" b="0" dirty="0" smtClean="0"/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683568" y="5445720"/>
            <a:ext cx="7776219" cy="64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eaLnBrk="1" hangingPunct="1"/>
            <a:r>
              <a:rPr lang="pt-BR" sz="3200" b="0" dirty="0" smtClean="0"/>
              <a:t>Percepção mental da situação do Espírito</a:t>
            </a:r>
            <a:endParaRPr lang="pt-BR" sz="2800" b="0" dirty="0" smtClean="0"/>
          </a:p>
        </p:txBody>
      </p:sp>
    </p:spTree>
    <p:extLst>
      <p:ext uri="{BB962C8B-B14F-4D97-AF65-F5344CB8AC3E}">
        <p14:creationId xmlns:p14="http://schemas.microsoft.com/office/powerpoint/2010/main" val="8209610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C5173902-2FDC-4469-9834-CCB5EA7F6B87}" type="slidenum">
              <a:rPr lang="pt-BR"/>
              <a:pPr/>
              <a:t>72</a:t>
            </a:fld>
            <a:endParaRPr lang="pt-BR"/>
          </a:p>
        </p:txBody>
      </p:sp>
      <p:sp>
        <p:nvSpPr>
          <p:cNvPr id="32773" name="AutoShape 5"/>
          <p:cNvSpPr>
            <a:spLocks/>
          </p:cNvSpPr>
          <p:nvPr/>
        </p:nvSpPr>
        <p:spPr bwMode="auto">
          <a:xfrm>
            <a:off x="1044575" y="3213100"/>
            <a:ext cx="7056438" cy="1676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pt-BR" sz="54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PREPARANDO-SE</a:t>
            </a:r>
          </a:p>
          <a:p>
            <a:pPr algn="ctr" eaLnBrk="1"/>
            <a:r>
              <a:rPr lang="pt-BR" sz="54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PARA O EXERCÍCIO</a:t>
            </a:r>
            <a:endParaRPr lang="pt-BR" sz="1200">
              <a:solidFill>
                <a:srgbClr val="000000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55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851920" y="5805264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pt-BR" b="0" dirty="0" smtClean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  <a:t>Fortaleza, janeiro de 2014</a:t>
            </a:r>
            <a:endParaRPr lang="pt-BR" b="0" dirty="0"/>
          </a:p>
        </p:txBody>
      </p:sp>
      <p:sp>
        <p:nvSpPr>
          <p:cNvPr id="58370" name="Espaço Reservado para Número de Slide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DBC89D-AD43-44F8-B918-41C2F817C2D9}" type="slidenum">
              <a:rPr lang="pt-BR">
                <a:solidFill>
                  <a:srgbClr val="906693"/>
                </a:solidFill>
              </a:rPr>
              <a:pPr/>
              <a:t>73</a:t>
            </a:fld>
            <a:endParaRPr lang="pt-BR" dirty="0">
              <a:solidFill>
                <a:srgbClr val="906693"/>
              </a:solidFill>
            </a:endParaRPr>
          </a:p>
        </p:txBody>
      </p:sp>
      <p:sp>
        <p:nvSpPr>
          <p:cNvPr id="58371" name="AutoShape 4"/>
          <p:cNvSpPr>
            <a:spLocks/>
          </p:cNvSpPr>
          <p:nvPr/>
        </p:nvSpPr>
        <p:spPr bwMode="auto">
          <a:xfrm>
            <a:off x="611560" y="1196752"/>
            <a:ext cx="7686178" cy="4607917"/>
          </a:xfrm>
          <a:custGeom>
            <a:avLst/>
            <a:gdLst>
              <a:gd name="T0" fmla="*/ 3941763 w 21600"/>
              <a:gd name="T1" fmla="*/ 2808288 h 21600"/>
              <a:gd name="T2" fmla="*/ 3941763 w 21600"/>
              <a:gd name="T3" fmla="*/ 2808288 h 21600"/>
              <a:gd name="T4" fmla="*/ 3941763 w 21600"/>
              <a:gd name="T5" fmla="*/ 2808288 h 21600"/>
              <a:gd name="T6" fmla="*/ 3941763 w 21600"/>
              <a:gd name="T7" fmla="*/ 28082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2938">
              <a:defRPr sz="4400">
                <a:solidFill>
                  <a:srgbClr val="906693"/>
                </a:solidFill>
                <a:latin typeface="Arial" panose="020B0604020202020204" pitchFamily="34" charset="0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>
              <a:spcBef>
                <a:spcPts val="700"/>
              </a:spcBef>
            </a:pPr>
            <a:r>
              <a:rPr lang="pt-BR" sz="1800" dirty="0"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BIBLIOGRAFIA</a:t>
            </a:r>
          </a:p>
          <a:p>
            <a:pPr algn="l" eaLnBrk="1">
              <a:spcBef>
                <a:spcPts val="700"/>
              </a:spcBef>
            </a:pPr>
            <a:r>
              <a:rPr lang="pt-BR" sz="1800" b="0" i="1" dirty="0" smtClean="0"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Oliveira</a:t>
            </a:r>
            <a:r>
              <a:rPr lang="pt-BR" sz="1800" b="0" i="1" dirty="0"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, Therezinha</a:t>
            </a:r>
            <a:r>
              <a:rPr lang="pt-BR" sz="1800" b="0" dirty="0"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: Mediunidade. </a:t>
            </a:r>
            <a:r>
              <a:rPr lang="pt-BR" sz="1800" b="0" dirty="0" smtClean="0"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15.ed.Campinas</a:t>
            </a:r>
            <a:r>
              <a:rPr lang="pt-BR" sz="1800" b="0" dirty="0"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, SP</a:t>
            </a:r>
            <a:r>
              <a:rPr lang="pt-BR" sz="1800" b="0" i="1" dirty="0"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: Allan Kardec</a:t>
            </a:r>
            <a:r>
              <a:rPr lang="pt-BR" sz="1800" b="0" dirty="0"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pt-BR" sz="1800" b="0" dirty="0" smtClean="0"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2013.</a:t>
            </a:r>
            <a:endParaRPr lang="pt-BR" sz="1800" b="0" dirty="0">
              <a:latin typeface="+mn-lt"/>
              <a:ea typeface="ＭＳ Ｐゴシック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l" eaLnBrk="1">
              <a:spcBef>
                <a:spcPts val="700"/>
              </a:spcBef>
            </a:pPr>
            <a:r>
              <a:rPr lang="pt-BR" sz="1800" b="0" i="1" dirty="0"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Nilson, Teddy e Oliveira, Therezinha</a:t>
            </a:r>
            <a:r>
              <a:rPr lang="pt-BR" sz="1800" b="0" dirty="0"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: Orientação Mediúnica. Campinas, SP: Centro Espírita </a:t>
            </a:r>
            <a:r>
              <a:rPr lang="ja-JP" altLang="pt-BR" sz="1800" b="0" dirty="0"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“</a:t>
            </a:r>
            <a:r>
              <a:rPr lang="pt-BR" altLang="ja-JP" sz="1800" b="0" dirty="0"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Allan Kardec</a:t>
            </a:r>
            <a:r>
              <a:rPr lang="ja-JP" altLang="pt-BR" sz="1800" b="0" dirty="0"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”</a:t>
            </a:r>
            <a:r>
              <a:rPr lang="pt-BR" altLang="ja-JP" sz="1800" b="0" dirty="0"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- Dep. Editorial, 2001.</a:t>
            </a:r>
          </a:p>
          <a:p>
            <a:pPr algn="l" eaLnBrk="1">
              <a:spcBef>
                <a:spcPts val="600"/>
              </a:spcBef>
            </a:pPr>
            <a:endParaRPr lang="pt-BR" sz="1800" b="0" dirty="0">
              <a:latin typeface="+mn-lt"/>
              <a:ea typeface="ＭＳ Ｐゴシック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270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97493-159D-471F-ABAD-7957378D941D}" type="slidenum">
              <a:rPr lang="pt-BR"/>
              <a:pPr/>
              <a:t>8</a:t>
            </a:fld>
            <a:endParaRPr lang="pt-BR"/>
          </a:p>
        </p:txBody>
      </p:sp>
      <p:pic>
        <p:nvPicPr>
          <p:cNvPr id="233474" name="Picture 2" descr="11-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5"/>
          <a:stretch>
            <a:fillRect/>
          </a:stretch>
        </p:blipFill>
        <p:spPr bwMode="auto">
          <a:xfrm>
            <a:off x="34925" y="4763"/>
            <a:ext cx="9109075" cy="651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83300" y="2638425"/>
            <a:ext cx="2592388" cy="2374900"/>
          </a:xfrm>
          <a:noFill/>
          <a:ln/>
        </p:spPr>
        <p:txBody>
          <a:bodyPr/>
          <a:lstStyle/>
          <a:p>
            <a:pPr marL="0" indent="0" algn="l">
              <a:lnSpc>
                <a:spcPct val="80000"/>
              </a:lnSpc>
            </a:pPr>
            <a:r>
              <a:rPr lang="pt-BR" sz="3600" dirty="0"/>
              <a:t>O que nos vincula ao obsessor é a </a:t>
            </a:r>
            <a:r>
              <a:rPr lang="pt-BR" sz="3600" b="1" dirty="0"/>
              <a:t>afinidade</a:t>
            </a:r>
            <a:r>
              <a:rPr lang="pt-BR" sz="3600" dirty="0"/>
              <a:t> </a:t>
            </a:r>
            <a:r>
              <a:rPr lang="pt-BR" sz="3600" b="1" dirty="0"/>
              <a:t>moral</a:t>
            </a:r>
          </a:p>
        </p:txBody>
      </p:sp>
      <p:pic>
        <p:nvPicPr>
          <p:cNvPr id="233477" name="Picture 5" descr="obsessao15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t="7007" r="8659" b="7056"/>
          <a:stretch>
            <a:fillRect/>
          </a:stretch>
        </p:blipFill>
        <p:spPr bwMode="auto">
          <a:xfrm>
            <a:off x="1547813" y="2249488"/>
            <a:ext cx="3600450" cy="26193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5B8DE-CB10-42B0-9603-899EA71D638B}" type="slidenum">
              <a:rPr lang="pt-BR"/>
              <a:pPr/>
              <a:t>9</a:t>
            </a:fld>
            <a:endParaRPr lang="pt-BR"/>
          </a:p>
        </p:txBody>
      </p:sp>
      <p:pic>
        <p:nvPicPr>
          <p:cNvPr id="236546" name="Picture 2" descr="6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7"/>
          <a:stretch>
            <a:fillRect/>
          </a:stretch>
        </p:blipFill>
        <p:spPr bwMode="auto">
          <a:xfrm>
            <a:off x="34925" y="0"/>
            <a:ext cx="9109075" cy="653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3644900"/>
            <a:ext cx="7775575" cy="2808288"/>
          </a:xfrm>
        </p:spPr>
        <p:txBody>
          <a:bodyPr/>
          <a:lstStyle/>
          <a:p>
            <a:pPr marL="0" indent="0"/>
            <a:r>
              <a:rPr lang="pt-BR" sz="3600" b="1" dirty="0" smtClean="0"/>
              <a:t>É </a:t>
            </a:r>
            <a:r>
              <a:rPr lang="pt-BR" sz="3600" b="1" dirty="0"/>
              <a:t>preciso fazer o bem</a:t>
            </a:r>
            <a:r>
              <a:rPr lang="pt-BR" sz="3600" dirty="0"/>
              <a:t> no </a:t>
            </a:r>
            <a:r>
              <a:rPr lang="pt-BR" sz="3600" dirty="0" smtClean="0"/>
              <a:t>limite</a:t>
            </a:r>
          </a:p>
          <a:p>
            <a:pPr marL="0" indent="0"/>
            <a:r>
              <a:rPr lang="pt-BR" sz="3600" dirty="0" smtClean="0"/>
              <a:t>de </a:t>
            </a:r>
            <a:r>
              <a:rPr lang="pt-BR" sz="3600" dirty="0"/>
              <a:t>suas forças, porque cada um responderá por todo o mal que resulte do bem que não tiver </a:t>
            </a:r>
            <a:r>
              <a:rPr lang="pt-BR" sz="3600" dirty="0" smtClean="0"/>
              <a:t>feito</a:t>
            </a:r>
            <a:r>
              <a:rPr lang="pt-BR" sz="4000" dirty="0" smtClean="0"/>
              <a:t> </a:t>
            </a:r>
            <a:endParaRPr lang="pt-BR" sz="4000" dirty="0"/>
          </a:p>
          <a:p>
            <a:pPr marL="0" indent="0"/>
            <a:r>
              <a:rPr lang="pt-BR" sz="2400" i="1" dirty="0"/>
              <a:t>O Livro dos Espíritos, p.642</a:t>
            </a:r>
          </a:p>
        </p:txBody>
      </p:sp>
      <p:pic>
        <p:nvPicPr>
          <p:cNvPr id="236548" name="Picture 4" descr="Allan+Kardec+(pseudônimo+do+pedagogo+francês+Hippolyte+Léon+Denizard+Rivail+e+que+nasceu+em+1804),+faleceu+em+31+de+março+de+1869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6047" r="9091" b="16628"/>
          <a:stretch>
            <a:fillRect/>
          </a:stretch>
        </p:blipFill>
        <p:spPr bwMode="auto">
          <a:xfrm>
            <a:off x="3419475" y="1628775"/>
            <a:ext cx="2339975" cy="20589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780</Words>
  <Application>Microsoft Office PowerPoint</Application>
  <PresentationFormat>Apresentação na tela (4:3)</PresentationFormat>
  <Paragraphs>220</Paragraphs>
  <Slides>73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73</vt:i4>
      </vt:variant>
    </vt:vector>
  </HeadingPairs>
  <TitlesOfParts>
    <vt:vector size="74" baseType="lpstr"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Caixa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Caixa</dc:creator>
  <cp:lastModifiedBy>Info</cp:lastModifiedBy>
  <cp:revision>194</cp:revision>
  <dcterms:created xsi:type="dcterms:W3CDTF">2013-03-03T15:59:46Z</dcterms:created>
  <dcterms:modified xsi:type="dcterms:W3CDTF">2014-09-10T13:57:35Z</dcterms:modified>
</cp:coreProperties>
</file>