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345" r:id="rId2"/>
    <p:sldId id="258" r:id="rId3"/>
    <p:sldId id="267" r:id="rId4"/>
    <p:sldId id="286" r:id="rId5"/>
    <p:sldId id="287" r:id="rId6"/>
    <p:sldId id="270" r:id="rId7"/>
    <p:sldId id="271" r:id="rId8"/>
    <p:sldId id="288" r:id="rId9"/>
    <p:sldId id="272" r:id="rId10"/>
    <p:sldId id="273" r:id="rId11"/>
    <p:sldId id="274" r:id="rId12"/>
    <p:sldId id="289" r:id="rId13"/>
    <p:sldId id="298" r:id="rId14"/>
    <p:sldId id="299" r:id="rId15"/>
    <p:sldId id="305" r:id="rId16"/>
    <p:sldId id="290" r:id="rId17"/>
    <p:sldId id="300" r:id="rId18"/>
    <p:sldId id="301" r:id="rId19"/>
    <p:sldId id="302" r:id="rId20"/>
    <p:sldId id="303" r:id="rId21"/>
    <p:sldId id="291" r:id="rId22"/>
    <p:sldId id="292" r:id="rId23"/>
    <p:sldId id="304" r:id="rId24"/>
    <p:sldId id="306" r:id="rId25"/>
    <p:sldId id="293" r:id="rId26"/>
    <p:sldId id="307" r:id="rId27"/>
    <p:sldId id="308" r:id="rId28"/>
    <p:sldId id="309" r:id="rId29"/>
    <p:sldId id="294" r:id="rId30"/>
    <p:sldId id="310" r:id="rId31"/>
    <p:sldId id="311" r:id="rId32"/>
    <p:sldId id="295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20" r:id="rId41"/>
    <p:sldId id="321" r:id="rId42"/>
    <p:sldId id="322" r:id="rId43"/>
    <p:sldId id="296" r:id="rId44"/>
    <p:sldId id="297" r:id="rId45"/>
    <p:sldId id="323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2" r:id="rId62"/>
    <p:sldId id="363" r:id="rId63"/>
    <p:sldId id="364" r:id="rId64"/>
    <p:sldId id="367" r:id="rId65"/>
    <p:sldId id="368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79" r:id="rId76"/>
    <p:sldId id="380" r:id="rId77"/>
    <p:sldId id="381" r:id="rId78"/>
    <p:sldId id="382" r:id="rId79"/>
    <p:sldId id="387" r:id="rId80"/>
    <p:sldId id="388" r:id="rId81"/>
    <p:sldId id="389" r:id="rId82"/>
    <p:sldId id="341" r:id="rId8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6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86587" autoAdjust="0"/>
  </p:normalViewPr>
  <p:slideViewPr>
    <p:cSldViewPr showGuides="1">
      <p:cViewPr varScale="1">
        <p:scale>
          <a:sx n="90" d="100"/>
          <a:sy n="90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950"/>
    </p:cViewPr>
  </p:sorterViewPr>
  <p:notesViewPr>
    <p:cSldViewPr showGuides="1">
      <p:cViewPr varScale="1">
        <p:scale>
          <a:sx n="57" d="100"/>
          <a:sy n="57" d="100"/>
        </p:scale>
        <p:origin x="247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6519C-0017-40D2-BB10-D162740D7B19}" type="datetimeFigureOut">
              <a:rPr lang="pt-BR" smtClean="0"/>
              <a:t>10/09/2014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C5A97-6627-447A-8B85-55961B5FA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764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pt-B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5A44D19-A14C-43F5-9DEA-ACFEF437FD7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866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ea typeface="ＭＳ Ｐゴシック" panose="020B0600070205080204" pitchFamily="34" charset="-128"/>
              </a:rPr>
              <a:t>QUARTA UNIDADE: FENÔMENOS DE EFEITOS INTELIGENTES</a:t>
            </a:r>
          </a:p>
          <a:p>
            <a:r>
              <a:rPr lang="pt-BR" dirty="0" smtClean="0"/>
              <a:t>Capítulo 24 – </a:t>
            </a:r>
            <a:r>
              <a:rPr lang="pt-BR" dirty="0" err="1" smtClean="0"/>
              <a:t>Psicofonia</a:t>
            </a:r>
            <a:endParaRPr lang="pt-BR" dirty="0" smtClean="0"/>
          </a:p>
          <a:p>
            <a:r>
              <a:rPr lang="pt-BR" dirty="0" smtClean="0"/>
              <a:t>Capítulo 25 – Psicografia</a:t>
            </a:r>
          </a:p>
          <a:p>
            <a:r>
              <a:rPr lang="pt-BR" dirty="0" smtClean="0"/>
              <a:t>Capítulo 26 – Vidência e Audiência</a:t>
            </a:r>
            <a:endParaRPr lang="pt-BR" dirty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F521BE-B303-448C-A174-0BCC35BE9A17}" type="slidenum">
              <a:rPr lang="pt-BR" b="0">
                <a:ea typeface="ＭＳ Ｐゴシック" panose="020B0600070205080204" pitchFamily="34" charset="-128"/>
              </a:rPr>
              <a:pPr/>
              <a:t>1</a:t>
            </a:fld>
            <a:endParaRPr lang="pt-BR" b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0542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ea typeface="ＭＳ Ｐゴシック" panose="020B0600070205080204" pitchFamily="34" charset="-128"/>
              </a:rPr>
              <a:t>QUARTA UNIDADE: FENÔMENOS DE EFEITOS INTELIGENTES</a:t>
            </a:r>
          </a:p>
          <a:p>
            <a:r>
              <a:rPr lang="pt-BR" dirty="0" smtClean="0"/>
              <a:t>Capítula</a:t>
            </a:r>
            <a:r>
              <a:rPr lang="pt-BR" baseline="0" dirty="0" smtClean="0"/>
              <a:t> 24 – Psicofonia </a:t>
            </a:r>
            <a:endParaRPr lang="pt-BR" dirty="0" smtClean="0"/>
          </a:p>
          <a:p>
            <a:r>
              <a:rPr lang="pt-BR" dirty="0" smtClean="0"/>
              <a:t>Capítulo 25 – Psicografia</a:t>
            </a:r>
          </a:p>
          <a:p>
            <a:r>
              <a:rPr lang="pt-BR" dirty="0" smtClean="0"/>
              <a:t>Capítulo 26 – Vidência e Audiência</a:t>
            </a:r>
            <a:endParaRPr lang="pt-BR" dirty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F521BE-B303-448C-A174-0BCC35BE9A17}" type="slidenum">
              <a:rPr lang="pt-BR" b="0">
                <a:ea typeface="ＭＳ Ｐゴシック" panose="020B0600070205080204" pitchFamily="34" charset="-128"/>
              </a:rPr>
              <a:pPr/>
              <a:t>46</a:t>
            </a:fld>
            <a:endParaRPr lang="pt-BR" b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885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4D19-A14C-43F5-9DEA-ACFEF437FD7B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209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ea typeface="ＭＳ Ｐゴシック" panose="020B0600070205080204" pitchFamily="34" charset="-128"/>
              </a:rPr>
              <a:t>QUARTA UNIDADE: FENÔMENOS DE EFEITOS INTELIGENTES</a:t>
            </a:r>
          </a:p>
          <a:p>
            <a:r>
              <a:rPr lang="pt-BR" dirty="0" smtClean="0"/>
              <a:t>Capítulo 24 – Psicofonia </a:t>
            </a:r>
          </a:p>
          <a:p>
            <a:r>
              <a:rPr lang="pt-BR" dirty="0" smtClean="0"/>
              <a:t>Capítulo 25 – Psicografia</a:t>
            </a:r>
          </a:p>
          <a:p>
            <a:r>
              <a:rPr lang="pt-BR" dirty="0" smtClean="0"/>
              <a:t>Capítulo 26 – Vidência e Audiência</a:t>
            </a:r>
            <a:endParaRPr lang="pt-BR" dirty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F521BE-B303-448C-A174-0BCC35BE9A17}" type="slidenum">
              <a:rPr lang="pt-BR" b="0">
                <a:ea typeface="ＭＳ Ｐゴシック" panose="020B0600070205080204" pitchFamily="34" charset="-128"/>
              </a:rPr>
              <a:pPr/>
              <a:t>68</a:t>
            </a:fld>
            <a:endParaRPr lang="pt-BR" b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4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A06E2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948264" y="63371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8AA488-09EB-4946-80E4-7F9213E87FB1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14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06E29"/>
                </a:solidFill>
              </a:defRPr>
            </a:lvl1pPr>
            <a:lvl2pPr>
              <a:defRPr>
                <a:solidFill>
                  <a:srgbClr val="A06E29"/>
                </a:solidFill>
              </a:defRPr>
            </a:lvl2pPr>
            <a:lvl3pPr>
              <a:defRPr>
                <a:solidFill>
                  <a:srgbClr val="A06E29"/>
                </a:solidFill>
              </a:defRPr>
            </a:lvl3pPr>
            <a:lvl4pPr>
              <a:defRPr>
                <a:solidFill>
                  <a:srgbClr val="A06E29"/>
                </a:solidFill>
              </a:defRPr>
            </a:lvl4pPr>
            <a:lvl5pPr>
              <a:defRPr>
                <a:solidFill>
                  <a:srgbClr val="A06E29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0BAC68-A922-4CC4-817F-09251D64606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08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700213"/>
            <a:ext cx="2057400" cy="44767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700213"/>
            <a:ext cx="6019800" cy="447675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06E29"/>
                </a:solidFill>
              </a:defRPr>
            </a:lvl1pPr>
            <a:lvl2pPr>
              <a:defRPr>
                <a:solidFill>
                  <a:srgbClr val="A06E29"/>
                </a:solidFill>
              </a:defRPr>
            </a:lvl2pPr>
            <a:lvl3pPr>
              <a:defRPr>
                <a:solidFill>
                  <a:srgbClr val="A06E29"/>
                </a:solidFill>
              </a:defRPr>
            </a:lvl3pPr>
            <a:lvl4pPr>
              <a:defRPr>
                <a:solidFill>
                  <a:srgbClr val="A06E29"/>
                </a:solidFill>
              </a:defRPr>
            </a:lvl4pPr>
            <a:lvl5pPr>
              <a:defRPr>
                <a:solidFill>
                  <a:srgbClr val="A06E29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EBCBDC-41F6-46C5-9B03-2B993A3B1DD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00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06E29"/>
                </a:solidFill>
              </a:defRPr>
            </a:lvl1pPr>
            <a:lvl2pPr>
              <a:defRPr>
                <a:solidFill>
                  <a:srgbClr val="A06E29"/>
                </a:solidFill>
              </a:defRPr>
            </a:lvl2pPr>
            <a:lvl3pPr>
              <a:defRPr>
                <a:solidFill>
                  <a:srgbClr val="A06E29"/>
                </a:solidFill>
              </a:defRPr>
            </a:lvl3pPr>
            <a:lvl4pPr>
              <a:defRPr>
                <a:solidFill>
                  <a:srgbClr val="A06E29"/>
                </a:solidFill>
              </a:defRPr>
            </a:lvl4pPr>
            <a:lvl5pPr>
              <a:defRPr>
                <a:solidFill>
                  <a:srgbClr val="A06E29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7E118-72B6-4FDA-868B-F0802C78227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33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A06E29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8DAE64-CFCE-4A1D-A741-C109F213C09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6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06E29"/>
                </a:solidFill>
              </a:defRPr>
            </a:lvl1pPr>
            <a:lvl2pPr>
              <a:defRPr>
                <a:solidFill>
                  <a:srgbClr val="A06E29"/>
                </a:solidFill>
              </a:defRPr>
            </a:lvl2pPr>
            <a:lvl3pPr>
              <a:defRPr>
                <a:solidFill>
                  <a:srgbClr val="A06E29"/>
                </a:solidFill>
              </a:defRPr>
            </a:lvl3pPr>
            <a:lvl4pPr>
              <a:defRPr>
                <a:solidFill>
                  <a:srgbClr val="A06E29"/>
                </a:solidFill>
              </a:defRPr>
            </a:lvl4pPr>
            <a:lvl5pPr>
              <a:defRPr>
                <a:solidFill>
                  <a:srgbClr val="A06E29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06E29"/>
                </a:solidFill>
              </a:defRPr>
            </a:lvl1pPr>
            <a:lvl2pPr>
              <a:defRPr>
                <a:solidFill>
                  <a:srgbClr val="A06E29"/>
                </a:solidFill>
              </a:defRPr>
            </a:lvl2pPr>
            <a:lvl3pPr>
              <a:defRPr>
                <a:solidFill>
                  <a:srgbClr val="A06E29"/>
                </a:solidFill>
              </a:defRPr>
            </a:lvl3pPr>
            <a:lvl4pPr>
              <a:defRPr>
                <a:solidFill>
                  <a:srgbClr val="A06E29"/>
                </a:solidFill>
              </a:defRPr>
            </a:lvl4pPr>
            <a:lvl5pPr>
              <a:defRPr>
                <a:solidFill>
                  <a:srgbClr val="A06E2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18C7D9-1B11-4784-8390-F949FE5078A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6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A06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06E29"/>
                </a:solidFill>
              </a:defRPr>
            </a:lvl1pPr>
            <a:lvl2pPr>
              <a:defRPr>
                <a:solidFill>
                  <a:srgbClr val="A06E29"/>
                </a:solidFill>
              </a:defRPr>
            </a:lvl2pPr>
            <a:lvl3pPr>
              <a:defRPr>
                <a:solidFill>
                  <a:srgbClr val="A06E29"/>
                </a:solidFill>
              </a:defRPr>
            </a:lvl3pPr>
            <a:lvl4pPr>
              <a:defRPr>
                <a:solidFill>
                  <a:srgbClr val="A06E29"/>
                </a:solidFill>
              </a:defRPr>
            </a:lvl4pPr>
            <a:lvl5pPr>
              <a:defRPr>
                <a:solidFill>
                  <a:srgbClr val="A06E2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A06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06E29"/>
                </a:solidFill>
              </a:defRPr>
            </a:lvl1pPr>
            <a:lvl2pPr>
              <a:defRPr>
                <a:solidFill>
                  <a:srgbClr val="A06E29"/>
                </a:solidFill>
              </a:defRPr>
            </a:lvl2pPr>
            <a:lvl3pPr>
              <a:defRPr>
                <a:solidFill>
                  <a:srgbClr val="A06E29"/>
                </a:solidFill>
              </a:defRPr>
            </a:lvl3pPr>
            <a:lvl4pPr>
              <a:defRPr>
                <a:solidFill>
                  <a:srgbClr val="A06E29"/>
                </a:solidFill>
              </a:defRPr>
            </a:lvl4pPr>
            <a:lvl5pPr>
              <a:defRPr>
                <a:solidFill>
                  <a:srgbClr val="A06E2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D49FDD-BF1E-4AFD-B37F-B86DCD70531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40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7F4E8D-AD9B-46EB-87F5-48A51C7A6E0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45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08536F-7AD6-44E8-ADED-AE34E6EC58D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43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A06E29"/>
                </a:solidFill>
              </a:defRPr>
            </a:lvl1pPr>
            <a:lvl2pPr>
              <a:defRPr sz="2800">
                <a:solidFill>
                  <a:srgbClr val="A06E29"/>
                </a:solidFill>
              </a:defRPr>
            </a:lvl2pPr>
            <a:lvl3pPr>
              <a:defRPr sz="2400">
                <a:solidFill>
                  <a:srgbClr val="A06E29"/>
                </a:solidFill>
              </a:defRPr>
            </a:lvl3pPr>
            <a:lvl4pPr>
              <a:defRPr sz="2000">
                <a:solidFill>
                  <a:srgbClr val="A06E29"/>
                </a:solidFill>
              </a:defRPr>
            </a:lvl4pPr>
            <a:lvl5pPr>
              <a:defRPr sz="2000">
                <a:solidFill>
                  <a:srgbClr val="A06E2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A06E2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361E3D-9B37-4CD4-9C7A-58A5604F5E7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45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A06E2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A06E2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79220D-6C75-4772-86BB-E9903F609D9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68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2-slid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7150"/>
            <a:ext cx="9109075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00213"/>
            <a:ext cx="82296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4904" y="63371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06E29"/>
                </a:solidFill>
              </a:defRPr>
            </a:lvl1pPr>
          </a:lstStyle>
          <a:p>
            <a:fld id="{3BF7B570-3101-4BFD-BF5E-AD7F995BD65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rgbClr val="A06E2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rgbClr val="A06E2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rgbClr val="A06E2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rgbClr val="A06E2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rgbClr val="A06E2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A06E2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A06E2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A06E2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A06E2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frm=1&amp;source=images&amp;cd=&amp;cad=rja&amp;docid=oZdg2QFHkWVQbM&amp;tbnid=zOJZ9Kx6T4134M:&amp;ved=0CAUQjRw&amp;url=http://www.noticiasespiritas.com.br/2012/OUTUBRO/16-10-2012.htm&amp;ei=DKaBUYrnBISi8gS_qYGAAQ&amp;psig=AFQjCNE4Q5YOy9bFgmaz9gtFeMuleF4vyg&amp;ust=1367537511636322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&amp;esrc=s&amp;frm=1&amp;source=images&amp;cd=&amp;cad=rja&amp;docid=v2zdo7TnTnqZUM&amp;tbnid=cBKN6EftXrzlqM:&amp;ved=0CAUQjRw&amp;url=http://grupoboiadeirorei.com.br/a-mediunidade.php&amp;ei=NqWBUafBIMbG0wHosIDABg&amp;bvm=bv.45921128,d.eWU&amp;psig=AFQjCNEDBGxKaorME0vHH-s9o11X2SMQSA&amp;ust=1367537310965022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RkJyoCTLZ5Z2vM&amp;tbnid=eelZUD2-ENsM3M:&amp;ved=0CAUQjRw&amp;url=http://umavisaodomundo.com/2011/09/farsa-psicografia-mediuns/&amp;ei=miqhUaXLE4nm9ASY7IHoAg&amp;bvm=bv.47008514,d.eWU&amp;psig=AFQjCNH_khv9lGdsyezfoDE9urqwsx-FLQ&amp;ust=136960309075881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oYd3TC6sM7DK1M&amp;tbnid=22JrsRbtM9WU6M:&amp;ved=0CAUQjRw&amp;url=http://antoniocarlostabajara.zip.net/arch2010-05-01_2010-05-31.html&amp;ei=0iqhUYqCJ4uM9AS9yoDoBg&amp;bvm=bv.47008514,d.eWU&amp;psig=AFQjCNH_khv9lGdsyezfoDE9urqwsx-FLQ&amp;ust=1369603090758818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YKhhB6WjOMqdxM&amp;tbnid=BrgJmns9MF1FQM:&amp;ved=0CAUQjRw&amp;url=http://www.blogizazilli.com/index.php/saude-e-bem-estar/estudo-analisa-atividade-cerebral-de-mediuns-na-psicografia&amp;ei=jiyhUbOGJ5PU8wSijIGQCQ&amp;bvm=bv.47008514,d.eWU&amp;psig=AFQjCNH_khv9lGdsyezfoDE9urqwsx-FLQ&amp;ust=1369603090758818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br/url?sa=i&amp;rct=j&amp;q=&amp;esrc=s&amp;frm=1&amp;source=images&amp;cd=&amp;cad=rja&amp;docid=RkJyoCTLZ5Z2vM&amp;tbnid=oyjYbZVkRCOrAM:&amp;ved=0CAUQjRw&amp;url=http://umavisaodomundo.com/2011/09/farsa-psicografia-mediuns/&amp;ei=2C-hUc3pLo3U9QTU6oGgDw&amp;bvm=bv.47008514,d.eWU&amp;psig=AFQjCNH_khv9lGdsyezfoDE9urqwsx-FLQ&amp;ust=1369603090758818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F3MDZT9zuAKSZM&amp;tbnid=BeRRNWIJJ1oQgM:&amp;ved=0CAUQjRw&amp;url=http://estudoespiritismokardec.blogspot.com/2011/03/fotos-chico-e-seu-mentor-espiritual.html&amp;ei=RjGhUamSJIK69gSb_4DYCw&amp;bvm=bv.47008514,d.eWU&amp;psig=AFQjCNH_khv9lGdsyezfoDE9urqwsx-FLQ&amp;ust=1369603090758818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br/url?sa=i&amp;rct=j&amp;q=&amp;esrc=s&amp;frm=1&amp;source=images&amp;cd=&amp;cad=rja&amp;docid=LUFBVQWRjZjlHM&amp;tbnid=rJrhaIfGq9Bg5M:&amp;ved=0CAUQjRw&amp;url=http://www.istoe.com.br/reportagens/paginar/130266_AS+MAES+DE+CHICO+XAVIER/5&amp;ei=0DGhUYzpDITu8ATi1YCoBA&amp;bvm=bv.47008514,d.eWU&amp;psig=AFQjCNH_khv9lGdsyezfoDE9urqwsx-FLQ&amp;ust=1369603090758818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frm=1&amp;source=images&amp;cd=&amp;cad=rja&amp;docid=oZdg2QFHkWVQbM&amp;tbnid=zOJZ9Kx6T4134M:&amp;ved=0CAUQjRw&amp;url=http://www.noticiasespiritas.com.br/2012/OUTUBRO/16-10-2012.htm&amp;ei=DKaBUYrnBISi8gS_qYGAAQ&amp;psig=AFQjCNE4Q5YOy9bFgmaz9gtFeMuleF4vyg&amp;ust=1367537511636322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frm=1&amp;source=images&amp;cd=&amp;cad=rja&amp;docid=oZdg2QFHkWVQbM&amp;tbnid=zOJZ9Kx6T4134M:&amp;ved=0CAUQjRw&amp;url=http://www.noticiasespiritas.com.br/2012/OUTUBRO/16-10-2012.htm&amp;ei=DKaBUYrnBISi8gS_qYGAAQ&amp;psig=AFQjCNE4Q5YOy9bFgmaz9gtFeMuleF4vyg&amp;ust=1367537511636322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br/url?sa=i&amp;rct=j&amp;q=&amp;esrc=s&amp;frm=1&amp;source=images&amp;cd=&amp;cad=rja&amp;docid=h9TK9F7lBFEWlM&amp;tbnid=-4k0mUmMGxGcjM:&amp;ved=0CAUQjRw&amp;url=http://buscainsolita.blogspot.com/2012/02/psicografia.html&amp;ei=7iuhUZeqJorQ9gTCp4HoCg&amp;bvm=bv.47008514,d.eWU&amp;psig=AFQjCNH_khv9lGdsyezfoDE9urqwsx-FLQ&amp;ust=1369603090758818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br/url?sa=i&amp;rct=j&amp;q=&amp;esrc=s&amp;frm=1&amp;source=images&amp;cd=&amp;cad=rja&amp;docid=WGh_wK-BsPw51M&amp;tbnid=UcIfiOLwX7PyCM:&amp;ved=0CAUQjRw&amp;url=http://chico-xavier.com/2012/02/07/instrucoes-psicofonicas-desenho-inedito/&amp;ei=xaaBUYS6F4qK9QSb5ICICA&amp;bvm=bv.45921128,d.eWU&amp;psig=AFQjCNEDBGxKaorME0vHH-s9o11X2SMQSA&amp;ust=1367537310965022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br/url?sa=i&amp;rct=j&amp;q=&amp;esrc=s&amp;frm=1&amp;source=images&amp;cd=&amp;cad=rja&amp;docid=L9FbHGsCjcmTBM&amp;tbnid=cD0GcGo-EIwN_M:&amp;ved=0CAUQjRw&amp;url=http://www.sociedadeinvisivel.org/2013/05/podemos-desenvolver-clarividencia.html&amp;ei=BjShUYHoL4-I9QSBhYD4Cw&amp;bvm=bv.47008514,d.eWU&amp;psig=AFQjCNF1-Q8VHRKLoJjTlcMSPfdlXfxOxg&amp;ust=1369605105031058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S6ra8DTJE2a39M&amp;tbnid=J47C8B8uPmrFOM:&amp;ved=0CAUQjRw&amp;url=http://www.redeamigoespirita.com.br/group/mediunidade/forum/topics/clarividencia-e-clariaudiencia&amp;ei=GTOhUdPMBo7U9AS2j4C4Dg&amp;bvm=bv.47008514,d.eWU&amp;psig=AFQjCNF1-Q8VHRKLoJjTlcMSPfdlXfxOxg&amp;ust=1369605105031058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vhIdgKxjZIlqeM&amp;tbnid=B1TfhUMkh9odLM:&amp;ved=0CAUQjRw&amp;url=http://www.gepazebem.org/mediunidade-natural-nas-criancas.html&amp;ei=Y0ChUaS3GZPe8ATM5IHABA&amp;bvm=bv.47008514,d.eWU&amp;psig=AFQjCNFgnJ6a7ODr7UdJaeUgm0FigsR7Sg&amp;ust=1369608512834386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br/url?sa=i&amp;rct=j&amp;q=&amp;esrc=s&amp;frm=1&amp;source=images&amp;cd=&amp;cad=rja&amp;docid=4NTcnz5yNzU0DM&amp;tbnid=2m8gNgKSkU9ohM:&amp;ved=0CAUQjRw&amp;url=http://grupoallankardec.blogspot.com/2012/05/quero-ver-espiritos-de-luz-chico-xavier.html&amp;ei=yD-hUYuqCpTS8wTjiIDwBA&amp;bvm=bv.47008514,d.eWU&amp;psig=AFQjCNFgnJ6a7ODr7UdJaeUgm0FigsR7Sg&amp;ust=1369608512834386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372"/>
            <a:ext cx="9144000" cy="6867372"/>
          </a:xfrm>
          <a:prstGeom prst="rect">
            <a:avLst/>
          </a:prstGeom>
        </p:spPr>
      </p:pic>
      <p:sp>
        <p:nvSpPr>
          <p:cNvPr id="3075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974904" y="6337126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rgbClr val="90669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847C6FA-7CF2-46A2-A601-06217244A416}" type="slidenum">
              <a:rPr lang="pt-BR" sz="1000">
                <a:solidFill>
                  <a:srgbClr val="A06E29"/>
                </a:solidFill>
                <a:ea typeface="ＭＳ Ｐゴシック" panose="020B0600070205080204" pitchFamily="34" charset="-128"/>
              </a:rPr>
              <a:pPr algn="r"/>
              <a:t>1</a:t>
            </a:fld>
            <a:endParaRPr lang="pt-BR" sz="1000" dirty="0">
              <a:solidFill>
                <a:srgbClr val="A06E2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00113" y="2192338"/>
            <a:ext cx="4062412" cy="264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UNIDADE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4</a:t>
            </a:r>
            <a:endParaRPr lang="pt-BR" sz="24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30000"/>
                  </a:prstClr>
                </a:outerShdw>
              </a:effectLst>
            </a:endParaRP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spc="-1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FENÔMENOS DE EFEITOS INTELIGENTES</a:t>
            </a:r>
            <a:endParaRPr lang="pt-BR" sz="40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9700" y="3500438"/>
            <a:ext cx="3529013" cy="13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b="0" dirty="0" smtClean="0">
                <a:solidFill>
                  <a:srgbClr val="A06E29"/>
                </a:solidFill>
              </a:rPr>
              <a:t>AULA 21-a</a:t>
            </a: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4000" dirty="0" err="1" smtClean="0">
                <a:solidFill>
                  <a:srgbClr val="A06E29"/>
                </a:solidFill>
              </a:rPr>
              <a:t>Psicofonia</a:t>
            </a:r>
            <a:endParaRPr lang="pt-BR" sz="4000" dirty="0" smtClean="0">
              <a:solidFill>
                <a:srgbClr val="A06E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8D6-854E-42D9-96EC-CDD4D3D48EDE}" type="slidenum">
              <a:rPr lang="pt-BR"/>
              <a:pPr/>
              <a:t>10</a:t>
            </a:fld>
            <a:endParaRPr lang="pt-B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35250"/>
            <a:ext cx="7772400" cy="1730375"/>
          </a:xfrm>
        </p:spPr>
        <p:txBody>
          <a:bodyPr anchor="ctr"/>
          <a:lstStyle/>
          <a:p>
            <a:r>
              <a:rPr lang="pt-BR" sz="4800"/>
              <a:t>É mais difícil provar a identidade do comunicante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E97D3-585C-440F-B95E-D264CCCD4203}" type="slidenum">
              <a:rPr lang="pt-BR"/>
              <a:pPr/>
              <a:t>11</a:t>
            </a:fld>
            <a:endParaRPr lang="pt-B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46325"/>
            <a:ext cx="7772400" cy="2451100"/>
          </a:xfrm>
        </p:spPr>
        <p:txBody>
          <a:bodyPr anchor="ctr"/>
          <a:lstStyle/>
          <a:p>
            <a:r>
              <a:rPr lang="pt-BR" sz="4800"/>
              <a:t>Não conseguimos reproduzir posteriormente, a não ser que seja gravado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E4B3A-90C8-49A0-837B-F6EC5291E678}" type="slidenum">
              <a:rPr lang="pt-BR"/>
              <a:pPr/>
              <a:t>12</a:t>
            </a:fld>
            <a:endParaRPr lang="pt-B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78125"/>
            <a:ext cx="7772400" cy="2451100"/>
          </a:xfrm>
        </p:spPr>
        <p:txBody>
          <a:bodyPr anchor="ctr"/>
          <a:lstStyle/>
          <a:p>
            <a:r>
              <a:rPr lang="pt-BR">
                <a:solidFill>
                  <a:schemeClr val="bg1"/>
                </a:solidFill>
              </a:rPr>
              <a:t>Grau de Consciência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78B7-096F-4AB4-BE82-14F0295CA461}" type="slidenum">
              <a:rPr lang="pt-BR"/>
              <a:pPr/>
              <a:t>13</a:t>
            </a:fld>
            <a:endParaRPr lang="pt-BR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84984"/>
            <a:ext cx="7772400" cy="3168352"/>
          </a:xfrm>
        </p:spPr>
        <p:txBody>
          <a:bodyPr anchor="ctr"/>
          <a:lstStyle/>
          <a:p>
            <a:r>
              <a:rPr lang="pt-BR" sz="4000" dirty="0" smtClean="0"/>
              <a:t>O </a:t>
            </a:r>
            <a:r>
              <a:rPr lang="pt-BR" sz="4000" dirty="0"/>
              <a:t>médium pode guardar maior </a:t>
            </a:r>
            <a:br>
              <a:rPr lang="pt-BR" sz="4000" dirty="0"/>
            </a:br>
            <a:r>
              <a:rPr lang="pt-BR" sz="4000" dirty="0"/>
              <a:t>ou menor </a:t>
            </a:r>
            <a:r>
              <a:rPr lang="pt-BR" sz="4000" b="1" dirty="0"/>
              <a:t>grau de consciência cerebral</a:t>
            </a:r>
            <a:r>
              <a:rPr lang="pt-BR" sz="4000" dirty="0"/>
              <a:t>, conforme maior ou</a:t>
            </a:r>
            <a:br>
              <a:rPr lang="pt-BR" sz="4000" dirty="0"/>
            </a:br>
            <a:r>
              <a:rPr lang="pt-BR" sz="4000" dirty="0"/>
              <a:t>menor seja a </a:t>
            </a:r>
            <a:r>
              <a:rPr lang="pt-BR" sz="4000" b="1" dirty="0"/>
              <a:t>exteriorização</a:t>
            </a:r>
            <a:r>
              <a:rPr lang="pt-BR" sz="4000" dirty="0"/>
              <a:t> do</a:t>
            </a:r>
            <a:br>
              <a:rPr lang="pt-BR" sz="4000" dirty="0"/>
            </a:br>
            <a:r>
              <a:rPr lang="pt-BR" sz="4000" dirty="0"/>
              <a:t>seu </a:t>
            </a:r>
            <a:r>
              <a:rPr lang="pt-BR" sz="4000" b="1" dirty="0" smtClean="0"/>
              <a:t>perispírito </a:t>
            </a:r>
            <a:r>
              <a:rPr lang="pt-BR" sz="2800" i="1" dirty="0" smtClean="0"/>
              <a:t>Therezinha </a:t>
            </a:r>
            <a:r>
              <a:rPr lang="pt-BR" sz="2800" i="1" dirty="0"/>
              <a:t>Oliveira</a:t>
            </a:r>
            <a:endParaRPr lang="pt-BR" sz="4800" dirty="0"/>
          </a:p>
        </p:txBody>
      </p:sp>
      <p:pic>
        <p:nvPicPr>
          <p:cNvPr id="46083" name="Picture 3" descr="image0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0" r="19020" b="21808"/>
          <a:stretch>
            <a:fillRect/>
          </a:stretch>
        </p:blipFill>
        <p:spPr bwMode="auto">
          <a:xfrm>
            <a:off x="3389313" y="620018"/>
            <a:ext cx="2363787" cy="252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4076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24D52-B429-4DB9-A3F8-6CE7461DA25E}" type="slidenum">
              <a:rPr lang="pt-BR"/>
              <a:pPr/>
              <a:t>14</a:t>
            </a:fld>
            <a:endParaRPr lang="pt-B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398838"/>
            <a:ext cx="7772400" cy="1470025"/>
          </a:xfrm>
        </p:spPr>
        <p:txBody>
          <a:bodyPr anchor="ctr"/>
          <a:lstStyle/>
          <a:p>
            <a:r>
              <a:rPr lang="pt-BR"/>
              <a:t>Consciente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A9549-3C4D-4F5B-B8E5-0EB0CBE1D496}" type="slidenum">
              <a:rPr lang="pt-BR"/>
              <a:pPr/>
              <a:t>15</a:t>
            </a:fld>
            <a:endParaRPr lang="pt-BR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6475"/>
            <a:ext cx="7772400" cy="2451100"/>
          </a:xfrm>
        </p:spPr>
        <p:txBody>
          <a:bodyPr anchor="ctr"/>
          <a:lstStyle/>
          <a:p>
            <a:r>
              <a:rPr lang="pt-BR" sz="4800" b="1" dirty="0"/>
              <a:t>De</a:t>
            </a:r>
            <a:r>
              <a:rPr lang="pt-BR" sz="4800" dirty="0"/>
              <a:t> cada </a:t>
            </a:r>
            <a:r>
              <a:rPr lang="pt-BR" sz="4800" b="1" dirty="0"/>
              <a:t>80</a:t>
            </a:r>
            <a:r>
              <a:rPr lang="pt-BR" sz="4800" dirty="0"/>
              <a:t> médiuns </a:t>
            </a:r>
            <a:r>
              <a:rPr lang="pt-BR" sz="4800" dirty="0" err="1"/>
              <a:t>psicofônicos</a:t>
            </a:r>
            <a:r>
              <a:rPr lang="pt-BR" sz="4800" dirty="0"/>
              <a:t>, em média, </a:t>
            </a:r>
            <a:br>
              <a:rPr lang="pt-BR" sz="4800" dirty="0"/>
            </a:br>
            <a:r>
              <a:rPr lang="pt-BR" sz="4800" b="1" dirty="0"/>
              <a:t>50</a:t>
            </a:r>
            <a:r>
              <a:rPr lang="pt-BR" sz="4800" dirty="0"/>
              <a:t> são </a:t>
            </a:r>
            <a:r>
              <a:rPr lang="pt-BR" sz="4800" b="1" dirty="0"/>
              <a:t>conscientes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8C90-C2AA-4845-B69E-71D9B5E0E2CE}" type="slidenum">
              <a:rPr lang="pt-BR"/>
              <a:pPr/>
              <a:t>16</a:t>
            </a:fld>
            <a:endParaRPr lang="pt-BR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5963"/>
            <a:ext cx="7772400" cy="2882900"/>
          </a:xfrm>
        </p:spPr>
        <p:txBody>
          <a:bodyPr anchor="ctr"/>
          <a:lstStyle/>
          <a:p>
            <a:r>
              <a:rPr lang="pt-BR" sz="4400"/>
              <a:t>O médium tem conhecimento do que o Espírito irá falar, antes da psicofonia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74222-3E83-49B9-B641-41F5DC7D028B}" type="slidenum">
              <a:rPr lang="pt-BR"/>
              <a:pPr/>
              <a:t>17</a:t>
            </a:fld>
            <a:endParaRPr lang="pt-B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4608512"/>
          </a:xfrm>
        </p:spPr>
        <p:txBody>
          <a:bodyPr anchor="ctr"/>
          <a:lstStyle/>
          <a:p>
            <a:r>
              <a:rPr lang="pt-BR" sz="4000" dirty="0" smtClean="0"/>
              <a:t>Há </a:t>
            </a:r>
            <a:r>
              <a:rPr lang="pt-BR" sz="4000" b="1" dirty="0"/>
              <a:t>exteriorização</a:t>
            </a:r>
            <a:r>
              <a:rPr lang="pt-BR" sz="4000" dirty="0"/>
              <a:t> do </a:t>
            </a:r>
            <a:r>
              <a:rPr lang="pt-BR" sz="4000" b="1" dirty="0"/>
              <a:t>perispírito</a:t>
            </a:r>
            <a:r>
              <a:rPr lang="pt-BR" sz="4000" dirty="0"/>
              <a:t> do médium (alguns centímetros) e uma corrente nervosa liga o </a:t>
            </a:r>
            <a:r>
              <a:rPr lang="pt-BR" sz="4000" b="1" dirty="0"/>
              <a:t>cérebro perispiritual do médium </a:t>
            </a:r>
            <a:r>
              <a:rPr lang="pt-BR" sz="4000" b="1" dirty="0" smtClean="0"/>
              <a:t>ao do </a:t>
            </a:r>
            <a:r>
              <a:rPr lang="pt-BR" sz="4000" b="1" dirty="0"/>
              <a:t>Espírito </a:t>
            </a:r>
            <a:r>
              <a:rPr lang="pt-BR" sz="4000" b="1" dirty="0" smtClean="0"/>
              <a:t>comunicante </a:t>
            </a:r>
            <a:r>
              <a:rPr lang="pt-BR" sz="2800" i="1" dirty="0" smtClean="0"/>
              <a:t>Therezinha </a:t>
            </a:r>
            <a:r>
              <a:rPr lang="pt-BR" sz="2800" i="1" dirty="0"/>
              <a:t>Oliveira</a:t>
            </a:r>
            <a:r>
              <a:rPr lang="pt-BR" sz="2800" dirty="0"/>
              <a:t>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B279-01CD-4963-990C-07633DE57980}" type="slidenum">
              <a:rPr lang="pt-BR"/>
              <a:pPr/>
              <a:t>18</a:t>
            </a:fld>
            <a:endParaRPr lang="pt-B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05038"/>
            <a:ext cx="7772400" cy="3527425"/>
          </a:xfrm>
        </p:spPr>
        <p:txBody>
          <a:bodyPr anchor="ctr"/>
          <a:lstStyle/>
          <a:p>
            <a:r>
              <a:rPr lang="pt-BR" sz="4400" dirty="0" smtClean="0"/>
              <a:t>O </a:t>
            </a:r>
            <a:r>
              <a:rPr lang="pt-BR" sz="4400" dirty="0"/>
              <a:t>Espírito emite o pensamento e procura</a:t>
            </a:r>
            <a:br>
              <a:rPr lang="pt-BR" sz="4400" dirty="0"/>
            </a:br>
            <a:r>
              <a:rPr lang="pt-BR" sz="4400" b="1" dirty="0"/>
              <a:t>influir</a:t>
            </a:r>
            <a:r>
              <a:rPr lang="pt-BR" sz="4400" dirty="0"/>
              <a:t> sobre o </a:t>
            </a:r>
            <a:r>
              <a:rPr lang="pt-BR" sz="4400" b="1" dirty="0"/>
              <a:t>aparelho</a:t>
            </a:r>
            <a:r>
              <a:rPr lang="pt-BR" sz="4400" dirty="0"/>
              <a:t> </a:t>
            </a:r>
            <a:r>
              <a:rPr lang="pt-BR" sz="4400" b="1" dirty="0"/>
              <a:t>fonador</a:t>
            </a:r>
            <a:r>
              <a:rPr lang="pt-BR" sz="4400" dirty="0"/>
              <a:t> do </a:t>
            </a:r>
            <a:r>
              <a:rPr lang="pt-BR" sz="4400" b="1" dirty="0" smtClean="0"/>
              <a:t>médium</a:t>
            </a:r>
            <a:r>
              <a:rPr lang="pt-BR" sz="4400" dirty="0"/>
              <a:t/>
            </a:r>
            <a:br>
              <a:rPr lang="pt-BR" sz="4400" dirty="0"/>
            </a:br>
            <a:r>
              <a:rPr lang="pt-BR" sz="3200" i="1" dirty="0"/>
              <a:t>Therezinha Oliveira</a:t>
            </a:r>
            <a:r>
              <a:rPr lang="pt-BR" sz="3200" dirty="0"/>
              <a:t>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00B2D-E968-43EE-B99A-D10584BCD389}" type="slidenum">
              <a:rPr lang="pt-BR"/>
              <a:pPr/>
              <a:t>19</a:t>
            </a:fld>
            <a:endParaRPr lang="pt-B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4608512"/>
          </a:xfrm>
        </p:spPr>
        <p:txBody>
          <a:bodyPr anchor="ctr"/>
          <a:lstStyle/>
          <a:p>
            <a:r>
              <a:rPr lang="pt-BR" sz="4000" dirty="0" smtClean="0"/>
              <a:t>O </a:t>
            </a:r>
            <a:r>
              <a:rPr lang="pt-BR" sz="4000" dirty="0"/>
              <a:t>médium sente essa influência </a:t>
            </a:r>
            <a:r>
              <a:rPr lang="pt-BR" sz="4400" dirty="0"/>
              <a:t>e </a:t>
            </a:r>
            <a:r>
              <a:rPr lang="pt-BR" sz="4400" b="1" dirty="0"/>
              <a:t>capta</a:t>
            </a:r>
            <a:r>
              <a:rPr lang="pt-BR" sz="4400" dirty="0"/>
              <a:t> o </a:t>
            </a:r>
            <a:r>
              <a:rPr lang="pt-BR" sz="4400" b="1" dirty="0"/>
              <a:t>pensamento</a:t>
            </a:r>
            <a:r>
              <a:rPr lang="pt-BR" sz="4400" dirty="0"/>
              <a:t> do </a:t>
            </a:r>
            <a:r>
              <a:rPr lang="pt-BR" sz="4000" dirty="0"/>
              <a:t>Espírito comunicante na origem, </a:t>
            </a:r>
            <a:r>
              <a:rPr lang="pt-BR" sz="4000" b="1" dirty="0"/>
              <a:t>antes</a:t>
            </a:r>
            <a:r>
              <a:rPr lang="pt-BR" sz="4000" dirty="0"/>
              <a:t> de </a:t>
            </a:r>
            <a:r>
              <a:rPr lang="pt-BR" sz="4000" b="1" dirty="0"/>
              <a:t>falar</a:t>
            </a:r>
            <a:r>
              <a:rPr lang="pt-BR" sz="4000" dirty="0"/>
              <a:t>, e </a:t>
            </a:r>
            <a:r>
              <a:rPr lang="pt-BR" sz="4000" b="1" dirty="0"/>
              <a:t>pode</a:t>
            </a:r>
            <a:r>
              <a:rPr lang="pt-BR" sz="4000" dirty="0"/>
              <a:t> </a:t>
            </a:r>
            <a:r>
              <a:rPr lang="pt-BR" sz="4000" b="1" dirty="0"/>
              <a:t>transmiti-lo</a:t>
            </a:r>
            <a:r>
              <a:rPr lang="pt-BR" sz="4000" dirty="0"/>
              <a:t> </a:t>
            </a:r>
            <a:r>
              <a:rPr lang="pt-BR" sz="4000" b="1" dirty="0"/>
              <a:t>ou</a:t>
            </a:r>
            <a:r>
              <a:rPr lang="pt-BR" sz="4000" dirty="0"/>
              <a:t> </a:t>
            </a:r>
            <a:r>
              <a:rPr lang="pt-BR" sz="4000" b="1" dirty="0" smtClean="0"/>
              <a:t>não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2800" i="1" dirty="0"/>
              <a:t>Therezinha Oliveira</a:t>
            </a:r>
            <a:r>
              <a:rPr lang="pt-BR" sz="2800" dirty="0"/>
              <a:t>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0486-9D4C-4D51-9F06-B06AD1F232DA}" type="slidenum">
              <a:rPr lang="pt-BR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A35FA-004D-4A87-BCDE-FA6708AAA0ED}" type="slidenum">
              <a:rPr lang="pt-BR"/>
              <a:pPr/>
              <a:t>20</a:t>
            </a:fld>
            <a:endParaRPr lang="pt-B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4608512"/>
          </a:xfrm>
        </p:spPr>
        <p:txBody>
          <a:bodyPr anchor="ctr"/>
          <a:lstStyle/>
          <a:p>
            <a:r>
              <a:rPr lang="pt-BR" sz="4000" b="1" dirty="0" smtClean="0"/>
              <a:t>Se </a:t>
            </a:r>
            <a:r>
              <a:rPr lang="pt-BR" sz="4000" b="1" dirty="0"/>
              <a:t>concorda em falar</a:t>
            </a:r>
            <a:r>
              <a:rPr lang="pt-BR" sz="4000" dirty="0"/>
              <a:t>, transmite a ideia conforme a entende e </a:t>
            </a:r>
            <a:r>
              <a:rPr lang="pt-BR" sz="4000" b="1" dirty="0"/>
              <a:t>usando seu próprio estilo</a:t>
            </a:r>
            <a:r>
              <a:rPr lang="pt-BR" sz="4000" dirty="0"/>
              <a:t>, vocabulário e construção de </a:t>
            </a:r>
            <a:r>
              <a:rPr lang="pt-BR" sz="4000" dirty="0" smtClean="0"/>
              <a:t>frases </a:t>
            </a:r>
            <a:r>
              <a:rPr lang="pt-BR" sz="2800" i="1" dirty="0" smtClean="0"/>
              <a:t>Therezinha </a:t>
            </a:r>
            <a:r>
              <a:rPr lang="pt-BR" sz="2800" i="1" dirty="0"/>
              <a:t>Oliveira</a:t>
            </a:r>
            <a:r>
              <a:rPr lang="pt-BR" sz="2800" dirty="0"/>
              <a:t>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81C50-B6A0-4E9F-BFB5-266A81BC19E1}" type="slidenum">
              <a:rPr lang="pt-BR"/>
              <a:pPr/>
              <a:t>21</a:t>
            </a:fld>
            <a:endParaRPr lang="pt-BR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3962400"/>
          </a:xfrm>
        </p:spPr>
        <p:txBody>
          <a:bodyPr anchor="ctr"/>
          <a:lstStyle/>
          <a:p>
            <a:r>
              <a:rPr lang="pt-BR" sz="4800"/>
              <a:t>Como </a:t>
            </a:r>
            <a:r>
              <a:rPr lang="pt-BR" sz="4800" b="1"/>
              <a:t>vantagem</a:t>
            </a:r>
            <a:r>
              <a:rPr lang="pt-BR" sz="4800"/>
              <a:t> o</a:t>
            </a:r>
            <a:br>
              <a:rPr lang="pt-BR" sz="4800"/>
            </a:br>
            <a:r>
              <a:rPr lang="pt-BR" sz="4800"/>
              <a:t>médium pode </a:t>
            </a:r>
            <a:r>
              <a:rPr lang="pt-BR" sz="4800" b="1"/>
              <a:t>avaliar</a:t>
            </a:r>
            <a:r>
              <a:rPr lang="pt-BR" sz="4800"/>
              <a:t> a comunicação antes de </a:t>
            </a:r>
            <a:r>
              <a:rPr lang="pt-BR" sz="4800" b="1"/>
              <a:t>transmiti-la</a:t>
            </a:r>
            <a:r>
              <a:rPr lang="pt-BR" sz="4800"/>
              <a:t> </a:t>
            </a:r>
            <a:r>
              <a:rPr lang="pt-BR" sz="4800" b="1"/>
              <a:t>ou</a:t>
            </a:r>
            <a:r>
              <a:rPr lang="pt-BR" sz="4800"/>
              <a:t> </a:t>
            </a:r>
            <a:r>
              <a:rPr lang="pt-BR" sz="4800" b="1"/>
              <a:t>não</a:t>
            </a:r>
            <a:r>
              <a:rPr lang="pt-BR" sz="4800"/>
              <a:t> e </a:t>
            </a:r>
            <a:r>
              <a:rPr lang="pt-BR" sz="4800" b="1"/>
              <a:t>controlar</a:t>
            </a:r>
            <a:r>
              <a:rPr lang="pt-BR" sz="4800"/>
              <a:t> o fenômeno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C817-EE16-4F60-B92A-CB1B18031363}" type="slidenum">
              <a:rPr lang="pt-BR"/>
              <a:pPr/>
              <a:t>22</a:t>
            </a:fld>
            <a:endParaRPr lang="pt-BR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1863"/>
            <a:ext cx="7772400" cy="2522537"/>
          </a:xfrm>
        </p:spPr>
        <p:txBody>
          <a:bodyPr anchor="ctr"/>
          <a:lstStyle/>
          <a:p>
            <a:r>
              <a:rPr lang="pt-BR" sz="4800"/>
              <a:t>O médium deve ser </a:t>
            </a:r>
            <a:r>
              <a:rPr lang="pt-BR" sz="4800" b="1"/>
              <a:t>fiel</a:t>
            </a:r>
            <a:r>
              <a:rPr lang="pt-BR" sz="4800"/>
              <a:t> à </a:t>
            </a:r>
            <a:r>
              <a:rPr lang="pt-BR" sz="4800" b="1"/>
              <a:t>mensagem</a:t>
            </a:r>
            <a:r>
              <a:rPr lang="pt-BR" sz="4800"/>
              <a:t>, </a:t>
            </a:r>
            <a:r>
              <a:rPr lang="pt-BR" sz="4800" b="1"/>
              <a:t>interferindo</a:t>
            </a:r>
            <a:r>
              <a:rPr lang="pt-BR" sz="4800"/>
              <a:t/>
            </a:r>
            <a:br>
              <a:rPr lang="pt-BR" sz="4800"/>
            </a:br>
            <a:r>
              <a:rPr lang="pt-BR" sz="4800"/>
              <a:t>o </a:t>
            </a:r>
            <a:r>
              <a:rPr lang="pt-BR" sz="4800" b="1"/>
              <a:t>mínimo</a:t>
            </a:r>
            <a:r>
              <a:rPr lang="pt-BR" sz="4800"/>
              <a:t> possível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DE82-80DD-46B1-957F-4FB147B01E89}" type="slidenum">
              <a:rPr lang="pt-BR"/>
              <a:pPr/>
              <a:t>23</a:t>
            </a:fld>
            <a:endParaRPr lang="pt-B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111500"/>
            <a:ext cx="7772400" cy="1470025"/>
          </a:xfrm>
        </p:spPr>
        <p:txBody>
          <a:bodyPr anchor="ctr"/>
          <a:lstStyle/>
          <a:p>
            <a:r>
              <a:rPr lang="pt-BR" sz="6600"/>
              <a:t>Semiconsciente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C24A-DC81-4BC0-8445-29E9EABB5CB8}" type="slidenum">
              <a:rPr lang="pt-BR"/>
              <a:pPr/>
              <a:t>24</a:t>
            </a:fld>
            <a:endParaRPr lang="pt-BR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6475"/>
            <a:ext cx="7772400" cy="2451100"/>
          </a:xfrm>
        </p:spPr>
        <p:txBody>
          <a:bodyPr anchor="ctr"/>
          <a:lstStyle/>
          <a:p>
            <a:r>
              <a:rPr lang="pt-BR" sz="4800" b="1"/>
              <a:t>De</a:t>
            </a:r>
            <a:r>
              <a:rPr lang="pt-BR" sz="4800"/>
              <a:t> cada </a:t>
            </a:r>
            <a:r>
              <a:rPr lang="pt-BR" sz="4800" b="1"/>
              <a:t>80</a:t>
            </a:r>
            <a:r>
              <a:rPr lang="pt-BR" sz="4800"/>
              <a:t> médiuns psicofônicos, em média, </a:t>
            </a:r>
            <a:br>
              <a:rPr lang="pt-BR" sz="4800"/>
            </a:br>
            <a:r>
              <a:rPr lang="pt-BR" sz="4800" b="1"/>
              <a:t>28</a:t>
            </a:r>
            <a:r>
              <a:rPr lang="pt-BR" sz="4800"/>
              <a:t> são </a:t>
            </a:r>
            <a:r>
              <a:rPr lang="pt-BR" sz="4800" b="1"/>
              <a:t>semiconscientes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7198-83F7-4DEA-B421-190930E51BB5}" type="slidenum">
              <a:rPr lang="pt-BR"/>
              <a:pPr/>
              <a:t>25</a:t>
            </a:fld>
            <a:endParaRPr lang="pt-BR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772400" cy="4679950"/>
          </a:xfrm>
        </p:spPr>
        <p:txBody>
          <a:bodyPr anchor="ctr"/>
          <a:lstStyle/>
          <a:p>
            <a:r>
              <a:rPr lang="pt-BR" sz="4800" dirty="0" smtClean="0"/>
              <a:t>O </a:t>
            </a:r>
            <a:r>
              <a:rPr lang="pt-BR" sz="4800" dirty="0"/>
              <a:t>médium </a:t>
            </a:r>
            <a:r>
              <a:rPr lang="pt-BR" sz="4800" b="1" dirty="0"/>
              <a:t>toma</a:t>
            </a:r>
            <a:r>
              <a:rPr lang="pt-BR" sz="4800" dirty="0"/>
              <a:t> </a:t>
            </a:r>
            <a:r>
              <a:rPr lang="pt-BR" sz="4800" b="1" dirty="0"/>
              <a:t>consciência</a:t>
            </a:r>
            <a:r>
              <a:rPr lang="pt-BR" sz="4800" dirty="0"/>
              <a:t> do que o Espírito está falando por seu intermédio, no </a:t>
            </a:r>
            <a:r>
              <a:rPr lang="pt-BR" sz="4800" b="1" dirty="0"/>
              <a:t>instante</a:t>
            </a:r>
            <a:r>
              <a:rPr lang="pt-BR" sz="4800" dirty="0"/>
              <a:t> </a:t>
            </a:r>
            <a:r>
              <a:rPr lang="pt-BR" sz="4800" b="1" dirty="0"/>
              <a:t>em que as palavras são </a:t>
            </a:r>
            <a:r>
              <a:rPr lang="pt-BR" sz="4800" b="1" dirty="0" smtClean="0"/>
              <a:t>formadas </a:t>
            </a:r>
            <a:r>
              <a:rPr lang="pt-BR" sz="2800" i="1" dirty="0" smtClean="0"/>
              <a:t>Therezinha </a:t>
            </a:r>
            <a:r>
              <a:rPr lang="pt-BR" sz="2800" i="1" dirty="0"/>
              <a:t>Oliveira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CC11A-9A48-4C3C-BC04-6DFC62070FC8}" type="slidenum">
              <a:rPr lang="pt-BR"/>
              <a:pPr/>
              <a:t>26</a:t>
            </a:fld>
            <a:endParaRPr lang="pt-B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700213"/>
            <a:ext cx="7918450" cy="4608512"/>
          </a:xfrm>
        </p:spPr>
        <p:txBody>
          <a:bodyPr anchor="ctr"/>
          <a:lstStyle/>
          <a:p>
            <a:r>
              <a:rPr lang="pt-BR" sz="4000" dirty="0" smtClean="0"/>
              <a:t>É </a:t>
            </a:r>
            <a:r>
              <a:rPr lang="pt-BR" sz="4000" b="1" dirty="0"/>
              <a:t>maior</a:t>
            </a:r>
            <a:r>
              <a:rPr lang="pt-BR" sz="4000" dirty="0"/>
              <a:t> a </a:t>
            </a:r>
            <a:r>
              <a:rPr lang="pt-BR" sz="4000" b="1" dirty="0"/>
              <a:t>exteriorização</a:t>
            </a:r>
            <a:r>
              <a:rPr lang="pt-BR" sz="4000" dirty="0"/>
              <a:t> </a:t>
            </a:r>
            <a:r>
              <a:rPr lang="pt-BR" sz="4000" b="1" dirty="0"/>
              <a:t>perispiritual</a:t>
            </a:r>
            <a:r>
              <a:rPr lang="pt-BR" sz="4000" dirty="0"/>
              <a:t> do médium, e o </a:t>
            </a:r>
            <a:r>
              <a:rPr lang="pt-BR" sz="4000" b="1" dirty="0"/>
              <a:t>comunicante</a:t>
            </a:r>
            <a:r>
              <a:rPr lang="pt-BR" sz="4000" dirty="0"/>
              <a:t>, assim, </a:t>
            </a:r>
            <a:r>
              <a:rPr lang="pt-BR" sz="4000" b="1" dirty="0"/>
              <a:t>tem</a:t>
            </a:r>
            <a:r>
              <a:rPr lang="pt-BR" sz="4000" dirty="0"/>
              <a:t> </a:t>
            </a:r>
            <a:r>
              <a:rPr lang="pt-BR" sz="4000" b="1" dirty="0"/>
              <a:t>maior</a:t>
            </a:r>
            <a:r>
              <a:rPr lang="pt-BR" sz="4000" dirty="0"/>
              <a:t> </a:t>
            </a:r>
            <a:r>
              <a:rPr lang="pt-BR" sz="4000" b="1" dirty="0"/>
              <a:t>atuação</a:t>
            </a:r>
            <a:r>
              <a:rPr lang="pt-BR" sz="4000" dirty="0"/>
              <a:t> sobre o mundo sensório, conseguindo ver, ouvir e falar melhor, no seu próprio </a:t>
            </a:r>
            <a:r>
              <a:rPr lang="pt-BR" sz="4000" dirty="0" smtClean="0"/>
              <a:t>estilo</a:t>
            </a:r>
            <a:r>
              <a:rPr lang="pt-BR" sz="2800" dirty="0" smtClean="0"/>
              <a:t> </a:t>
            </a:r>
            <a:r>
              <a:rPr lang="pt-BR" sz="2800" i="1" dirty="0"/>
              <a:t>Therezinha Oliveira</a:t>
            </a:r>
            <a:r>
              <a:rPr lang="pt-BR" sz="2800" dirty="0"/>
              <a:t>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E375-EAEE-4DE8-819B-84B91863ED6C}" type="slidenum">
              <a:rPr lang="pt-BR"/>
              <a:pPr/>
              <a:t>27</a:t>
            </a:fld>
            <a:endParaRPr lang="pt-B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700213"/>
            <a:ext cx="7918450" cy="4608512"/>
          </a:xfrm>
        </p:spPr>
        <p:txBody>
          <a:bodyPr anchor="ctr"/>
          <a:lstStyle/>
          <a:p>
            <a:r>
              <a:rPr lang="pt-BR" sz="4400" dirty="0" smtClean="0"/>
              <a:t>Enquanto </a:t>
            </a:r>
            <a:r>
              <a:rPr lang="pt-BR" sz="4400" dirty="0"/>
              <a:t>a mensagem é recebida, o médium </a:t>
            </a:r>
            <a:r>
              <a:rPr lang="pt-BR" sz="4400" dirty="0" smtClean="0"/>
              <a:t>sabe</a:t>
            </a:r>
            <a:br>
              <a:rPr lang="pt-BR" sz="4400" dirty="0" smtClean="0"/>
            </a:br>
            <a:r>
              <a:rPr lang="pt-BR" sz="4400" dirty="0" smtClean="0"/>
              <a:t>o </a:t>
            </a:r>
            <a:r>
              <a:rPr lang="pt-BR" sz="4400" dirty="0"/>
              <a:t>que está falando, sente o padrão vibratório e a intenção do comunicante, podendo controlar e </a:t>
            </a:r>
            <a:r>
              <a:rPr lang="pt-BR" sz="4400" dirty="0" smtClean="0"/>
              <a:t>interferir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i="1" dirty="0"/>
              <a:t>Therezinha Oliveira</a:t>
            </a:r>
            <a:r>
              <a:rPr lang="pt-BR" sz="2800" dirty="0"/>
              <a:t>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4573F-6753-4015-8550-45AC152D5BB8}" type="slidenum">
              <a:rPr lang="pt-BR"/>
              <a:pPr/>
              <a:t>28</a:t>
            </a:fld>
            <a:endParaRPr lang="pt-B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700213"/>
            <a:ext cx="7918450" cy="4608512"/>
          </a:xfrm>
        </p:spPr>
        <p:txBody>
          <a:bodyPr anchor="ctr"/>
          <a:lstStyle/>
          <a:p>
            <a:r>
              <a:rPr lang="pt-BR" sz="4400" dirty="0" smtClean="0"/>
              <a:t>Ao </a:t>
            </a:r>
            <a:r>
              <a:rPr lang="pt-BR" sz="4400" dirty="0"/>
              <a:t>terminar a manifestação, provavelmente só recordará </a:t>
            </a:r>
            <a:r>
              <a:rPr lang="pt-BR" sz="4400" dirty="0" smtClean="0"/>
              <a:t>o </a:t>
            </a:r>
            <a:r>
              <a:rPr lang="pt-BR" sz="4400" dirty="0"/>
              <a:t>início e </a:t>
            </a:r>
            <a:r>
              <a:rPr lang="pt-BR" sz="4400" dirty="0" smtClean="0"/>
              <a:t>o </a:t>
            </a:r>
            <a:r>
              <a:rPr lang="pt-BR" sz="4400" dirty="0"/>
              <a:t>final da mensagem e, </a:t>
            </a:r>
            <a:r>
              <a:rPr lang="pt-BR" sz="4400" dirty="0" smtClean="0"/>
              <a:t>vagamente, o </a:t>
            </a:r>
            <a:r>
              <a:rPr lang="pt-BR" sz="4400" dirty="0"/>
              <a:t>tema </a:t>
            </a:r>
            <a:r>
              <a:rPr lang="pt-BR" sz="4400" dirty="0" smtClean="0"/>
              <a:t>abordado</a:t>
            </a:r>
            <a:r>
              <a:rPr lang="pt-BR" sz="2800" dirty="0" smtClean="0"/>
              <a:t> </a:t>
            </a:r>
            <a:r>
              <a:rPr lang="pt-BR" sz="2800" i="1" dirty="0" smtClean="0"/>
              <a:t>Therezinha </a:t>
            </a:r>
            <a:r>
              <a:rPr lang="pt-BR" sz="2800" i="1" dirty="0"/>
              <a:t>Oliveira</a:t>
            </a:r>
            <a:r>
              <a:rPr lang="pt-BR" sz="2800" dirty="0"/>
              <a:t>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B3BCC-6F9E-41AD-BD60-BF4E81015A7A}" type="slidenum">
              <a:rPr lang="pt-BR"/>
              <a:pPr/>
              <a:t>29</a:t>
            </a:fld>
            <a:endParaRPr lang="pt-BR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25600"/>
            <a:ext cx="7772400" cy="3890963"/>
          </a:xfrm>
        </p:spPr>
        <p:txBody>
          <a:bodyPr anchor="ctr"/>
          <a:lstStyle/>
          <a:p>
            <a:r>
              <a:rPr lang="pt-BR" sz="4800"/>
              <a:t>O médium deverá com o exercício da mediunidade esforçar-se por diminuir a sua interferência na comunicação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EC542-5B53-4F5B-BA2D-F6944D67C434}" type="slidenum">
              <a:rPr lang="pt-BR"/>
              <a:pPr/>
              <a:t>3</a:t>
            </a:fld>
            <a:endParaRPr lang="pt-B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09120"/>
            <a:ext cx="7918648" cy="1655589"/>
          </a:xfrm>
        </p:spPr>
        <p:txBody>
          <a:bodyPr anchor="ctr"/>
          <a:lstStyle/>
          <a:p>
            <a:r>
              <a:rPr lang="pt-BR" sz="4800" dirty="0"/>
              <a:t>Psicofonia é </a:t>
            </a:r>
            <a:r>
              <a:rPr lang="pt-BR" sz="4800" dirty="0" smtClean="0"/>
              <a:t>a comunicação</a:t>
            </a:r>
            <a:br>
              <a:rPr lang="pt-BR" sz="4800" dirty="0" smtClean="0"/>
            </a:br>
            <a:r>
              <a:rPr lang="pt-BR" sz="4800" dirty="0" smtClean="0"/>
              <a:t>mediúnica </a:t>
            </a:r>
            <a:r>
              <a:rPr lang="pt-BR" sz="4800" dirty="0"/>
              <a:t>por meio da fala</a:t>
            </a:r>
          </a:p>
        </p:txBody>
      </p:sp>
      <p:pic>
        <p:nvPicPr>
          <p:cNvPr id="13318" name="Picture 6" descr="mediunida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4807" r="3899" b="12985"/>
          <a:stretch>
            <a:fillRect/>
          </a:stretch>
        </p:blipFill>
        <p:spPr bwMode="auto">
          <a:xfrm>
            <a:off x="2123728" y="1055713"/>
            <a:ext cx="4968552" cy="323738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C0CD-F4BA-444D-80AF-2E7AEEC7D44A}" type="slidenum">
              <a:rPr lang="pt-BR"/>
              <a:pPr/>
              <a:t>30</a:t>
            </a:fld>
            <a:endParaRPr lang="pt-B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</p:spPr>
        <p:txBody>
          <a:bodyPr anchor="ctr"/>
          <a:lstStyle/>
          <a:p>
            <a:r>
              <a:rPr lang="pt-BR"/>
              <a:t>Inconsciente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ED315-6781-412D-B8D4-AB022823E913}" type="slidenum">
              <a:rPr lang="pt-BR"/>
              <a:pPr/>
              <a:t>31</a:t>
            </a:fld>
            <a:endParaRPr lang="pt-BR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6475"/>
            <a:ext cx="7772400" cy="2451100"/>
          </a:xfrm>
        </p:spPr>
        <p:txBody>
          <a:bodyPr anchor="ctr"/>
          <a:lstStyle/>
          <a:p>
            <a:r>
              <a:rPr lang="pt-BR" sz="4800" b="1"/>
              <a:t>De</a:t>
            </a:r>
            <a:r>
              <a:rPr lang="pt-BR" sz="4800"/>
              <a:t> cada </a:t>
            </a:r>
            <a:r>
              <a:rPr lang="pt-BR" sz="4800" b="1"/>
              <a:t>80</a:t>
            </a:r>
            <a:r>
              <a:rPr lang="pt-BR" sz="4800"/>
              <a:t> médiuns psicofônicos, em média,</a:t>
            </a:r>
            <a:br>
              <a:rPr lang="pt-BR" sz="4800"/>
            </a:br>
            <a:r>
              <a:rPr lang="pt-BR" sz="4800" b="1"/>
              <a:t>2</a:t>
            </a:r>
            <a:r>
              <a:rPr lang="pt-BR" sz="4800"/>
              <a:t> são </a:t>
            </a:r>
            <a:r>
              <a:rPr lang="pt-BR" sz="4800" b="1"/>
              <a:t>inconscientes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240E7-EAFA-4D21-8F72-1A987FDAAE9B}" type="slidenum">
              <a:rPr lang="pt-BR"/>
              <a:pPr/>
              <a:t>32</a:t>
            </a:fld>
            <a:endParaRPr lang="pt-BR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60575"/>
            <a:ext cx="7772400" cy="2808288"/>
          </a:xfrm>
        </p:spPr>
        <p:txBody>
          <a:bodyPr anchor="ctr"/>
          <a:lstStyle/>
          <a:p>
            <a:r>
              <a:rPr lang="pt-BR" sz="4800"/>
              <a:t>Há uma maior inconsciência do médium no transe mediúnico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B5C-DC2F-4154-9D3A-742541F5466B}" type="slidenum">
              <a:rPr lang="pt-BR"/>
              <a:pPr/>
              <a:t>33</a:t>
            </a:fld>
            <a:endParaRPr lang="pt-B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700213"/>
            <a:ext cx="7918450" cy="4608512"/>
          </a:xfrm>
        </p:spPr>
        <p:txBody>
          <a:bodyPr anchor="ctr"/>
          <a:lstStyle/>
          <a:p>
            <a:r>
              <a:rPr lang="pt-BR" sz="4400" b="1" dirty="0" smtClean="0"/>
              <a:t>Exteriorização</a:t>
            </a:r>
            <a:r>
              <a:rPr lang="pt-BR" sz="4400" dirty="0" smtClean="0"/>
              <a:t> </a:t>
            </a:r>
            <a:r>
              <a:rPr lang="pt-BR" sz="4400" b="1" dirty="0"/>
              <a:t>completa</a:t>
            </a:r>
            <a:r>
              <a:rPr lang="pt-BR" sz="4400" dirty="0"/>
              <a:t> do </a:t>
            </a:r>
            <a:r>
              <a:rPr lang="pt-BR" sz="4400" b="1" dirty="0" err="1"/>
              <a:t>perispírito</a:t>
            </a:r>
            <a:r>
              <a:rPr lang="pt-BR" sz="4400" dirty="0"/>
              <a:t> do médium, seu cérebro perispiritual fica sem ligação com o cérebro </a:t>
            </a:r>
            <a:r>
              <a:rPr lang="pt-BR" sz="4400" dirty="0" smtClean="0"/>
              <a:t>físico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i="1" dirty="0"/>
              <a:t>Therezinha Oliveira</a:t>
            </a:r>
            <a:r>
              <a:rPr lang="pt-BR" sz="2800" dirty="0"/>
              <a:t>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8D29B-DF89-4C54-9797-87906EC2294A}" type="slidenum">
              <a:rPr lang="pt-BR"/>
              <a:pPr/>
              <a:t>34</a:t>
            </a:fld>
            <a:endParaRPr lang="pt-B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700213"/>
            <a:ext cx="7918450" cy="4608512"/>
          </a:xfrm>
        </p:spPr>
        <p:txBody>
          <a:bodyPr anchor="ctr"/>
          <a:lstStyle/>
          <a:p>
            <a:r>
              <a:rPr lang="pt-BR" sz="4400" dirty="0" smtClean="0"/>
              <a:t>Há </a:t>
            </a:r>
            <a:r>
              <a:rPr lang="pt-BR" sz="4400" dirty="0"/>
              <a:t>perda provisória do contato com os centros motores da vida </a:t>
            </a:r>
            <a:r>
              <a:rPr lang="pt-BR" sz="4400" dirty="0" smtClean="0"/>
              <a:t>cerebral </a:t>
            </a:r>
            <a:r>
              <a:rPr lang="pt-BR" sz="2800" i="1" dirty="0" smtClean="0"/>
              <a:t>Therezinha </a:t>
            </a:r>
            <a:r>
              <a:rPr lang="pt-BR" sz="2800" i="1" dirty="0"/>
              <a:t>Oliveira</a:t>
            </a:r>
            <a:r>
              <a:rPr lang="pt-BR" sz="2800" dirty="0"/>
              <a:t>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22AF-72E5-4B88-9A73-BAA5E0979441}" type="slidenum">
              <a:rPr lang="pt-BR"/>
              <a:pPr/>
              <a:t>35</a:t>
            </a:fld>
            <a:endParaRPr lang="pt-B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700213"/>
            <a:ext cx="7918450" cy="4608512"/>
          </a:xfrm>
        </p:spPr>
        <p:txBody>
          <a:bodyPr anchor="ctr"/>
          <a:lstStyle/>
          <a:p>
            <a:r>
              <a:rPr lang="pt-BR" sz="4400" dirty="0" smtClean="0"/>
              <a:t>Atuação </a:t>
            </a:r>
            <a:r>
              <a:rPr lang="pt-BR" sz="4400" dirty="0"/>
              <a:t>mais direta do comunicante sobre o organismo </a:t>
            </a:r>
            <a:r>
              <a:rPr lang="pt-BR" sz="4400" dirty="0" smtClean="0"/>
              <a:t>mediúnico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i="1" dirty="0"/>
              <a:t>Therezinha Oliveira</a:t>
            </a:r>
            <a:r>
              <a:rPr lang="pt-BR" sz="2800" dirty="0"/>
              <a:t>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6549B-B69B-4A54-A2C0-24052122FC14}" type="slidenum">
              <a:rPr lang="pt-BR"/>
              <a:pPr/>
              <a:t>36</a:t>
            </a:fld>
            <a:endParaRPr lang="pt-B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700213"/>
            <a:ext cx="7918450" cy="4608512"/>
          </a:xfrm>
        </p:spPr>
        <p:txBody>
          <a:bodyPr anchor="ctr"/>
          <a:lstStyle/>
          <a:p>
            <a:r>
              <a:rPr lang="pt-BR" sz="4400" dirty="0" smtClean="0"/>
              <a:t>A </a:t>
            </a:r>
            <a:r>
              <a:rPr lang="pt-BR" sz="4400" b="1" dirty="0"/>
              <a:t>mensagem</a:t>
            </a:r>
            <a:r>
              <a:rPr lang="pt-BR" sz="4400" dirty="0"/>
              <a:t> é </a:t>
            </a:r>
            <a:r>
              <a:rPr lang="pt-BR" sz="4400" b="1" dirty="0"/>
              <a:t>transmitida</a:t>
            </a:r>
            <a:r>
              <a:rPr lang="pt-BR" sz="4400" dirty="0"/>
              <a:t> </a:t>
            </a:r>
            <a:r>
              <a:rPr lang="pt-BR" sz="4400" b="1" dirty="0"/>
              <a:t>sem</a:t>
            </a:r>
            <a:r>
              <a:rPr lang="pt-BR" sz="4400" dirty="0"/>
              <a:t> que o </a:t>
            </a:r>
            <a:r>
              <a:rPr lang="pt-BR" sz="4400" b="1" dirty="0"/>
              <a:t>médium</a:t>
            </a:r>
            <a:r>
              <a:rPr lang="pt-BR" sz="4400" dirty="0"/>
              <a:t> </a:t>
            </a:r>
            <a:r>
              <a:rPr lang="pt-BR" sz="4400" b="1" dirty="0"/>
              <a:t>guarde</a:t>
            </a:r>
            <a:r>
              <a:rPr lang="pt-BR" sz="4400" dirty="0"/>
              <a:t> </a:t>
            </a:r>
            <a:r>
              <a:rPr lang="pt-BR" sz="4400" b="1" dirty="0"/>
              <a:t>consciência</a:t>
            </a:r>
            <a:r>
              <a:rPr lang="pt-BR" sz="4400" dirty="0"/>
              <a:t> cerebral </a:t>
            </a:r>
            <a:r>
              <a:rPr lang="pt-BR" sz="4400" dirty="0" smtClean="0"/>
              <a:t>dela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i="1" dirty="0"/>
              <a:t>Therezinha Oliveira</a:t>
            </a:r>
            <a:r>
              <a:rPr lang="pt-BR" sz="2800" dirty="0"/>
              <a:t>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AF21-5D0E-43A7-BE09-5D1D2FFA0B08}" type="slidenum">
              <a:rPr lang="pt-BR"/>
              <a:pPr/>
              <a:t>37</a:t>
            </a:fld>
            <a:endParaRPr lang="pt-B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700213"/>
            <a:ext cx="7918450" cy="4608512"/>
          </a:xfrm>
        </p:spPr>
        <p:txBody>
          <a:bodyPr anchor="ctr"/>
          <a:lstStyle/>
          <a:p>
            <a:r>
              <a:rPr lang="pt-BR" sz="4400"/>
              <a:t>O médium está</a:t>
            </a:r>
            <a:br>
              <a:rPr lang="pt-BR" sz="4400"/>
            </a:br>
            <a:r>
              <a:rPr lang="pt-BR" sz="4400"/>
              <a:t>consciente em Espírito</a:t>
            </a:r>
            <a:endParaRPr lang="pt-BR" sz="280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92E3A-4B9C-4C5A-94BD-7E3EAEDB6F0A}" type="slidenum">
              <a:rPr lang="pt-BR"/>
              <a:pPr/>
              <a:t>38</a:t>
            </a:fld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700213"/>
            <a:ext cx="7918450" cy="4608512"/>
          </a:xfrm>
        </p:spPr>
        <p:txBody>
          <a:bodyPr anchor="ctr"/>
          <a:lstStyle/>
          <a:p>
            <a:r>
              <a:rPr lang="pt-BR" sz="4400" dirty="0" smtClean="0"/>
              <a:t>Ao </a:t>
            </a:r>
            <a:r>
              <a:rPr lang="pt-BR" sz="4400" b="1" dirty="0"/>
              <a:t>recobrar</a:t>
            </a:r>
            <a:r>
              <a:rPr lang="pt-BR" sz="4400" dirty="0"/>
              <a:t> a </a:t>
            </a:r>
            <a:r>
              <a:rPr lang="pt-BR" sz="4400" b="1" dirty="0"/>
              <a:t>consciência</a:t>
            </a:r>
            <a:r>
              <a:rPr lang="pt-BR" sz="4400" dirty="0"/>
              <a:t>, geralmente o médium nada</a:t>
            </a:r>
            <a:br>
              <a:rPr lang="pt-BR" sz="4400" dirty="0"/>
            </a:br>
            <a:r>
              <a:rPr lang="pt-BR" sz="4400" dirty="0"/>
              <a:t>ou bem pouco </a:t>
            </a:r>
            <a:r>
              <a:rPr lang="pt-BR" sz="4400" dirty="0" smtClean="0"/>
              <a:t>recordará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i="1" dirty="0"/>
              <a:t>Therezinha Oliveira</a:t>
            </a:r>
            <a:r>
              <a:rPr lang="pt-BR" sz="2800" dirty="0"/>
              <a:t> 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12F6-61AF-4DF2-8ECD-A26860690A22}" type="slidenum">
              <a:rPr lang="pt-BR"/>
              <a:pPr/>
              <a:t>39</a:t>
            </a:fld>
            <a:endParaRPr lang="pt-B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700213"/>
            <a:ext cx="7918450" cy="4608512"/>
          </a:xfrm>
        </p:spPr>
        <p:txBody>
          <a:bodyPr anchor="ctr"/>
          <a:lstStyle/>
          <a:p>
            <a:r>
              <a:rPr lang="pt-BR" sz="4400" dirty="0" smtClean="0"/>
              <a:t>Será </a:t>
            </a:r>
            <a:r>
              <a:rPr lang="pt-BR" sz="4400" dirty="0"/>
              <a:t>uma </a:t>
            </a:r>
            <a:r>
              <a:rPr lang="pt-BR" sz="4400" b="1" dirty="0"/>
              <a:t>sensação</a:t>
            </a:r>
            <a:r>
              <a:rPr lang="pt-BR" sz="4400" dirty="0"/>
              <a:t> </a:t>
            </a:r>
            <a:r>
              <a:rPr lang="pt-BR" sz="4400" b="1" dirty="0"/>
              <a:t>vaga</a:t>
            </a:r>
            <a:r>
              <a:rPr lang="pt-BR" sz="4400" dirty="0"/>
              <a:t>, como um sonho pouco </a:t>
            </a:r>
            <a:r>
              <a:rPr lang="pt-BR" sz="4400" dirty="0" smtClean="0"/>
              <a:t>nítido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i="1" dirty="0"/>
              <a:t>Therezinha Oliveira</a:t>
            </a:r>
            <a:r>
              <a:rPr lang="pt-BR" sz="2800" dirty="0"/>
              <a:t> 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Como ocorre o transe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1A5D-A1F8-4A61-ADE3-883CC3A3D16C}" type="slidenum">
              <a:rPr lang="pt-BR"/>
              <a:pPr/>
              <a:t>4</a:t>
            </a:fld>
            <a:endParaRPr lang="pt-B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78125"/>
            <a:ext cx="7772400" cy="2451100"/>
          </a:xfrm>
        </p:spPr>
        <p:txBody>
          <a:bodyPr anchor="ctr"/>
          <a:lstStyle/>
          <a:p>
            <a:r>
              <a:rPr lang="pt-BR">
                <a:solidFill>
                  <a:schemeClr val="bg1"/>
                </a:solidFill>
              </a:rPr>
              <a:t>Vantagens e </a:t>
            </a:r>
            <a:br>
              <a:rPr lang="pt-BR">
                <a:solidFill>
                  <a:schemeClr val="bg1"/>
                </a:solidFill>
              </a:rPr>
            </a:br>
            <a:r>
              <a:rPr lang="pt-BR">
                <a:solidFill>
                  <a:schemeClr val="bg1"/>
                </a:solidFill>
              </a:rPr>
              <a:t>desvantagens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0443-99FD-44E1-9A17-57C61E03FA59}" type="slidenum">
              <a:rPr lang="pt-BR"/>
              <a:pPr/>
              <a:t>40</a:t>
            </a:fld>
            <a:endParaRPr lang="pt-BR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236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Vantagem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95288" y="2417763"/>
            <a:ext cx="8280400" cy="3243262"/>
          </a:xfrm>
          <a:noFill/>
          <a:ln/>
        </p:spPr>
        <p:txBody>
          <a:bodyPr anchor="ctr"/>
          <a:lstStyle/>
          <a:p>
            <a:r>
              <a:rPr lang="pt-BR" sz="4400" dirty="0"/>
              <a:t>Maior liberdade do </a:t>
            </a:r>
            <a:r>
              <a:rPr lang="pt-BR" sz="4400" dirty="0" smtClean="0"/>
              <a:t>Espírito</a:t>
            </a:r>
            <a:br>
              <a:rPr lang="pt-BR" sz="4400" dirty="0" smtClean="0"/>
            </a:br>
            <a:r>
              <a:rPr lang="pt-BR" sz="4400" dirty="0" smtClean="0"/>
              <a:t>de </a:t>
            </a:r>
            <a:r>
              <a:rPr lang="pt-BR" sz="4400" dirty="0"/>
              <a:t>se manifestar (gestos, entonação da voz e atitudes)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27B35-9525-462D-9A1B-7820B21F3624}" type="slidenum">
              <a:rPr lang="pt-BR"/>
              <a:pPr/>
              <a:t>41</a:t>
            </a:fld>
            <a:endParaRPr lang="pt-BR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900113" y="549275"/>
            <a:ext cx="315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Desvantagem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417763"/>
            <a:ext cx="8280400" cy="3243262"/>
          </a:xfrm>
          <a:noFill/>
          <a:ln/>
        </p:spPr>
        <p:txBody>
          <a:bodyPr anchor="ctr"/>
          <a:lstStyle/>
          <a:p>
            <a:r>
              <a:rPr lang="pt-BR" sz="4800"/>
              <a:t>Ter atitudes desaconselháveis (gritos, pancadas, agressividade)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20003-AE4E-46E8-952B-26BD0F3AEEFD}" type="slidenum">
              <a:rPr lang="pt-BR"/>
              <a:pPr/>
              <a:t>42</a:t>
            </a:fld>
            <a:endParaRPr lang="pt-BR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900113" y="549275"/>
            <a:ext cx="315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bg1"/>
                </a:solidFill>
              </a:rPr>
              <a:t>Desvantagem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417763"/>
            <a:ext cx="8280400" cy="3243262"/>
          </a:xfrm>
          <a:noFill/>
          <a:ln/>
        </p:spPr>
        <p:txBody>
          <a:bodyPr anchor="ctr"/>
          <a:lstStyle/>
          <a:p>
            <a:r>
              <a:rPr lang="pt-BR" sz="4800"/>
              <a:t>Poderá ficar na dependência dos Espíritos inferiores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509F-F9D0-4E98-BD0F-3B25EA9FA6E4}" type="slidenum">
              <a:rPr lang="pt-BR"/>
              <a:pPr/>
              <a:t>43</a:t>
            </a:fld>
            <a:endParaRPr lang="pt-B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28775"/>
            <a:ext cx="7772400" cy="3746500"/>
          </a:xfrm>
        </p:spPr>
        <p:txBody>
          <a:bodyPr anchor="ctr"/>
          <a:lstStyle/>
          <a:p>
            <a:r>
              <a:rPr lang="pt-BR" sz="4400"/>
              <a:t>Lembre-se de que o médium é responsável pela conduta da comunicação mediúnica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7854-4F6E-456C-A571-668503C39153}" type="slidenum">
              <a:rPr lang="pt-BR"/>
              <a:pPr/>
              <a:t>44</a:t>
            </a:fld>
            <a:endParaRPr lang="pt-BR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28775"/>
            <a:ext cx="7772400" cy="4106863"/>
          </a:xfrm>
        </p:spPr>
        <p:txBody>
          <a:bodyPr anchor="ctr"/>
          <a:lstStyle/>
          <a:p>
            <a:r>
              <a:rPr lang="pt-BR" sz="4800" dirty="0" smtClean="0"/>
              <a:t>Quando </a:t>
            </a:r>
            <a:r>
              <a:rPr lang="pt-BR" sz="4800" dirty="0"/>
              <a:t>a </a:t>
            </a:r>
            <a:r>
              <a:rPr lang="pt-BR" sz="4800" b="1" dirty="0"/>
              <a:t>educação</a:t>
            </a:r>
            <a:r>
              <a:rPr lang="pt-BR" sz="4800" dirty="0"/>
              <a:t> mediúnica é </a:t>
            </a:r>
            <a:r>
              <a:rPr lang="pt-BR" sz="4800" b="1" dirty="0"/>
              <a:t>deficiente</a:t>
            </a:r>
            <a:r>
              <a:rPr lang="pt-BR" sz="4800" dirty="0"/>
              <a:t> ou </a:t>
            </a:r>
            <a:r>
              <a:rPr lang="pt-BR" sz="4800" b="1" dirty="0"/>
              <a:t>viciosa,</a:t>
            </a:r>
            <a:r>
              <a:rPr lang="pt-BR" sz="4800" dirty="0"/>
              <a:t> o intercâmbio é </a:t>
            </a:r>
            <a:r>
              <a:rPr lang="pt-BR" sz="4800" dirty="0" smtClean="0"/>
              <a:t>dificultado </a:t>
            </a:r>
            <a:r>
              <a:rPr lang="pt-BR" sz="2800" i="1" dirty="0" smtClean="0"/>
              <a:t>Therezinha </a:t>
            </a:r>
            <a:r>
              <a:rPr lang="pt-BR" sz="2800" i="1" dirty="0"/>
              <a:t>Oliveira</a:t>
            </a:r>
            <a:r>
              <a:rPr lang="pt-BR" sz="4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96E7-3232-4FA8-B3E7-A41D5F39702F}" type="slidenum">
              <a:rPr lang="pt-BR"/>
              <a:pPr/>
              <a:t>45</a:t>
            </a:fld>
            <a:endParaRPr lang="pt-BR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772400" cy="4899025"/>
          </a:xfrm>
        </p:spPr>
        <p:txBody>
          <a:bodyPr anchor="ctr"/>
          <a:lstStyle/>
          <a:p>
            <a:r>
              <a:rPr lang="pt-BR" sz="4400" dirty="0" smtClean="0"/>
              <a:t>O </a:t>
            </a:r>
            <a:r>
              <a:rPr lang="pt-BR" sz="4400" b="1" dirty="0"/>
              <a:t>grau</a:t>
            </a:r>
            <a:r>
              <a:rPr lang="pt-BR" sz="4400" dirty="0"/>
              <a:t> de </a:t>
            </a:r>
            <a:r>
              <a:rPr lang="pt-BR" sz="4400" b="1" dirty="0"/>
              <a:t>consciência</a:t>
            </a:r>
            <a:r>
              <a:rPr lang="pt-BR" sz="4400" dirty="0"/>
              <a:t> na mediunidade de </a:t>
            </a:r>
            <a:r>
              <a:rPr lang="pt-BR" sz="4400" dirty="0" err="1"/>
              <a:t>psicofonia</a:t>
            </a:r>
            <a:r>
              <a:rPr lang="pt-BR" sz="4400" dirty="0"/>
              <a:t> </a:t>
            </a:r>
            <a:r>
              <a:rPr lang="pt-BR" sz="4400" b="1" dirty="0"/>
              <a:t>pode</a:t>
            </a:r>
            <a:r>
              <a:rPr lang="pt-BR" sz="4400" dirty="0"/>
              <a:t> </a:t>
            </a:r>
            <a:r>
              <a:rPr lang="pt-BR" sz="4400" b="1" dirty="0"/>
              <a:t>modificar-se</a:t>
            </a:r>
            <a:r>
              <a:rPr lang="pt-BR" sz="4400" dirty="0"/>
              <a:t> com o tempo, de inconsciente para semiconsciente e consciente, ou </a:t>
            </a:r>
            <a:r>
              <a:rPr lang="pt-BR" sz="4400" dirty="0" smtClean="0"/>
              <a:t>vice-versa </a:t>
            </a:r>
            <a:r>
              <a:rPr lang="pt-BR" sz="2800" i="1" dirty="0" smtClean="0"/>
              <a:t>Therezinha </a:t>
            </a:r>
            <a:r>
              <a:rPr lang="pt-BR" sz="2800" i="1" dirty="0"/>
              <a:t>Oliveira</a:t>
            </a:r>
            <a:r>
              <a:rPr lang="pt-BR" sz="4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0" y="-9372"/>
            <a:ext cx="9144000" cy="6867372"/>
          </a:xfrm>
          <a:prstGeom prst="rect">
            <a:avLst/>
          </a:prstGeom>
        </p:spPr>
      </p:pic>
      <p:sp>
        <p:nvSpPr>
          <p:cNvPr id="3075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948264" y="630932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rgbClr val="90669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847C6FA-7CF2-46A2-A601-06217244A416}" type="slidenum">
              <a:rPr lang="pt-BR" sz="1000">
                <a:solidFill>
                  <a:srgbClr val="A06E29"/>
                </a:solidFill>
                <a:ea typeface="ＭＳ Ｐゴシック" panose="020B0600070205080204" pitchFamily="34" charset="-128"/>
              </a:rPr>
              <a:pPr algn="r"/>
              <a:t>46</a:t>
            </a:fld>
            <a:endParaRPr lang="pt-BR" sz="1000" dirty="0">
              <a:solidFill>
                <a:srgbClr val="A06E2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00113" y="2192338"/>
            <a:ext cx="4062412" cy="264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UNIDADE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4</a:t>
            </a:r>
            <a:endParaRPr lang="pt-BR" sz="24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30000"/>
                  </a:prstClr>
                </a:outerShdw>
              </a:effectLst>
            </a:endParaRP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spc="-1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FENÔMENOS DE EFEITOS INTELIGENTES</a:t>
            </a:r>
            <a:endParaRPr lang="pt-BR" sz="40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9700" y="3500438"/>
            <a:ext cx="3529013" cy="13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b="0" dirty="0" smtClean="0">
                <a:solidFill>
                  <a:srgbClr val="A06E29"/>
                </a:solidFill>
              </a:rPr>
              <a:t>AULA 21-b</a:t>
            </a: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4000" dirty="0" smtClean="0">
                <a:solidFill>
                  <a:srgbClr val="A06E29"/>
                </a:solidFill>
              </a:rPr>
              <a:t>Psicografia</a:t>
            </a:r>
          </a:p>
        </p:txBody>
      </p:sp>
    </p:spTree>
    <p:extLst>
      <p:ext uri="{BB962C8B-B14F-4D97-AF65-F5344CB8AC3E}">
        <p14:creationId xmlns:p14="http://schemas.microsoft.com/office/powerpoint/2010/main" val="27482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422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/>
          </p:cNvSpPr>
          <p:nvPr>
            <p:ph type="title"/>
          </p:nvPr>
        </p:nvSpPr>
        <p:spPr bwMode="auto">
          <a:xfrm>
            <a:off x="685800" y="4002088"/>
            <a:ext cx="7772400" cy="2306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8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Psicografia</a:t>
            </a:r>
            <a:r>
              <a:rPr lang="pt-BR" sz="48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é a comunicação mediúnica </a:t>
            </a:r>
            <a:br>
              <a:rPr lang="pt-BR" sz="48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8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por meio da </a:t>
            </a:r>
            <a:r>
              <a:rPr lang="pt-BR" sz="48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escrita</a:t>
            </a:r>
            <a:endParaRPr lang="pt-BR" dirty="0" smtClean="0"/>
          </a:p>
        </p:txBody>
      </p:sp>
      <p:pic>
        <p:nvPicPr>
          <p:cNvPr id="6148" name="Picture 3" descr="psicografia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42975"/>
            <a:ext cx="3887787" cy="29178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6974904" y="6381328"/>
            <a:ext cx="2133600" cy="476250"/>
          </a:xfrm>
        </p:spPr>
        <p:txBody>
          <a:bodyPr/>
          <a:lstStyle/>
          <a:p>
            <a:fld id="{59D7E118-72B6-4FDA-868B-F0802C78227B}" type="slidenum">
              <a:rPr lang="pt-BR" smtClean="0"/>
              <a:pPr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5374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7172" name="Rectangle 3"/>
          <p:cNvSpPr>
            <a:spLocks noGrp="1"/>
          </p:cNvSpPr>
          <p:nvPr>
            <p:ph type="title"/>
          </p:nvPr>
        </p:nvSpPr>
        <p:spPr bwMode="auto">
          <a:xfrm>
            <a:off x="685800" y="2778125"/>
            <a:ext cx="7772400" cy="245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6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Vantagens e </a:t>
            </a:r>
            <a:br>
              <a:rPr lang="pt-BR" sz="6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6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desvantagens</a:t>
            </a:r>
            <a:endParaRPr lang="pt-BR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902896" y="6337126"/>
            <a:ext cx="2133600" cy="476250"/>
          </a:xfrm>
        </p:spPr>
        <p:txBody>
          <a:bodyPr/>
          <a:lstStyle/>
          <a:p>
            <a:fld id="{59D7E118-72B6-4FDA-868B-F0802C78227B}" type="slidenum">
              <a:rPr lang="pt-BR" smtClean="0"/>
              <a:pPr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0306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97DC9-CCB7-4535-AA22-8E24A72CDC62}" type="slidenum">
              <a:rPr lang="pt-BR"/>
              <a:pPr/>
              <a:t>5</a:t>
            </a:fld>
            <a:endParaRPr lang="pt-B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398838"/>
            <a:ext cx="7772400" cy="1470025"/>
          </a:xfrm>
        </p:spPr>
        <p:txBody>
          <a:bodyPr anchor="ctr"/>
          <a:lstStyle/>
          <a:p>
            <a:r>
              <a:rPr lang="pt-BR" sz="4800"/>
              <a:t>Vantagens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8196" name="Rectangle 3"/>
          <p:cNvSpPr>
            <a:spLocks noGrp="1"/>
          </p:cNvSpPr>
          <p:nvPr>
            <p:ph type="title"/>
          </p:nvPr>
        </p:nvSpPr>
        <p:spPr bwMode="auto">
          <a:xfrm>
            <a:off x="685800" y="3398838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8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Vantagens</a:t>
            </a:r>
            <a:endParaRPr lang="pt-BR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902896" y="6337126"/>
            <a:ext cx="2133600" cy="476250"/>
          </a:xfrm>
        </p:spPr>
        <p:txBody>
          <a:bodyPr/>
          <a:lstStyle/>
          <a:p>
            <a:fld id="{59D7E118-72B6-4FDA-868B-F0802C78227B}" type="slidenum">
              <a:rPr lang="pt-BR" smtClean="0"/>
              <a:pPr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4090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9220" name="Rectangle 3"/>
          <p:cNvSpPr>
            <a:spLocks noGrp="1"/>
          </p:cNvSpPr>
          <p:nvPr>
            <p:ph type="title"/>
          </p:nvPr>
        </p:nvSpPr>
        <p:spPr bwMode="auto">
          <a:xfrm>
            <a:off x="685800" y="4003675"/>
            <a:ext cx="7772400" cy="2378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36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“É o mais simples, mais cômodo e, sobretudo, mais completo” de todos os meios de comunicação</a:t>
            </a:r>
            <a:br>
              <a:rPr lang="pt-BR" sz="36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24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Livro dos Médiuns</a:t>
            </a:r>
            <a:endParaRPr lang="pt-BR" sz="1100" dirty="0" smtClean="0"/>
          </a:p>
        </p:txBody>
      </p:sp>
      <p:pic>
        <p:nvPicPr>
          <p:cNvPr id="9221" name="Picture 4" descr="Psicografia1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4730" r="2734" b="4730"/>
          <a:stretch>
            <a:fillRect/>
          </a:stretch>
        </p:blipFill>
        <p:spPr bwMode="auto">
          <a:xfrm>
            <a:off x="2989263" y="1771650"/>
            <a:ext cx="3095625" cy="22606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902896" y="6337126"/>
            <a:ext cx="2133600" cy="476250"/>
          </a:xfrm>
        </p:spPr>
        <p:txBody>
          <a:bodyPr/>
          <a:lstStyle/>
          <a:p>
            <a:fld id="{59D7E118-72B6-4FDA-868B-F0802C78227B}" type="slidenum">
              <a:rPr lang="pt-BR" smtClean="0"/>
              <a:pPr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7658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10244" name="Rectangle 3"/>
          <p:cNvSpPr>
            <a:spLocks noGrp="1"/>
          </p:cNvSpPr>
          <p:nvPr>
            <p:ph type="title"/>
          </p:nvPr>
        </p:nvSpPr>
        <p:spPr bwMode="auto">
          <a:xfrm>
            <a:off x="685800" y="4289425"/>
            <a:ext cx="7772400" cy="237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É a mais suscetível de desenvolver-se pelo exercício</a:t>
            </a:r>
            <a:b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Livro dos Médiuns</a:t>
            </a:r>
            <a:endParaRPr lang="pt-BR" sz="1100" dirty="0" smtClean="0"/>
          </a:p>
        </p:txBody>
      </p:sp>
      <p:pic>
        <p:nvPicPr>
          <p:cNvPr id="10245" name="Picture 4" descr="web164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884363"/>
            <a:ext cx="3937000" cy="2624137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6948264" y="6381328"/>
            <a:ext cx="2133600" cy="476250"/>
          </a:xfrm>
        </p:spPr>
        <p:txBody>
          <a:bodyPr/>
          <a:lstStyle/>
          <a:p>
            <a:fld id="{59D7E118-72B6-4FDA-868B-F0802C78227B}" type="slidenum">
              <a:rPr lang="pt-BR" smtClean="0"/>
              <a:pPr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2564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/>
          </p:cNvSpPr>
          <p:nvPr>
            <p:ph type="title"/>
          </p:nvPr>
        </p:nvSpPr>
        <p:spPr bwMode="auto">
          <a:xfrm>
            <a:off x="685800" y="3429000"/>
            <a:ext cx="7772400" cy="302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Seu resultado não fica na dependência da memória</a:t>
            </a:r>
            <a:b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 da interpretação dos participantes da reunião</a:t>
            </a:r>
            <a:r>
              <a:rPr lang="pt-BR" sz="40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br>
              <a:rPr lang="pt-BR" sz="40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dirty="0" smtClean="0"/>
          </a:p>
        </p:txBody>
      </p:sp>
      <p:pic>
        <p:nvPicPr>
          <p:cNvPr id="11268" name="Picture 3" descr="6194071730_e18394d4ed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765175"/>
            <a:ext cx="3460750" cy="2595563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6902896" y="6337126"/>
            <a:ext cx="2133600" cy="476250"/>
          </a:xfrm>
        </p:spPr>
        <p:txBody>
          <a:bodyPr/>
          <a:lstStyle/>
          <a:p>
            <a:fld id="{59D7E118-72B6-4FDA-868B-F0802C78227B}" type="slidenum">
              <a:rPr lang="pt-BR" smtClean="0"/>
              <a:pPr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3220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12292" name="Rectangle 3"/>
          <p:cNvSpPr>
            <a:spLocks noGrp="1"/>
          </p:cNvSpPr>
          <p:nvPr>
            <p:ph type="title"/>
          </p:nvPr>
        </p:nvSpPr>
        <p:spPr bwMode="auto">
          <a:xfrm>
            <a:off x="685800" y="3716338"/>
            <a:ext cx="7772400" cy="2811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Os Espíritos revelam melhor</a:t>
            </a:r>
            <a:b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sua natureza e o grau do seu aperfeiçoamento ou da sua inferioridade</a:t>
            </a:r>
            <a:r>
              <a:rPr lang="pt-BR" sz="28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Livro dos Médiuns</a:t>
            </a:r>
            <a:endParaRPr lang="pt-BR" sz="2800" dirty="0" smtClean="0"/>
          </a:p>
        </p:txBody>
      </p:sp>
      <p:pic>
        <p:nvPicPr>
          <p:cNvPr id="12293" name="Picture 4" descr="chicoxavierplagio35sdgfa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4784"/>
            <a:ext cx="3173413" cy="2246312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6902896" y="6337126"/>
            <a:ext cx="2133600" cy="476250"/>
          </a:xfrm>
        </p:spPr>
        <p:txBody>
          <a:bodyPr/>
          <a:lstStyle/>
          <a:p>
            <a:fld id="{59D7E118-72B6-4FDA-868B-F0802C78227B}" type="slidenum">
              <a:rPr lang="pt-BR" smtClean="0"/>
              <a:pPr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2044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/>
          </p:nvPr>
        </p:nvSpPr>
        <p:spPr bwMode="auto">
          <a:xfrm>
            <a:off x="685800" y="4292600"/>
            <a:ext cx="7772400" cy="187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Permite um estudo acurado da mensagem </a:t>
            </a: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dirty="0" smtClean="0"/>
          </a:p>
        </p:txBody>
      </p:sp>
      <p:pic>
        <p:nvPicPr>
          <p:cNvPr id="13316" name="Picture 3" descr="mi_18170809716517973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2513"/>
            <a:ext cx="2533650" cy="3271837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179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/>
          </p:cNvSpPr>
          <p:nvPr>
            <p:ph type="title"/>
          </p:nvPr>
        </p:nvSpPr>
        <p:spPr bwMode="auto">
          <a:xfrm>
            <a:off x="685800" y="3429000"/>
            <a:ext cx="7772400" cy="280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4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 certos casos, enseja a identificação do autor, pela letra ou assinatura</a:t>
            </a:r>
            <a:r>
              <a:rPr lang="pt-BR" sz="32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br>
              <a:rPr lang="pt-BR" sz="32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32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dirty="0" smtClean="0"/>
          </a:p>
        </p:txBody>
      </p:sp>
      <p:pic>
        <p:nvPicPr>
          <p:cNvPr id="14340" name="Picture 3" descr="image016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0" r="19020" b="21806"/>
          <a:stretch>
            <a:fillRect/>
          </a:stretch>
        </p:blipFill>
        <p:spPr bwMode="auto">
          <a:xfrm>
            <a:off x="3389313" y="908050"/>
            <a:ext cx="2363787" cy="252095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6902896" y="6337126"/>
            <a:ext cx="2133600" cy="476250"/>
          </a:xfrm>
        </p:spPr>
        <p:txBody>
          <a:bodyPr/>
          <a:lstStyle/>
          <a:p>
            <a:fld id="{59D7E118-72B6-4FDA-868B-F0802C78227B}" type="slidenum">
              <a:rPr lang="pt-BR" smtClean="0"/>
              <a:pPr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554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15364" name="Rectangle 3"/>
          <p:cNvSpPr>
            <a:spLocks noGrp="1"/>
          </p:cNvSpPr>
          <p:nvPr>
            <p:ph type="title"/>
          </p:nvPr>
        </p:nvSpPr>
        <p:spPr bwMode="auto">
          <a:xfrm>
            <a:off x="685800" y="3398838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8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Desvantagens</a:t>
            </a:r>
            <a:endParaRPr lang="pt-BR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948264" y="6337126"/>
            <a:ext cx="2133600" cy="476250"/>
          </a:xfrm>
        </p:spPr>
        <p:txBody>
          <a:bodyPr/>
          <a:lstStyle/>
          <a:p>
            <a:fld id="{59D7E118-72B6-4FDA-868B-F0802C78227B}" type="slidenum">
              <a:rPr lang="pt-BR" smtClean="0"/>
              <a:pPr/>
              <a:t>57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3106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/>
          </p:nvPr>
        </p:nvSpPr>
        <p:spPr bwMode="auto">
          <a:xfrm>
            <a:off x="685800" y="1557338"/>
            <a:ext cx="7772400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 </a:t>
            </a:r>
            <a:r>
              <a:rPr lang="pt-BR" sz="4000" b="1" dirty="0" err="1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desobsessão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a </a:t>
            </a:r>
            <a:r>
              <a:rPr lang="pt-BR" sz="4000" dirty="0" err="1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psicofonia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é mais rápida e favorável ao diálogo do que a psicografia</a:t>
            </a:r>
            <a:r>
              <a:rPr lang="pt-BR" sz="40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br>
              <a:rPr lang="pt-BR" sz="40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32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6974904" y="6337126"/>
            <a:ext cx="2133600" cy="476250"/>
          </a:xfrm>
        </p:spPr>
        <p:txBody>
          <a:bodyPr/>
          <a:lstStyle/>
          <a:p>
            <a:fld id="{59D7E118-72B6-4FDA-868B-F0802C78227B}" type="slidenum">
              <a:rPr lang="pt-BR" smtClean="0"/>
              <a:pPr/>
              <a:t>58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72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17412" name="Rectangle 3"/>
          <p:cNvSpPr>
            <a:spLocks noGrp="1"/>
          </p:cNvSpPr>
          <p:nvPr>
            <p:ph type="title"/>
          </p:nvPr>
        </p:nvSpPr>
        <p:spPr bwMode="auto">
          <a:xfrm>
            <a:off x="685800" y="2778125"/>
            <a:ext cx="7772400" cy="245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6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Classificação quanto ao modo de execução</a:t>
            </a:r>
            <a:endParaRPr lang="pt-BR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59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669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FDAD-9D3B-4DC3-A96F-04FCDCE41029}" type="slidenum">
              <a:rPr lang="pt-BR"/>
              <a:pPr/>
              <a:t>6</a:t>
            </a:fld>
            <a:endParaRPr lang="pt-BR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65104"/>
            <a:ext cx="7772400" cy="1872184"/>
          </a:xfrm>
        </p:spPr>
        <p:txBody>
          <a:bodyPr anchor="ctr"/>
          <a:lstStyle/>
          <a:p>
            <a:r>
              <a:rPr lang="pt-BR" sz="4400" dirty="0" smtClean="0"/>
              <a:t>Permite </a:t>
            </a:r>
            <a:r>
              <a:rPr lang="pt-BR" sz="4400" dirty="0"/>
              <a:t>o diálogo direto, vivo e dinâmico com os </a:t>
            </a:r>
            <a:r>
              <a:rPr lang="pt-BR" sz="4400" dirty="0" smtClean="0"/>
              <a:t>Espíritos </a:t>
            </a:r>
            <a:r>
              <a:rPr lang="pt-BR" sz="2800" i="1" dirty="0" smtClean="0"/>
              <a:t>Therezinha </a:t>
            </a:r>
            <a:r>
              <a:rPr lang="pt-BR" sz="2800" i="1" dirty="0"/>
              <a:t>Oliveira</a:t>
            </a:r>
            <a:endParaRPr lang="pt-BR" sz="4800" dirty="0"/>
          </a:p>
        </p:txBody>
      </p:sp>
      <p:pic>
        <p:nvPicPr>
          <p:cNvPr id="17414" name="Picture 6" descr="image0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0" r="19020" b="21808"/>
          <a:stretch>
            <a:fillRect/>
          </a:stretch>
        </p:blipFill>
        <p:spPr bwMode="auto">
          <a:xfrm>
            <a:off x="3000127" y="908720"/>
            <a:ext cx="3156049" cy="33658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18436" name="Rectangle 3"/>
          <p:cNvSpPr>
            <a:spLocks noGrp="1"/>
          </p:cNvSpPr>
          <p:nvPr>
            <p:ph type="title"/>
          </p:nvPr>
        </p:nvSpPr>
        <p:spPr bwMode="auto">
          <a:xfrm>
            <a:off x="685800" y="2997200"/>
            <a:ext cx="7772400" cy="204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8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Médium inconsciente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60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9578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/>
          </p:cNvSpPr>
          <p:nvPr>
            <p:ph type="title"/>
          </p:nvPr>
        </p:nvSpPr>
        <p:spPr bwMode="auto">
          <a:xfrm>
            <a:off x="685800" y="3502025"/>
            <a:ext cx="7772400" cy="295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</a:t>
            </a:r>
            <a:r>
              <a:rPr lang="pt-BR" sz="40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Espírito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atua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diretamente </a:t>
            </a:r>
            <a:r>
              <a:rPr lang="pt-BR" sz="40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sobre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 </a:t>
            </a:r>
            <a:r>
              <a:rPr lang="pt-BR" sz="40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mão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do médium, independente da vontade do médium</a:t>
            </a:r>
            <a:r>
              <a:rPr lang="pt-BR" sz="28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dirty="0" smtClean="0"/>
          </a:p>
        </p:txBody>
      </p:sp>
      <p:pic>
        <p:nvPicPr>
          <p:cNvPr id="20484" name="Picture 3" descr="Psicografiamediunidade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 t="27132"/>
          <a:stretch>
            <a:fillRect/>
          </a:stretch>
        </p:blipFill>
        <p:spPr bwMode="auto">
          <a:xfrm>
            <a:off x="2555875" y="708596"/>
            <a:ext cx="4032250" cy="2792412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472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/>
          </p:cNvSpPr>
          <p:nvPr>
            <p:ph type="title"/>
          </p:nvPr>
        </p:nvSpPr>
        <p:spPr bwMode="auto">
          <a:xfrm>
            <a:off x="685800" y="2060575"/>
            <a:ext cx="7772400" cy="302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8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médium escreve de forma rápida e sem interrupção e não sabe</a:t>
            </a:r>
            <a:br>
              <a:rPr lang="pt-BR" sz="48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8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que está escrevendo</a:t>
            </a:r>
            <a:endParaRPr lang="pt-BR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38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22532" name="Rectangle 3"/>
          <p:cNvSpPr>
            <a:spLocks noGrp="1"/>
          </p:cNvSpPr>
          <p:nvPr>
            <p:ph type="title"/>
          </p:nvPr>
        </p:nvSpPr>
        <p:spPr bwMode="auto">
          <a:xfrm>
            <a:off x="685800" y="2852738"/>
            <a:ext cx="7772400" cy="237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8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Médium semiconsciente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818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/>
          </p:cNvSpPr>
          <p:nvPr>
            <p:ph type="title"/>
          </p:nvPr>
        </p:nvSpPr>
        <p:spPr bwMode="auto">
          <a:xfrm>
            <a:off x="685800" y="981075"/>
            <a:ext cx="7772400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médium não perde o controle da mão, faz de forma voluntária, tem consciência do que escreve,  à medida que as palavras vão sendo escritas</a:t>
            </a:r>
            <a:endParaRPr lang="pt-BR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6974904" y="6337126"/>
            <a:ext cx="2133600" cy="476250"/>
          </a:xfrm>
        </p:spPr>
        <p:txBody>
          <a:bodyPr/>
          <a:lstStyle/>
          <a:p>
            <a:fld id="{59D7E118-72B6-4FDA-868B-F0802C78227B}" type="slidenum">
              <a:rPr lang="pt-BR" smtClean="0"/>
              <a:pPr/>
              <a:t>64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434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26628" name="Rectangle 3"/>
          <p:cNvSpPr>
            <a:spLocks noGrp="1"/>
          </p:cNvSpPr>
          <p:nvPr>
            <p:ph type="title"/>
          </p:nvPr>
        </p:nvSpPr>
        <p:spPr bwMode="auto">
          <a:xfrm>
            <a:off x="685800" y="2997200"/>
            <a:ext cx="7772400" cy="204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8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Médium consciente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804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/>
          </p:cNvSpPr>
          <p:nvPr>
            <p:ph type="title"/>
          </p:nvPr>
        </p:nvSpPr>
        <p:spPr bwMode="auto">
          <a:xfrm>
            <a:off x="685800" y="1557338"/>
            <a:ext cx="7772400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</a:t>
            </a:r>
            <a:r>
              <a:rPr lang="pt-BR" sz="40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Espírito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atua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sobre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 </a:t>
            </a:r>
            <a:r>
              <a:rPr lang="pt-BR" sz="40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alma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do médium (e não sobre a sua mão), </a:t>
            </a:r>
            <a:r>
              <a:rPr lang="pt-BR" sz="44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identifica-se com ele e lhe 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transmite suas ideias e vontade </a:t>
            </a: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11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440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/>
          </p:cNvSpPr>
          <p:nvPr>
            <p:ph type="title"/>
          </p:nvPr>
        </p:nvSpPr>
        <p:spPr bwMode="auto">
          <a:xfrm>
            <a:off x="685800" y="1985963"/>
            <a:ext cx="7772400" cy="353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8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médium capta as ideias</a:t>
            </a:r>
            <a:br>
              <a:rPr lang="pt-BR" sz="48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8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escreve voluntariamente, com conhecimento do que escreve</a:t>
            </a:r>
            <a:endParaRPr lang="pt-BR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698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0" y="-9372"/>
            <a:ext cx="9144000" cy="6867372"/>
          </a:xfrm>
          <a:prstGeom prst="rect">
            <a:avLst/>
          </a:prstGeom>
        </p:spPr>
      </p:pic>
      <p:sp>
        <p:nvSpPr>
          <p:cNvPr id="3075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948264" y="6381328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rgbClr val="90669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847C6FA-7CF2-46A2-A601-06217244A416}" type="slidenum">
              <a:rPr lang="pt-BR" sz="1000">
                <a:solidFill>
                  <a:srgbClr val="A06E29"/>
                </a:solidFill>
                <a:ea typeface="ＭＳ Ｐゴシック" panose="020B0600070205080204" pitchFamily="34" charset="-128"/>
              </a:rPr>
              <a:pPr algn="r"/>
              <a:t>68</a:t>
            </a:fld>
            <a:endParaRPr lang="pt-BR" sz="1000" dirty="0">
              <a:solidFill>
                <a:srgbClr val="A06E2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00113" y="2192338"/>
            <a:ext cx="4062412" cy="264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UNIDADE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4</a:t>
            </a:r>
            <a:endParaRPr lang="pt-BR" sz="24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30000"/>
                  </a:prstClr>
                </a:outerShdw>
              </a:effectLst>
            </a:endParaRP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spc="-1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FENÔMENOS DE EFEITOS INTELIGENTES</a:t>
            </a:r>
            <a:endParaRPr lang="pt-BR" sz="40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9700" y="3500438"/>
            <a:ext cx="3529013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b="0" dirty="0" smtClean="0">
                <a:solidFill>
                  <a:srgbClr val="A06E29"/>
                </a:solidFill>
              </a:rPr>
              <a:t>AULA 21-c</a:t>
            </a: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4000" dirty="0" smtClean="0">
                <a:solidFill>
                  <a:srgbClr val="A06E29"/>
                </a:solidFill>
              </a:rPr>
              <a:t>Vidência e audiência</a:t>
            </a:r>
          </a:p>
        </p:txBody>
      </p:sp>
    </p:spTree>
    <p:extLst>
      <p:ext uri="{BB962C8B-B14F-4D97-AF65-F5344CB8AC3E}">
        <p14:creationId xmlns:p14="http://schemas.microsoft.com/office/powerpoint/2010/main" val="16127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974904" y="6337126"/>
            <a:ext cx="2133600" cy="476250"/>
          </a:xfrm>
        </p:spPr>
        <p:txBody>
          <a:bodyPr/>
          <a:lstStyle/>
          <a:p>
            <a:fld id="{59D7E118-72B6-4FDA-868B-F0802C78227B}" type="slidenum">
              <a:rPr lang="pt-BR" smtClean="0"/>
              <a:pPr/>
              <a:t>69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9706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8B86-4496-47A2-9654-D15D97CD90B7}" type="slidenum">
              <a:rPr lang="pt-BR"/>
              <a:pPr/>
              <a:t>7</a:t>
            </a:fld>
            <a:endParaRPr lang="pt-B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293096"/>
            <a:ext cx="7772400" cy="2019375"/>
          </a:xfrm>
        </p:spPr>
        <p:txBody>
          <a:bodyPr anchor="ctr"/>
          <a:lstStyle/>
          <a:p>
            <a:r>
              <a:rPr lang="pt-BR" sz="4400" dirty="0"/>
              <a:t>Facilita o atendimento dos que precisam de ajuda ou esclarecimento</a:t>
            </a:r>
          </a:p>
        </p:txBody>
      </p:sp>
      <p:pic>
        <p:nvPicPr>
          <p:cNvPr id="18436" name="Picture 4" descr="instruc3a7c3b5es-psicofonicas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64" y="1151064"/>
            <a:ext cx="5399112" cy="299801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33796" name="Rectangle 3"/>
          <p:cNvSpPr>
            <a:spLocks noGrp="1"/>
          </p:cNvSpPr>
          <p:nvPr>
            <p:ph type="title"/>
          </p:nvPr>
        </p:nvSpPr>
        <p:spPr bwMode="auto">
          <a:xfrm>
            <a:off x="685800" y="2852738"/>
            <a:ext cx="7772400" cy="237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8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Vidência</a:t>
            </a:r>
            <a:endParaRPr lang="pt-BR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581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/>
          </p:cNvSpPr>
          <p:nvPr>
            <p:ph type="title"/>
          </p:nvPr>
        </p:nvSpPr>
        <p:spPr bwMode="auto">
          <a:xfrm>
            <a:off x="685800" y="3573041"/>
            <a:ext cx="7772400" cy="280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Faculdade mediúnica que permite ver seres, ambientes, formas, luzes, cores e cenas do plano espiritual</a:t>
            </a:r>
            <a:r>
              <a:rPr lang="pt-BR" sz="28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dirty="0" smtClean="0"/>
          </a:p>
        </p:txBody>
      </p:sp>
      <p:pic>
        <p:nvPicPr>
          <p:cNvPr id="34820" name="Picture 3" descr="ANd9GcSkP5hR4vG0k9Yz-ojOyaT00P6cz276P9JEqaB4DtXGA-dLaWFv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908050"/>
            <a:ext cx="3295650" cy="258127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050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35844" name="Rectangle 3"/>
          <p:cNvSpPr>
            <a:spLocks noGrp="1"/>
          </p:cNvSpPr>
          <p:nvPr>
            <p:ph type="title"/>
          </p:nvPr>
        </p:nvSpPr>
        <p:spPr bwMode="auto">
          <a:xfrm>
            <a:off x="685800" y="1773238"/>
            <a:ext cx="7772400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Não constitui mediunidade</a:t>
            </a:r>
            <a:b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 vidência o fato de ver os Espíritos em sonho ou apenas ocasionalmente </a:t>
            </a: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Livro dos Médiuns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110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00"/>
            <a:ext cx="9144000" cy="6778184"/>
          </a:xfrm>
          <a:prstGeom prst="rect">
            <a:avLst/>
          </a:prstGeom>
        </p:spPr>
      </p:pic>
      <p:sp>
        <p:nvSpPr>
          <p:cNvPr id="36868" name="Rectangle 3"/>
          <p:cNvSpPr>
            <a:spLocks noGrp="1"/>
          </p:cNvSpPr>
          <p:nvPr>
            <p:ph type="title"/>
          </p:nvPr>
        </p:nvSpPr>
        <p:spPr bwMode="auto">
          <a:xfrm>
            <a:off x="542925" y="4221163"/>
            <a:ext cx="7989888" cy="230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36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É quando o médium vê o que está acontecendo espiritualmente, no lugar onde se encontra ou longe dali</a:t>
            </a: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Therezinha Oliveira</a:t>
            </a:r>
            <a:endParaRPr lang="pt-BR" dirty="0" smtClean="0"/>
          </a:p>
        </p:txBody>
      </p:sp>
      <p:sp>
        <p:nvSpPr>
          <p:cNvPr id="36869" name="AutoShape 4"/>
          <p:cNvSpPr>
            <a:spLocks/>
          </p:cNvSpPr>
          <p:nvPr/>
        </p:nvSpPr>
        <p:spPr bwMode="auto">
          <a:xfrm>
            <a:off x="900113" y="549275"/>
            <a:ext cx="4451350" cy="641350"/>
          </a:xfrm>
          <a:custGeom>
            <a:avLst/>
            <a:gdLst>
              <a:gd name="T0" fmla="*/ 2225675 w 21600"/>
              <a:gd name="T1" fmla="*/ 320675 h 21600"/>
              <a:gd name="T2" fmla="*/ 2225675 w 21600"/>
              <a:gd name="T3" fmla="*/ 320675 h 21600"/>
              <a:gd name="T4" fmla="*/ 2225675 w 21600"/>
              <a:gd name="T5" fmla="*/ 320675 h 21600"/>
              <a:gd name="T6" fmla="*/ 2225675 w 21600"/>
              <a:gd name="T7" fmla="*/ 3206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 eaLnBrk="1"/>
            <a:r>
              <a:rPr lang="pt-BR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Vidência no espaço</a:t>
            </a:r>
            <a:endParaRPr lang="pt-BR"/>
          </a:p>
        </p:txBody>
      </p:sp>
      <p:pic>
        <p:nvPicPr>
          <p:cNvPr id="36870" name="Picture 5" descr="clarividencia_viajora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0213"/>
            <a:ext cx="2122488" cy="252095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661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00"/>
            <a:ext cx="9144000" cy="6778184"/>
          </a:xfrm>
          <a:prstGeom prst="rect">
            <a:avLst/>
          </a:prstGeom>
        </p:spPr>
      </p:pic>
      <p:sp>
        <p:nvSpPr>
          <p:cNvPr id="37892" name="Rectangle 3"/>
          <p:cNvSpPr>
            <a:spLocks noGrp="1"/>
          </p:cNvSpPr>
          <p:nvPr>
            <p:ph type="title"/>
          </p:nvPr>
        </p:nvSpPr>
        <p:spPr bwMode="auto">
          <a:xfrm>
            <a:off x="542925" y="2420938"/>
            <a:ext cx="7989888" cy="324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É quando o médium vê </a:t>
            </a:r>
            <a:r>
              <a:rPr lang="pt-BR" sz="40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cenas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que ainda </a:t>
            </a:r>
            <a:r>
              <a:rPr lang="pt-BR" sz="40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vão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ocorrer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(visão profética) ou que </a:t>
            </a:r>
            <a:r>
              <a:rPr lang="pt-BR" sz="40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já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ocorreram</a:t>
            </a: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(visão rememorativa)</a:t>
            </a:r>
            <a:b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Therezinha Oliveira</a:t>
            </a:r>
            <a:endParaRPr lang="pt-BR" dirty="0" smtClean="0"/>
          </a:p>
        </p:txBody>
      </p:sp>
      <p:sp>
        <p:nvSpPr>
          <p:cNvPr id="37893" name="AutoShape 4"/>
          <p:cNvSpPr>
            <a:spLocks/>
          </p:cNvSpPr>
          <p:nvPr/>
        </p:nvSpPr>
        <p:spPr bwMode="auto">
          <a:xfrm>
            <a:off x="900113" y="549275"/>
            <a:ext cx="4248150" cy="641350"/>
          </a:xfrm>
          <a:custGeom>
            <a:avLst/>
            <a:gdLst>
              <a:gd name="T0" fmla="*/ 2124075 w 21600"/>
              <a:gd name="T1" fmla="*/ 320675 h 21600"/>
              <a:gd name="T2" fmla="*/ 2124075 w 21600"/>
              <a:gd name="T3" fmla="*/ 320675 h 21600"/>
              <a:gd name="T4" fmla="*/ 2124075 w 21600"/>
              <a:gd name="T5" fmla="*/ 320675 h 21600"/>
              <a:gd name="T6" fmla="*/ 2124075 w 21600"/>
              <a:gd name="T7" fmla="*/ 3206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 eaLnBrk="1"/>
            <a:r>
              <a:rPr lang="pt-BR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Vidência no tempo</a:t>
            </a:r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531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38916" name="Rectangle 3"/>
          <p:cNvSpPr>
            <a:spLocks noGrp="1"/>
          </p:cNvSpPr>
          <p:nvPr>
            <p:ph type="title"/>
          </p:nvPr>
        </p:nvSpPr>
        <p:spPr bwMode="auto">
          <a:xfrm>
            <a:off x="685800" y="2852738"/>
            <a:ext cx="7772400" cy="237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8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Audiência</a:t>
            </a:r>
            <a:endParaRPr lang="pt-BR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992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/>
          </p:nvPr>
        </p:nvSpPr>
        <p:spPr bwMode="auto">
          <a:xfrm>
            <a:off x="685800" y="1557338"/>
            <a:ext cx="7772400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Faculdade mediúnica que permite ouvir sons e vozes do plano espiritual</a:t>
            </a:r>
            <a:r>
              <a:rPr lang="pt-BR" sz="28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Therezinha Oliveira</a:t>
            </a:r>
            <a:endParaRPr lang="pt-BR" sz="28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715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08"/>
            <a:ext cx="9144000" cy="6778184"/>
          </a:xfrm>
          <a:prstGeom prst="rect">
            <a:avLst/>
          </a:prstGeom>
        </p:spPr>
      </p:pic>
      <p:sp>
        <p:nvSpPr>
          <p:cNvPr id="40964" name="Rectangle 3"/>
          <p:cNvSpPr>
            <a:spLocks noGrp="1"/>
          </p:cNvSpPr>
          <p:nvPr>
            <p:ph type="title"/>
          </p:nvPr>
        </p:nvSpPr>
        <p:spPr bwMode="auto">
          <a:xfrm>
            <a:off x="542925" y="1700213"/>
            <a:ext cx="7989888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Quando o Espírito transmite telepaticamente o que quer</a:t>
            </a:r>
            <a:b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dizer ao médium, que parece </a:t>
            </a:r>
            <a:b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ouvir ‘dentro do cérebro’</a:t>
            </a:r>
            <a:b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Therezinha Oliveira</a:t>
            </a:r>
            <a:endParaRPr lang="pt-BR" dirty="0" smtClean="0"/>
          </a:p>
        </p:txBody>
      </p:sp>
      <p:sp>
        <p:nvSpPr>
          <p:cNvPr id="40965" name="AutoShape 4"/>
          <p:cNvSpPr>
            <a:spLocks/>
          </p:cNvSpPr>
          <p:nvPr/>
        </p:nvSpPr>
        <p:spPr bwMode="auto">
          <a:xfrm>
            <a:off x="900113" y="549275"/>
            <a:ext cx="3949700" cy="641350"/>
          </a:xfrm>
          <a:custGeom>
            <a:avLst/>
            <a:gdLst>
              <a:gd name="T0" fmla="*/ 1974850 w 21600"/>
              <a:gd name="T1" fmla="*/ 320675 h 21600"/>
              <a:gd name="T2" fmla="*/ 1974850 w 21600"/>
              <a:gd name="T3" fmla="*/ 320675 h 21600"/>
              <a:gd name="T4" fmla="*/ 1974850 w 21600"/>
              <a:gd name="T5" fmla="*/ 320675 h 21600"/>
              <a:gd name="T6" fmla="*/ 1974850 w 21600"/>
              <a:gd name="T7" fmla="*/ 3206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 eaLnBrk="1"/>
            <a:r>
              <a:rPr lang="pt-BR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Audiência interna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77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1843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00"/>
            <a:ext cx="9144000" cy="6778184"/>
          </a:xfrm>
          <a:prstGeom prst="rect">
            <a:avLst/>
          </a:prstGeom>
        </p:spPr>
      </p:pic>
      <p:sp>
        <p:nvSpPr>
          <p:cNvPr id="41988" name="Rectangle 3"/>
          <p:cNvSpPr>
            <a:spLocks noGrp="1"/>
          </p:cNvSpPr>
          <p:nvPr>
            <p:ph type="title"/>
          </p:nvPr>
        </p:nvSpPr>
        <p:spPr bwMode="auto">
          <a:xfrm>
            <a:off x="542925" y="1700213"/>
            <a:ext cx="7989888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Quando ao médium parece que</a:t>
            </a:r>
            <a:b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som vem de fora (longe ou perto), porque o Espírito age fluidicamente, sensibilizando</a:t>
            </a:r>
            <a:b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seu aparelho auditivo </a:t>
            </a:r>
            <a:br>
              <a:rPr lang="pt-BR" sz="40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Therezinha Oliveira</a:t>
            </a:r>
            <a:endParaRPr lang="pt-BR" dirty="0" smtClean="0"/>
          </a:p>
        </p:txBody>
      </p:sp>
      <p:sp>
        <p:nvSpPr>
          <p:cNvPr id="41989" name="AutoShape 4"/>
          <p:cNvSpPr>
            <a:spLocks/>
          </p:cNvSpPr>
          <p:nvPr/>
        </p:nvSpPr>
        <p:spPr bwMode="auto">
          <a:xfrm>
            <a:off x="900113" y="549275"/>
            <a:ext cx="4051300" cy="641350"/>
          </a:xfrm>
          <a:custGeom>
            <a:avLst/>
            <a:gdLst>
              <a:gd name="T0" fmla="*/ 2025650 w 21600"/>
              <a:gd name="T1" fmla="*/ 320675 h 21600"/>
              <a:gd name="T2" fmla="*/ 2025650 w 21600"/>
              <a:gd name="T3" fmla="*/ 320675 h 21600"/>
              <a:gd name="T4" fmla="*/ 2025650 w 21600"/>
              <a:gd name="T5" fmla="*/ 320675 h 21600"/>
              <a:gd name="T6" fmla="*/ 2025650 w 21600"/>
              <a:gd name="T7" fmla="*/ 3206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 eaLnBrk="1"/>
            <a:r>
              <a:rPr lang="pt-BR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Audiência externa</a:t>
            </a:r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395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47108" name="Rectangle 3"/>
          <p:cNvSpPr>
            <a:spLocks noGrp="1"/>
          </p:cNvSpPr>
          <p:nvPr>
            <p:ph type="title"/>
          </p:nvPr>
        </p:nvSpPr>
        <p:spPr bwMode="auto">
          <a:xfrm>
            <a:off x="685800" y="1773238"/>
            <a:ext cx="7772400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4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“O médium vê e ouve imagens e sons existentes realmente no plano fluídico ou que foram plasmados e projetados pelos Espíritos”</a:t>
            </a:r>
            <a:r>
              <a:rPr lang="pt-BR" sz="2800" i="1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Therezinha Oliveira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79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383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E8CE-B98C-4B59-A260-853C7DDF928B}" type="slidenum">
              <a:rPr lang="pt-BR"/>
              <a:pPr/>
              <a:t>8</a:t>
            </a:fld>
            <a:endParaRPr lang="pt-B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398838"/>
            <a:ext cx="7772400" cy="1470025"/>
          </a:xfrm>
        </p:spPr>
        <p:txBody>
          <a:bodyPr anchor="ctr"/>
          <a:lstStyle/>
          <a:p>
            <a:r>
              <a:rPr lang="pt-BR" sz="4800"/>
              <a:t>Desvantagens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2"/>
            <a:ext cx="9144000" cy="6772122"/>
          </a:xfrm>
          <a:prstGeom prst="rect">
            <a:avLst/>
          </a:prstGeom>
        </p:spPr>
      </p:pic>
      <p:sp>
        <p:nvSpPr>
          <p:cNvPr id="48132" name="Rectangle 3"/>
          <p:cNvSpPr>
            <a:spLocks noGrp="1"/>
          </p:cNvSpPr>
          <p:nvPr>
            <p:ph type="title"/>
          </p:nvPr>
        </p:nvSpPr>
        <p:spPr bwMode="auto">
          <a:xfrm>
            <a:off x="685800" y="4076700"/>
            <a:ext cx="7772400" cy="216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36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Vidência e audiência quase</a:t>
            </a:r>
            <a:br>
              <a:rPr lang="pt-BR" sz="36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3600" dirty="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sempre se manifestam juntas, complementando-se uma à outra</a:t>
            </a:r>
            <a:endParaRPr lang="pt-BR" dirty="0" smtClean="0"/>
          </a:p>
        </p:txBody>
      </p:sp>
      <p:pic>
        <p:nvPicPr>
          <p:cNvPr id="48133" name="Picture 4" descr="amor-eterno-amor-lexor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2" b="10092"/>
          <a:stretch>
            <a:fillRect/>
          </a:stretch>
        </p:blipFill>
        <p:spPr bwMode="auto">
          <a:xfrm>
            <a:off x="2087563" y="1919288"/>
            <a:ext cx="4968875" cy="2230437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92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/>
          </p:cNvSpPr>
          <p:nvPr>
            <p:ph type="title"/>
          </p:nvPr>
        </p:nvSpPr>
        <p:spPr bwMode="auto">
          <a:xfrm>
            <a:off x="685800" y="3141663"/>
            <a:ext cx="7772400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algn="ctr" defTabSz="914400" eaLnBrk="1"/>
            <a:r>
              <a:rPr lang="pt-BR" sz="40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Existem diferentes graus de vidência e audiência, conforme</a:t>
            </a:r>
            <a:br>
              <a:rPr lang="pt-BR" sz="40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desenvolvimento do médium</a:t>
            </a:r>
            <a:br>
              <a:rPr lang="pt-BR" sz="40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o desenvolvimento do</a:t>
            </a:r>
            <a:br>
              <a:rPr lang="pt-BR" sz="40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smtClean="0">
                <a:solidFill>
                  <a:srgbClr val="A06E2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Espírito comunicante</a:t>
            </a:r>
            <a:endParaRPr lang="pt-BR" smtClean="0"/>
          </a:p>
        </p:txBody>
      </p:sp>
      <p:pic>
        <p:nvPicPr>
          <p:cNvPr id="49156" name="Picture 3" descr="Emmanuel+com+chico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/>
          <a:stretch>
            <a:fillRect/>
          </a:stretch>
        </p:blipFill>
        <p:spPr bwMode="auto">
          <a:xfrm>
            <a:off x="2806700" y="679450"/>
            <a:ext cx="3492500" cy="2519363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E118-72B6-4FDA-868B-F0802C78227B}" type="slidenum">
              <a:rPr lang="pt-BR" smtClean="0"/>
              <a:pPr/>
              <a:t>81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568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837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DBC89D-AD43-44F8-B918-41C2F817C2D9}" type="slidenum">
              <a:rPr lang="pt-BR">
                <a:solidFill>
                  <a:srgbClr val="A06E29"/>
                </a:solidFill>
              </a:rPr>
              <a:pPr/>
              <a:t>82</a:t>
            </a:fld>
            <a:endParaRPr lang="pt-BR" dirty="0">
              <a:solidFill>
                <a:srgbClr val="A06E29"/>
              </a:solidFill>
            </a:endParaRPr>
          </a:p>
        </p:txBody>
      </p:sp>
      <p:sp>
        <p:nvSpPr>
          <p:cNvPr id="58371" name="AutoShape 4"/>
          <p:cNvSpPr>
            <a:spLocks/>
          </p:cNvSpPr>
          <p:nvPr/>
        </p:nvSpPr>
        <p:spPr bwMode="auto">
          <a:xfrm>
            <a:off x="630239" y="908720"/>
            <a:ext cx="7758186" cy="4607917"/>
          </a:xfrm>
          <a:custGeom>
            <a:avLst/>
            <a:gdLst>
              <a:gd name="T0" fmla="*/ 3941763 w 21600"/>
              <a:gd name="T1" fmla="*/ 2808288 h 21600"/>
              <a:gd name="T2" fmla="*/ 3941763 w 21600"/>
              <a:gd name="T3" fmla="*/ 2808288 h 21600"/>
              <a:gd name="T4" fmla="*/ 3941763 w 21600"/>
              <a:gd name="T5" fmla="*/ 2808288 h 21600"/>
              <a:gd name="T6" fmla="*/ 3941763 w 21600"/>
              <a:gd name="T7" fmla="*/ 28082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2938">
              <a:defRPr sz="4400">
                <a:solidFill>
                  <a:srgbClr val="906693"/>
                </a:solidFill>
                <a:latin typeface="Arial" panose="020B0604020202020204" pitchFamily="34" charset="0"/>
              </a:defRPr>
            </a:lvl1pPr>
            <a:lvl2pPr marL="742950" indent="-285750" defTabSz="6429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>
              <a:spcBef>
                <a:spcPts val="700"/>
              </a:spcBef>
            </a:pPr>
            <a:r>
              <a:rPr lang="pt-BR" sz="1800" dirty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BIBLIOGRAFIA</a:t>
            </a:r>
          </a:p>
          <a:p>
            <a:pPr algn="l" eaLnBrk="1">
              <a:spcBef>
                <a:spcPts val="700"/>
              </a:spcBef>
            </a:pPr>
            <a:r>
              <a:rPr lang="pt-BR" sz="1800" b="0" i="1" dirty="0" smtClean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Oliveira</a:t>
            </a:r>
            <a:r>
              <a:rPr lang="pt-BR" sz="1800" b="0" i="1" dirty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Therezinha</a:t>
            </a:r>
            <a:r>
              <a:rPr lang="pt-BR" sz="1800" b="0" dirty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: Mediunidade. </a:t>
            </a:r>
            <a:r>
              <a:rPr lang="pt-BR" sz="1800" b="0" dirty="0" smtClean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15.ed.Campinas</a:t>
            </a:r>
            <a:r>
              <a:rPr lang="pt-BR" sz="1800" b="0" dirty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SP</a:t>
            </a:r>
            <a:r>
              <a:rPr lang="pt-BR" sz="1800" b="0" i="1" dirty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: Allan Kardec</a:t>
            </a:r>
            <a:r>
              <a:rPr lang="pt-BR" sz="1800" b="0" dirty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pt-BR" sz="1800" b="0" dirty="0" smtClean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2013.</a:t>
            </a:r>
            <a:endParaRPr lang="pt-BR" sz="1800" b="0" dirty="0">
              <a:solidFill>
                <a:srgbClr val="A06E29"/>
              </a:solidFill>
              <a:latin typeface="+mn-lt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>
              <a:spcBef>
                <a:spcPts val="700"/>
              </a:spcBef>
            </a:pPr>
            <a:r>
              <a:rPr lang="pt-BR" sz="1800" b="0" i="1" dirty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Nilson, Teddy e Oliveira, Therezinha</a:t>
            </a:r>
            <a:r>
              <a:rPr lang="pt-BR" sz="1800" b="0" dirty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: Orientação Mediúnica. Campinas, SP: Centro Espírita </a:t>
            </a:r>
            <a:r>
              <a:rPr lang="ja-JP" altLang="pt-BR" sz="1800" b="0" dirty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pt-BR" altLang="ja-JP" sz="1800" b="0" dirty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Allan Kardec</a:t>
            </a:r>
            <a:r>
              <a:rPr lang="ja-JP" altLang="pt-BR" sz="1800" b="0" dirty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  <a:r>
              <a:rPr lang="pt-BR" altLang="ja-JP" sz="1800" b="0" dirty="0">
                <a:solidFill>
                  <a:srgbClr val="A06E29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 - Dep. Editorial, 2001.</a:t>
            </a:r>
          </a:p>
          <a:p>
            <a:pPr algn="l" eaLnBrk="1">
              <a:spcBef>
                <a:spcPts val="600"/>
              </a:spcBef>
            </a:pPr>
            <a:endParaRPr lang="pt-BR" sz="1800" b="0" dirty="0">
              <a:solidFill>
                <a:srgbClr val="A06E29"/>
              </a:solidFill>
              <a:latin typeface="+mn-lt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851920" y="572396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0" dirty="0" smtClean="0">
                <a:solidFill>
                  <a:srgbClr val="A06E29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Fortaleza, janeiro de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1095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73E9-7274-482C-8C3B-1F1ACC178758}" type="slidenum">
              <a:rPr lang="pt-BR"/>
              <a:pPr/>
              <a:t>9</a:t>
            </a:fld>
            <a:endParaRPr lang="pt-BR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738438"/>
          </a:xfrm>
        </p:spPr>
        <p:txBody>
          <a:bodyPr anchor="ctr"/>
          <a:lstStyle/>
          <a:p>
            <a:r>
              <a:rPr lang="pt-BR" sz="4800" dirty="0"/>
              <a:t>É preciso mais atenção para avaliar a </a:t>
            </a:r>
            <a:r>
              <a:rPr lang="pt-BR" sz="4800" dirty="0" smtClean="0"/>
              <a:t>qualidade</a:t>
            </a:r>
            <a:br>
              <a:rPr lang="pt-BR" sz="4800" dirty="0" smtClean="0"/>
            </a:br>
            <a:r>
              <a:rPr lang="pt-BR" sz="4800" dirty="0" smtClean="0"/>
              <a:t>e</a:t>
            </a:r>
            <a:r>
              <a:rPr lang="pt-BR" sz="4800" dirty="0"/>
              <a:t> </a:t>
            </a:r>
            <a:r>
              <a:rPr lang="pt-BR" sz="4800" dirty="0" smtClean="0"/>
              <a:t>o </a:t>
            </a:r>
            <a:r>
              <a:rPr lang="pt-BR" sz="4800" dirty="0"/>
              <a:t>valor da comunicação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1060</Words>
  <Application>Microsoft Office PowerPoint</Application>
  <PresentationFormat>Apresentação na tela (4:3)</PresentationFormat>
  <Paragraphs>210</Paragraphs>
  <Slides>82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82</vt:i4>
      </vt:variant>
    </vt:vector>
  </HeadingPairs>
  <TitlesOfParts>
    <vt:vector size="83" baseType="lpstr">
      <vt:lpstr>Design padrão</vt:lpstr>
      <vt:lpstr>Apresentação do PowerPoint</vt:lpstr>
      <vt:lpstr>Apresentação do PowerPoint</vt:lpstr>
      <vt:lpstr>Psicofonia é a comunicação mediúnica por meio da fala</vt:lpstr>
      <vt:lpstr>Vantagens e  desvantagens</vt:lpstr>
      <vt:lpstr>Vantagens</vt:lpstr>
      <vt:lpstr>Permite o diálogo direto, vivo e dinâmico com os Espíritos Therezinha Oliveira</vt:lpstr>
      <vt:lpstr>Facilita o atendimento dos que precisam de ajuda ou esclarecimento</vt:lpstr>
      <vt:lpstr>Desvantagens</vt:lpstr>
      <vt:lpstr>É preciso mais atenção para avaliar a qualidade e o valor da comunicação</vt:lpstr>
      <vt:lpstr>É mais difícil provar a identidade do comunicante</vt:lpstr>
      <vt:lpstr>Não conseguimos reproduzir posteriormente, a não ser que seja gravado </vt:lpstr>
      <vt:lpstr>Grau de Consciência</vt:lpstr>
      <vt:lpstr>O médium pode guardar maior  ou menor grau de consciência cerebral, conforme maior ou menor seja a exteriorização do seu perispírito Therezinha Oliveira</vt:lpstr>
      <vt:lpstr>Consciente </vt:lpstr>
      <vt:lpstr>De cada 80 médiuns psicofônicos, em média,  50 são conscientes</vt:lpstr>
      <vt:lpstr>O médium tem conhecimento do que o Espírito irá falar, antes da psicofonia</vt:lpstr>
      <vt:lpstr>Há exteriorização do perispírito do médium (alguns centímetros) e uma corrente nervosa liga o cérebro perispiritual do médium ao do Espírito comunicante Therezinha Oliveira </vt:lpstr>
      <vt:lpstr>O Espírito emite o pensamento e procura influir sobre o aparelho fonador do médium Therezinha Oliveira </vt:lpstr>
      <vt:lpstr>O médium sente essa influência e capta o pensamento do Espírito comunicante na origem, antes de falar, e pode transmiti-lo ou não Therezinha Oliveira </vt:lpstr>
      <vt:lpstr>Se concorda em falar, transmite a ideia conforme a entende e usando seu próprio estilo, vocabulário e construção de frases Therezinha Oliveira </vt:lpstr>
      <vt:lpstr>Como vantagem o médium pode avaliar a comunicação antes de transmiti-la ou não e controlar o fenômeno</vt:lpstr>
      <vt:lpstr>O médium deve ser fiel à mensagem, interferindo o mínimo possível</vt:lpstr>
      <vt:lpstr>Semiconsciente </vt:lpstr>
      <vt:lpstr>De cada 80 médiuns psicofônicos, em média,  28 são semiconscientes</vt:lpstr>
      <vt:lpstr>O médium toma consciência do que o Espírito está falando por seu intermédio, no instante em que as palavras são formadas Therezinha Oliveira</vt:lpstr>
      <vt:lpstr>É maior a exteriorização perispiritual do médium, e o comunicante, assim, tem maior atuação sobre o mundo sensório, conseguindo ver, ouvir e falar melhor, no seu próprio estilo Therezinha Oliveira </vt:lpstr>
      <vt:lpstr>Enquanto a mensagem é recebida, o médium sabe o que está falando, sente o padrão vibratório e a intenção do comunicante, podendo controlar e interferir Therezinha Oliveira </vt:lpstr>
      <vt:lpstr>Ao terminar a manifestação, provavelmente só recordará o início e o final da mensagem e, vagamente, o tema abordado Therezinha Oliveira </vt:lpstr>
      <vt:lpstr>O médium deverá com o exercício da mediunidade esforçar-se por diminuir a sua interferência na comunicação</vt:lpstr>
      <vt:lpstr>Inconsciente </vt:lpstr>
      <vt:lpstr>De cada 80 médiuns psicofônicos, em média, 2 são inconscientes</vt:lpstr>
      <vt:lpstr>Há uma maior inconsciência do médium no transe mediúnico</vt:lpstr>
      <vt:lpstr>Exteriorização completa do perispírito do médium, seu cérebro perispiritual fica sem ligação com o cérebro físico Therezinha Oliveira </vt:lpstr>
      <vt:lpstr>Há perda provisória do contato com os centros motores da vida cerebral Therezinha Oliveira </vt:lpstr>
      <vt:lpstr>Atuação mais direta do comunicante sobre o organismo mediúnico Therezinha Oliveira </vt:lpstr>
      <vt:lpstr>A mensagem é transmitida sem que o médium guarde consciência cerebral dela Therezinha Oliveira </vt:lpstr>
      <vt:lpstr>O médium está consciente em Espírito</vt:lpstr>
      <vt:lpstr>Ao recobrar a consciência, geralmente o médium nada ou bem pouco recordará Therezinha Oliveira </vt:lpstr>
      <vt:lpstr>Será uma sensação vaga, como um sonho pouco nítido Therezinha Oliveira </vt:lpstr>
      <vt:lpstr>Maior liberdade do Espírito de se manifestar (gestos, entonação da voz e atitudes)</vt:lpstr>
      <vt:lpstr>Ter atitudes desaconselháveis (gritos, pancadas, agressividade)</vt:lpstr>
      <vt:lpstr>Poderá ficar na dependência dos Espíritos inferiores</vt:lpstr>
      <vt:lpstr>Lembre-se de que o médium é responsável pela conduta da comunicação mediúnica</vt:lpstr>
      <vt:lpstr>Quando a educação mediúnica é deficiente ou viciosa, o intercâmbio é dificultado Therezinha Oliveira </vt:lpstr>
      <vt:lpstr>O grau de consciência na mediunidade de psicofonia pode modificar-se com o tempo, de inconsciente para semiconsciente e consciente, ou vice-versa Therezinha Oliveira </vt:lpstr>
      <vt:lpstr>Apresentação do PowerPoint</vt:lpstr>
      <vt:lpstr>Apresentação do PowerPoint</vt:lpstr>
      <vt:lpstr>Psicografia é a comunicação mediúnica  por meio da escrita</vt:lpstr>
      <vt:lpstr>Vantagens e  desvantagens</vt:lpstr>
      <vt:lpstr>Vantagens</vt:lpstr>
      <vt:lpstr>“É o mais simples, mais cômodo e, sobretudo, mais completo” de todos os meios de comunicação O Livro dos Médiuns</vt:lpstr>
      <vt:lpstr>É a mais suscetível de desenvolver-se pelo exercício O Livro dos Médiuns</vt:lpstr>
      <vt:lpstr>Seu resultado não fica na dependência da memória ou da interpretação dos participantes da reunião  Therezinha Oliveira</vt:lpstr>
      <vt:lpstr>Os Espíritos revelam melhor sua natureza e o grau do seu aperfeiçoamento ou da sua inferioridade O Livro dos Médiuns</vt:lpstr>
      <vt:lpstr>Permite um estudo acurado da mensagem Therezinha Oliveira</vt:lpstr>
      <vt:lpstr>Em certos casos, enseja a identificação do autor, pela letra ou assinatura  Therezinha Oliveira</vt:lpstr>
      <vt:lpstr>Desvantagens</vt:lpstr>
      <vt:lpstr>Na desobsessão, a psicofonia é mais rápida e favorável ao diálogo do que a psicografia  Therezinha Oliveira</vt:lpstr>
      <vt:lpstr>Classificação quanto ao modo de execução</vt:lpstr>
      <vt:lpstr>Médium inconsciente</vt:lpstr>
      <vt:lpstr>O Espírito atua diretamente sobre a mão do médium, independente da vontade do médium Therezinha Oliveira</vt:lpstr>
      <vt:lpstr>O médium escreve de forma rápida e sem interrupção e não sabe o que está escrevendo</vt:lpstr>
      <vt:lpstr>Médium semiconsciente</vt:lpstr>
      <vt:lpstr>O médium não perde o controle da mão, faz de forma voluntária, tem consciência do que escreve,  à medida que as palavras vão sendo escritas</vt:lpstr>
      <vt:lpstr>Médium consciente</vt:lpstr>
      <vt:lpstr>O Espírito atua sobre a alma do médium (e não sobre a sua mão), identifica-se com ele e lhe transmite suas ideias e vontade Therezinha Oliveira</vt:lpstr>
      <vt:lpstr>O médium capta as ideias e escreve voluntariamente, com conhecimento do que escreve</vt:lpstr>
      <vt:lpstr>Apresentação do PowerPoint</vt:lpstr>
      <vt:lpstr>Apresentação do PowerPoint</vt:lpstr>
      <vt:lpstr>Vidência</vt:lpstr>
      <vt:lpstr>Faculdade mediúnica que permite ver seres, ambientes, formas, luzes, cores e cenas do plano espiritual Therezinha Oliveira</vt:lpstr>
      <vt:lpstr>Não constitui mediunidade de vidência o fato de ver os Espíritos em sonho ou apenas ocasionalmente O Livro dos Médiuns</vt:lpstr>
      <vt:lpstr>É quando o médium vê o que está acontecendo espiritualmente, no lugar onde se encontra ou longe dali Therezinha Oliveira</vt:lpstr>
      <vt:lpstr>É quando o médium vê cenas que ainda vão ocorrer (visão profética) ou que já ocorreram (visão rememorativa)  Therezinha Oliveira</vt:lpstr>
      <vt:lpstr>Audiência</vt:lpstr>
      <vt:lpstr>Faculdade mediúnica que permite ouvir sons e vozes do plano espiritual Therezinha Oliveira</vt:lpstr>
      <vt:lpstr>Quando o Espírito transmite telepaticamente o que quer dizer ao médium, que parece  ouvir ‘dentro do cérebro’  Therezinha Oliveira</vt:lpstr>
      <vt:lpstr>Quando ao médium parece que o som vem de fora (longe ou perto), porque o Espírito age fluidicamente, sensibilizando seu aparelho auditivo   Therezinha Oliveira</vt:lpstr>
      <vt:lpstr>“O médium vê e ouve imagens e sons existentes realmente no plano fluídico ou que foram plasmados e projetados pelos Espíritos” Therezinha Oliveira</vt:lpstr>
      <vt:lpstr>Vidência e audiência quase sempre se manifestam juntas, complementando-se uma à outra</vt:lpstr>
      <vt:lpstr>Existem diferentes graus de vidência e audiência, conforme o desenvolvimento do médium e o desenvolvimento do Espírito comunicante</vt:lpstr>
      <vt:lpstr>Apresentação do PowerPoint</vt:lpstr>
    </vt:vector>
  </TitlesOfParts>
  <Company>Caixa Econômica Federal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c037213</dc:creator>
  <cp:lastModifiedBy>Info</cp:lastModifiedBy>
  <cp:revision>89</cp:revision>
  <dcterms:created xsi:type="dcterms:W3CDTF">2013-05-01T19:47:57Z</dcterms:created>
  <dcterms:modified xsi:type="dcterms:W3CDTF">2014-09-10T13:58:16Z</dcterms:modified>
</cp:coreProperties>
</file>