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lvl1pPr>
      <a:defRPr>
        <a:uFill>
          <a:solidFill/>
        </a:uFill>
        <a:latin typeface="+mn-lt"/>
        <a:ea typeface="+mn-ea"/>
        <a:cs typeface="+mn-cs"/>
        <a:sym typeface="Arial"/>
      </a:defRPr>
    </a:lvl1pPr>
    <a:lvl2pPr indent="457200">
      <a:defRPr>
        <a:uFill>
          <a:solidFill/>
        </a:uFill>
        <a:latin typeface="+mn-lt"/>
        <a:ea typeface="+mn-ea"/>
        <a:cs typeface="+mn-cs"/>
        <a:sym typeface="Arial"/>
      </a:defRPr>
    </a:lvl2pPr>
    <a:lvl3pPr indent="914400">
      <a:defRPr>
        <a:uFill>
          <a:solidFill/>
        </a:uFill>
        <a:latin typeface="+mn-lt"/>
        <a:ea typeface="+mn-ea"/>
        <a:cs typeface="+mn-cs"/>
        <a:sym typeface="Arial"/>
      </a:defRPr>
    </a:lvl3pPr>
    <a:lvl4pPr indent="1371600">
      <a:defRPr>
        <a:uFill>
          <a:solidFill/>
        </a:uFill>
        <a:latin typeface="+mn-lt"/>
        <a:ea typeface="+mn-ea"/>
        <a:cs typeface="+mn-cs"/>
        <a:sym typeface="Arial"/>
      </a:defRPr>
    </a:lvl4pPr>
    <a:lvl5pPr indent="1828800">
      <a:defRPr>
        <a:uFill>
          <a:solidFill/>
        </a:uFill>
        <a:latin typeface="+mn-lt"/>
        <a:ea typeface="+mn-ea"/>
        <a:cs typeface="+mn-cs"/>
        <a:sym typeface="Arial"/>
      </a:defRPr>
    </a:lvl5pPr>
    <a:lvl6pPr indent="2286000">
      <a:defRPr>
        <a:uFill>
          <a:solidFill/>
        </a:uFill>
        <a:latin typeface="+mn-lt"/>
        <a:ea typeface="+mn-ea"/>
        <a:cs typeface="+mn-cs"/>
        <a:sym typeface="Arial"/>
      </a:defRPr>
    </a:lvl6pPr>
    <a:lvl7pPr indent="2743200">
      <a:defRPr>
        <a:uFill>
          <a:solidFill/>
        </a:uFill>
        <a:latin typeface="+mn-lt"/>
        <a:ea typeface="+mn-ea"/>
        <a:cs typeface="+mn-cs"/>
        <a:sym typeface="Arial"/>
      </a:defRPr>
    </a:lvl7pPr>
    <a:lvl8pPr indent="3200400">
      <a:defRPr>
        <a:uFill>
          <a:solidFill/>
        </a:uFill>
        <a:latin typeface="+mn-lt"/>
        <a:ea typeface="+mn-ea"/>
        <a:cs typeface="+mn-cs"/>
        <a:sym typeface="Arial"/>
      </a:defRPr>
    </a:lvl8pPr>
    <a:lvl9pPr indent="36576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156657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329684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Pode causar interferência magnética</a:t>
            </a:r>
          </a:p>
          <a:p>
            <a:pPr lvl="0" defTabSz="91440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Médium pode reclamar de assédio, de que está se aproveitando etc.</a:t>
            </a:r>
          </a:p>
        </p:txBody>
      </p:sp>
    </p:spTree>
    <p:extLst>
      <p:ext uri="{BB962C8B-B14F-4D97-AF65-F5344CB8AC3E}">
        <p14:creationId xmlns:p14="http://schemas.microsoft.com/office/powerpoint/2010/main" val="105277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120042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161166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143000" y="3602038"/>
            <a:ext cx="6858000" cy="32559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defRPr sz="2400"/>
            </a:lvl1pPr>
            <a:lvl2pPr marL="0" indent="457200" algn="ctr">
              <a:spcBef>
                <a:spcPts val="500"/>
              </a:spcBef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23887" y="0"/>
            <a:ext cx="7886701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1" cy="22685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defRPr sz="2400"/>
            </a:lvl1pPr>
            <a:lvl2pPr marL="0" indent="457200">
              <a:spcBef>
                <a:spcPts val="500"/>
              </a:spcBef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30237" y="365124"/>
            <a:ext cx="78867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30237" y="0"/>
            <a:ext cx="2949576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887788" y="987425"/>
            <a:ext cx="4629150" cy="58705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30237" y="2057399"/>
            <a:ext cx="2949576" cy="3811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defRPr sz="1600"/>
            </a:lvl1pPr>
            <a:lvl2pPr marL="0" indent="457200">
              <a:spcBef>
                <a:spcPts val="300"/>
              </a:spcBef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2-slide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4925" y="44450"/>
            <a:ext cx="9109075" cy="68246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629400" y="365125"/>
            <a:ext cx="2057400" cy="6492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Texto do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365125"/>
            <a:ext cx="6019800" cy="6492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Nível de Corpo Cinco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948488" y="6524625"/>
            <a:ext cx="2133600" cy="22698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solidFill>
            <a:srgbClr val="000099"/>
          </a:solidFill>
          <a:uFill>
            <a:solidFill>
              <a:srgbClr val="000099"/>
            </a:solidFill>
          </a:uFill>
          <a:latin typeface="+mn-lt"/>
          <a:ea typeface="+mn-ea"/>
          <a:cs typeface="+mn-cs"/>
          <a:sym typeface="Arial"/>
        </a:defRPr>
      </a:lvl1pPr>
      <a:lvl2pPr algn="ctr">
        <a:defRPr sz="4400">
          <a:solidFill>
            <a:srgbClr val="000099"/>
          </a:solidFill>
          <a:uFill>
            <a:solidFill>
              <a:srgbClr val="000099"/>
            </a:solidFill>
          </a:uFill>
          <a:latin typeface="+mn-lt"/>
          <a:ea typeface="+mn-ea"/>
          <a:cs typeface="+mn-cs"/>
          <a:sym typeface="Arial"/>
        </a:defRPr>
      </a:lvl2pPr>
      <a:lvl3pPr algn="ctr">
        <a:defRPr sz="4400">
          <a:solidFill>
            <a:srgbClr val="000099"/>
          </a:solidFill>
          <a:uFill>
            <a:solidFill>
              <a:srgbClr val="000099"/>
            </a:solidFill>
          </a:uFill>
          <a:latin typeface="+mn-lt"/>
          <a:ea typeface="+mn-ea"/>
          <a:cs typeface="+mn-cs"/>
          <a:sym typeface="Arial"/>
        </a:defRPr>
      </a:lvl3pPr>
      <a:lvl4pPr algn="ctr">
        <a:defRPr sz="4400">
          <a:solidFill>
            <a:srgbClr val="000099"/>
          </a:solidFill>
          <a:uFill>
            <a:solidFill>
              <a:srgbClr val="000099"/>
            </a:solidFill>
          </a:uFill>
          <a:latin typeface="+mn-lt"/>
          <a:ea typeface="+mn-ea"/>
          <a:cs typeface="+mn-cs"/>
          <a:sym typeface="Arial"/>
        </a:defRPr>
      </a:lvl4pPr>
      <a:lvl5pPr algn="ctr">
        <a:defRPr sz="4400">
          <a:solidFill>
            <a:srgbClr val="000099"/>
          </a:solidFill>
          <a:uFill>
            <a:solidFill>
              <a:srgbClr val="000099"/>
            </a:solidFill>
          </a:uFill>
          <a:latin typeface="+mn-lt"/>
          <a:ea typeface="+mn-ea"/>
          <a:cs typeface="+mn-cs"/>
          <a:sym typeface="Arial"/>
        </a:defRPr>
      </a:lvl5pPr>
      <a:lvl6pPr indent="457200" algn="ctr">
        <a:defRPr sz="4400">
          <a:solidFill>
            <a:srgbClr val="000099"/>
          </a:solidFill>
          <a:uFill>
            <a:solidFill>
              <a:srgbClr val="000099"/>
            </a:solidFill>
          </a:uFill>
          <a:latin typeface="+mn-lt"/>
          <a:ea typeface="+mn-ea"/>
          <a:cs typeface="+mn-cs"/>
          <a:sym typeface="Arial"/>
        </a:defRPr>
      </a:lvl6pPr>
      <a:lvl7pPr indent="914400" algn="ctr">
        <a:defRPr sz="4400">
          <a:solidFill>
            <a:srgbClr val="000099"/>
          </a:solidFill>
          <a:uFill>
            <a:solidFill>
              <a:srgbClr val="000099"/>
            </a:solidFill>
          </a:uFill>
          <a:latin typeface="+mn-lt"/>
          <a:ea typeface="+mn-ea"/>
          <a:cs typeface="+mn-cs"/>
          <a:sym typeface="Arial"/>
        </a:defRPr>
      </a:lvl7pPr>
      <a:lvl8pPr indent="1371600" algn="ctr">
        <a:defRPr sz="4400">
          <a:solidFill>
            <a:srgbClr val="000099"/>
          </a:solidFill>
          <a:uFill>
            <a:solidFill>
              <a:srgbClr val="000099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>
        <a:defRPr sz="4400">
          <a:solidFill>
            <a:srgbClr val="000099"/>
          </a:solidFill>
          <a:uFill>
            <a:solidFill>
              <a:srgbClr val="000099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42900" indent="-342900">
        <a:spcBef>
          <a:spcPts val="700"/>
        </a:spcBef>
        <a:defRPr sz="3200">
          <a:solidFill>
            <a:srgbClr val="75609B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1pPr>
      <a:lvl2pPr marL="342900" indent="114300">
        <a:spcBef>
          <a:spcPts val="700"/>
        </a:spcBef>
        <a:defRPr sz="3200">
          <a:solidFill>
            <a:srgbClr val="75609B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solidFill>
            <a:srgbClr val="75609B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solidFill>
            <a:srgbClr val="75609B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solidFill>
            <a:srgbClr val="75609B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solidFill>
            <a:srgbClr val="75609B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solidFill>
            <a:srgbClr val="75609B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solidFill>
            <a:srgbClr val="75609B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solidFill>
            <a:srgbClr val="75609B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algn="r">
        <a:defRPr sz="1000" b="1">
          <a:solidFill>
            <a:schemeClr val="tx1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1pPr>
      <a:lvl2pPr indent="457200" algn="r">
        <a:defRPr sz="1000" b="1">
          <a:solidFill>
            <a:schemeClr val="tx1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2pPr>
      <a:lvl3pPr indent="914400" algn="r">
        <a:defRPr sz="1000" b="1">
          <a:solidFill>
            <a:schemeClr val="tx1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3pPr>
      <a:lvl4pPr indent="1371600" algn="r">
        <a:defRPr sz="1000" b="1">
          <a:solidFill>
            <a:schemeClr val="tx1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4pPr>
      <a:lvl5pPr indent="1828800" algn="r">
        <a:defRPr sz="1000" b="1">
          <a:solidFill>
            <a:schemeClr val="tx1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5pPr>
      <a:lvl6pPr indent="2286000" algn="r">
        <a:defRPr sz="1000" b="1">
          <a:solidFill>
            <a:schemeClr val="tx1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6pPr>
      <a:lvl7pPr indent="2743200" algn="r">
        <a:defRPr sz="1000" b="1">
          <a:solidFill>
            <a:schemeClr val="tx1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7pPr>
      <a:lvl8pPr indent="3200400" algn="r">
        <a:defRPr sz="1000" b="1">
          <a:solidFill>
            <a:schemeClr val="tx1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8pPr>
      <a:lvl9pPr indent="3657600" algn="r">
        <a:defRPr sz="1000" b="1">
          <a:solidFill>
            <a:schemeClr val="tx1"/>
          </a:solidFill>
          <a:uFill>
            <a:solidFill>
              <a:srgbClr val="75609B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0029"/>
            <a:ext cx="9144000" cy="688890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52" name="Shape 52"/>
          <p:cNvSpPr/>
          <p:nvPr/>
        </p:nvSpPr>
        <p:spPr>
          <a:xfrm>
            <a:off x="941388" y="2498725"/>
            <a:ext cx="3960812" cy="1905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4800"/>
              </a:lnSpc>
              <a:defRPr sz="4000" b="1">
                <a:solidFill>
                  <a:srgbClr val="FFFFFF"/>
                </a:solidFill>
                <a:effectLst>
                  <a:outerShdw blurRad="50800" dist="38100" dir="810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4000" b="1">
                <a:solidFill>
                  <a:srgbClr val="FFFFFF"/>
                </a:solidFill>
                <a:effectLst>
                  <a:outerShdw blurRad="50800" dist="38100" dir="8100000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CURSO DE EDUCAÇÃO MEDIÚNICA</a:t>
            </a:r>
          </a:p>
        </p:txBody>
      </p:sp>
      <p:sp>
        <p:nvSpPr>
          <p:cNvPr id="53" name="Shape 53"/>
          <p:cNvSpPr/>
          <p:nvPr/>
        </p:nvSpPr>
        <p:spPr>
          <a:xfrm>
            <a:off x="5915743" y="3442505"/>
            <a:ext cx="2491281" cy="182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lnSpc>
                <a:spcPts val="5500"/>
              </a:lnSpc>
              <a:defRPr>
                <a:uFillTx/>
              </a:defRPr>
            </a:pPr>
            <a:r>
              <a:rPr sz="2400" dirty="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AULA 24</a:t>
            </a:r>
          </a:p>
          <a:p>
            <a:pPr lvl="0">
              <a:lnSpc>
                <a:spcPts val="4000"/>
              </a:lnSpc>
              <a:defRPr>
                <a:uFillTx/>
              </a:defRPr>
            </a:pPr>
            <a:r>
              <a:rPr sz="3200" b="1" spc="-100" dirty="0" err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Doutrinação</a:t>
            </a:r>
            <a:endParaRPr sz="3200" b="1" spc="-100" dirty="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>
              <a:lnSpc>
                <a:spcPts val="4000"/>
              </a:lnSpc>
              <a:defRPr>
                <a:uFillTx/>
              </a:defRPr>
            </a:pPr>
            <a:r>
              <a:rPr sz="2800" spc="-100" dirty="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Parte 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10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096169" y="4075958"/>
            <a:ext cx="6986587" cy="2182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Não permitir desequilíbrio</a:t>
            </a:r>
          </a:p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do médium</a:t>
            </a:r>
          </a:p>
        </p:txBody>
      </p:sp>
      <p:pic>
        <p:nvPicPr>
          <p:cNvPr id="87" name="image6.jpg" descr="proposta_0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5988" y="1412875"/>
            <a:ext cx="4772025" cy="2390775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11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755650" y="1555750"/>
            <a:ext cx="7561264" cy="3579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Não permitir gritos, choro alto, batidas na mesa, batida com os pés ou qualquer desequilíbrio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do médium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7384"/>
            <a:ext cx="9144000" cy="688538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12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257300" y="3284538"/>
            <a:ext cx="6627813" cy="1659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spcBef>
                <a:spcPts val="3200"/>
              </a:spcBef>
              <a:defRPr sz="5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RECOMENDAÇÕES AO GRUPO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13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257300" y="5013325"/>
            <a:ext cx="6629400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Alimentação leve</a:t>
            </a:r>
          </a:p>
        </p:txBody>
      </p:sp>
      <p:pic>
        <p:nvPicPr>
          <p:cNvPr id="100" name="image7.jpg" descr="alimentacao-saudave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981075"/>
            <a:ext cx="3810000" cy="3810000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8538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14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724525" y="3716338"/>
            <a:ext cx="3095625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Meditação</a:t>
            </a:r>
          </a:p>
        </p:txBody>
      </p:sp>
      <p:pic>
        <p:nvPicPr>
          <p:cNvPr id="105" name="image9.png" descr="imgtopo2png_4f340cd70a922"/>
          <p:cNvPicPr/>
          <p:nvPr/>
        </p:nvPicPr>
        <p:blipFill>
          <a:blip r:embed="rId3">
            <a:extLst/>
          </a:blip>
          <a:srcRect r="41678"/>
          <a:stretch>
            <a:fillRect/>
          </a:stretch>
        </p:blipFill>
        <p:spPr>
          <a:xfrm>
            <a:off x="899592" y="2347913"/>
            <a:ext cx="3960812" cy="2162175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1254"/>
            <a:ext cx="9144000" cy="677212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15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795963" y="3608388"/>
            <a:ext cx="2376487" cy="1484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Leitura 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Espírita</a:t>
            </a:r>
          </a:p>
        </p:txBody>
      </p:sp>
      <p:pic>
        <p:nvPicPr>
          <p:cNvPr id="110" name="image11.jpg" descr="ob%25C3%25A1sicas"/>
          <p:cNvPicPr/>
          <p:nvPr/>
        </p:nvPicPr>
        <p:blipFill>
          <a:blip r:embed="rId3">
            <a:extLst/>
          </a:blip>
          <a:srcRect l="4053" r="11949"/>
          <a:stretch>
            <a:fillRect/>
          </a:stretch>
        </p:blipFill>
        <p:spPr>
          <a:xfrm>
            <a:off x="1258888" y="2724150"/>
            <a:ext cx="3529012" cy="3152775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16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257300" y="4364038"/>
            <a:ext cx="6629400" cy="148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Sono durante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as reuniões?</a:t>
            </a:r>
          </a:p>
        </p:txBody>
      </p:sp>
      <p:pic>
        <p:nvPicPr>
          <p:cNvPr id="114" name="image12.jpg" descr="bocejo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9325" y="1125537"/>
            <a:ext cx="4657725" cy="3105151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17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257300" y="2708274"/>
            <a:ext cx="6629400" cy="148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Pontualidade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e assiduidade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18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257300" y="2960688"/>
            <a:ext cx="6629400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Frequência ao ESDE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7384"/>
            <a:ext cx="9144000" cy="688538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19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257300" y="3141663"/>
            <a:ext cx="6627813" cy="1659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spcBef>
                <a:spcPts val="3200"/>
              </a:spcBef>
              <a:defRPr sz="5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TIPOS DE COMUNICANTES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384"/>
            <a:ext cx="9144000" cy="688538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938"/>
            <a:ext cx="9144000" cy="677212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20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042987" y="2276474"/>
            <a:ext cx="7058026" cy="3263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 algn="ctr">
              <a:defRPr>
                <a:uFillTx/>
              </a:defRPr>
            </a:pPr>
            <a:r>
              <a:rPr sz="44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A classificação é </a:t>
            </a:r>
          </a:p>
          <a:p>
            <a:pPr lvl="0" algn="ctr">
              <a:defRPr>
                <a:uFillTx/>
              </a:defRPr>
            </a:pPr>
            <a:r>
              <a:rPr sz="44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baseada no modo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algn="ctr">
              <a:defRPr>
                <a:uFillTx/>
              </a:defRPr>
            </a:pPr>
            <a:r>
              <a:rPr sz="44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como os Espíritos se apresentam nas reuniões de desobsessão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21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257300" y="5084763"/>
            <a:ext cx="6629400" cy="785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Sofredores</a:t>
            </a:r>
          </a:p>
        </p:txBody>
      </p:sp>
      <p:pic>
        <p:nvPicPr>
          <p:cNvPr id="134" name="image14.jpg" descr="524346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3713" y="1204912"/>
            <a:ext cx="3051175" cy="3663951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22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257300" y="2708274"/>
            <a:ext cx="6629400" cy="1585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 algn="ctr">
              <a:defRPr>
                <a:uFillTx/>
              </a:defRPr>
            </a:pPr>
            <a:r>
              <a:rPr sz="4800" dirty="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Que </a:t>
            </a:r>
            <a:r>
              <a:rPr sz="4800" dirty="0" err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desconhecem</a:t>
            </a:r>
            <a:endParaRPr sz="3200" dirty="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algn="ctr">
              <a:defRPr>
                <a:uFillTx/>
              </a:defRPr>
            </a:pPr>
            <a:r>
              <a:rPr sz="4800" dirty="0" err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sua</a:t>
            </a:r>
            <a:r>
              <a:rPr sz="4800" dirty="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 </a:t>
            </a:r>
            <a:r>
              <a:rPr sz="4800" dirty="0" err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situação</a:t>
            </a:r>
            <a:endParaRPr sz="4800" dirty="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23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827087" y="2636838"/>
            <a:ext cx="4321176" cy="1358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 algn="r">
              <a:defRPr>
                <a:uFillTx/>
              </a:defRPr>
            </a:pPr>
            <a:r>
              <a:rPr sz="4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Que não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algn="r">
              <a:defRPr>
                <a:uFillTx/>
              </a:defRPr>
            </a:pPr>
            <a:r>
              <a:rPr sz="4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conseguem falar</a:t>
            </a:r>
          </a:p>
        </p:txBody>
      </p:sp>
      <p:pic>
        <p:nvPicPr>
          <p:cNvPr id="141" name="image16.jpg" descr="fanfiction-originais-historias-originais-joao-queria-ser-mudo-467162,091220122319"/>
          <p:cNvPicPr/>
          <p:nvPr/>
        </p:nvPicPr>
        <p:blipFill>
          <a:blip r:embed="rId2">
            <a:extLst/>
          </a:blip>
          <a:srcRect l="6667" r="4411"/>
          <a:stretch>
            <a:fillRect/>
          </a:stretch>
        </p:blipFill>
        <p:spPr>
          <a:xfrm>
            <a:off x="5507037" y="1811338"/>
            <a:ext cx="2593976" cy="3235325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24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257300" y="4508500"/>
            <a:ext cx="6629400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Amedrontados</a:t>
            </a:r>
          </a:p>
        </p:txBody>
      </p:sp>
      <p:pic>
        <p:nvPicPr>
          <p:cNvPr id="145" name="image20.jpg" descr="de-onde-vem-seu-medo-6-4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8388" y="1381125"/>
            <a:ext cx="4467225" cy="2911475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25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257300" y="3862388"/>
            <a:ext cx="6629400" cy="1484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Alcoólatras e toxicômanos </a:t>
            </a:r>
          </a:p>
        </p:txBody>
      </p:sp>
      <p:pic>
        <p:nvPicPr>
          <p:cNvPr id="149" name="image18.jpg" descr="513210-O-alcoolismo-é-um-problema-que-afeta-grande-parte-da-população-brasileira-Fotodivulgação"/>
          <p:cNvPicPr/>
          <p:nvPr/>
        </p:nvPicPr>
        <p:blipFill>
          <a:blip r:embed="rId2">
            <a:extLst/>
          </a:blip>
          <a:srcRect l="8278"/>
          <a:stretch>
            <a:fillRect/>
          </a:stretch>
        </p:blipFill>
        <p:spPr>
          <a:xfrm>
            <a:off x="2443163" y="1052513"/>
            <a:ext cx="4216400" cy="2582862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26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257300" y="4797425"/>
            <a:ext cx="6629400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Suicidas</a:t>
            </a:r>
          </a:p>
        </p:txBody>
      </p:sp>
      <p:pic>
        <p:nvPicPr>
          <p:cNvPr id="153" name="image17.jpg" descr="suicidio-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3875" y="1090613"/>
            <a:ext cx="2947988" cy="3417887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27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257300" y="4579938"/>
            <a:ext cx="6629400" cy="785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Dementados</a:t>
            </a:r>
          </a:p>
        </p:txBody>
      </p:sp>
      <p:pic>
        <p:nvPicPr>
          <p:cNvPr id="157" name="image19.jpg" descr="429794_3423206746718_1466710955_33092317_1287561525_n_larg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3988" y="1557337"/>
            <a:ext cx="3749675" cy="2813051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28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pic>
        <p:nvPicPr>
          <p:cNvPr id="160" name="image23.jpg" descr="10-slide"/>
          <p:cNvPicPr/>
          <p:nvPr/>
        </p:nvPicPr>
        <p:blipFill>
          <a:blip r:embed="rId2">
            <a:extLst/>
          </a:blip>
          <a:srcRect b="4847"/>
          <a:stretch>
            <a:fillRect/>
          </a:stretch>
        </p:blipFill>
        <p:spPr>
          <a:xfrm>
            <a:off x="34925" y="-19050"/>
            <a:ext cx="9109075" cy="654367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5435600" y="3933825"/>
            <a:ext cx="3168650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Vingativos</a:t>
            </a:r>
          </a:p>
        </p:txBody>
      </p:sp>
      <p:pic>
        <p:nvPicPr>
          <p:cNvPr id="162" name="image24.jpg" descr="V+de+Vingança+I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9250" y="2420938"/>
            <a:ext cx="2811463" cy="3743325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938"/>
            <a:ext cx="9144000" cy="677212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29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361756" y="3356347"/>
            <a:ext cx="3314700" cy="199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>
              <a:defRPr>
                <a:uFillTx/>
              </a:defRPr>
            </a:pPr>
            <a:r>
              <a:rPr sz="4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Que tomam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>
              <a:defRPr>
                <a:uFillTx/>
              </a:defRPr>
            </a:pPr>
            <a:r>
              <a:rPr sz="4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o tempo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>
              <a:defRPr>
                <a:uFillTx/>
              </a:defRPr>
            </a:pPr>
            <a:r>
              <a:rPr sz="44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da reunião</a:t>
            </a:r>
          </a:p>
        </p:txBody>
      </p:sp>
      <p:pic>
        <p:nvPicPr>
          <p:cNvPr id="167" name="image21.jpg" descr="http://boavidafitness.files.wordpress.com/2012/07/desperdic3a7ar-tempo1.jpg"/>
          <p:cNvPicPr/>
          <p:nvPr/>
        </p:nvPicPr>
        <p:blipFill>
          <a:blip r:embed="rId3">
            <a:extLst/>
          </a:blip>
          <a:srcRect r="10467" b="11981"/>
          <a:stretch>
            <a:fillRect/>
          </a:stretch>
        </p:blipFill>
        <p:spPr>
          <a:xfrm>
            <a:off x="1475655" y="2441449"/>
            <a:ext cx="3168353" cy="3810880"/>
          </a:xfrm>
          <a:prstGeom prst="rect">
            <a:avLst/>
          </a:prstGeom>
          <a:ln w="12700">
            <a:solidFill/>
            <a:rou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7384"/>
            <a:ext cx="9144000" cy="6885385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257300" y="3284538"/>
            <a:ext cx="6627813" cy="1659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spcBef>
                <a:spcPts val="3200"/>
              </a:spcBef>
              <a:defRPr sz="5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RECOMENDAÇÕES AO DOUTRINADOR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30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1257300" y="2925763"/>
            <a:ext cx="6629400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Irônicos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31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1257300" y="4292600"/>
            <a:ext cx="6629400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Zombeteiros </a:t>
            </a:r>
          </a:p>
        </p:txBody>
      </p:sp>
      <p:pic>
        <p:nvPicPr>
          <p:cNvPr id="174" name="image25.jpg" descr="Materia-O-Maskar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250" y="1916113"/>
            <a:ext cx="5905500" cy="2000250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32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1257300" y="4365625"/>
            <a:ext cx="6629400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Desafiantes </a:t>
            </a:r>
          </a:p>
        </p:txBody>
      </p:sp>
      <p:pic>
        <p:nvPicPr>
          <p:cNvPr id="178" name="image22.jpg" descr="desafiante_460"/>
          <p:cNvPicPr/>
          <p:nvPr/>
        </p:nvPicPr>
        <p:blipFill>
          <a:blip r:embed="rId2">
            <a:extLst/>
          </a:blip>
          <a:srcRect r="17137"/>
          <a:stretch>
            <a:fillRect/>
          </a:stretch>
        </p:blipFill>
        <p:spPr>
          <a:xfrm>
            <a:off x="2755899" y="1495425"/>
            <a:ext cx="3630614" cy="2581275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33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1257300" y="2997199"/>
            <a:ext cx="6629400" cy="785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Descrentes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34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257300" y="2708274"/>
            <a:ext cx="6629400" cy="148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Auxiliares de obsessores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35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1257300" y="2925763"/>
            <a:ext cx="6629400" cy="78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Inimigos do Espiritismo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36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257300" y="2924174"/>
            <a:ext cx="6629400" cy="785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Mistificadores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37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3630612" y="2924175"/>
            <a:ext cx="4973638" cy="785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Que fazem sofrer</a:t>
            </a:r>
          </a:p>
        </p:txBody>
      </p:sp>
      <p:pic>
        <p:nvPicPr>
          <p:cNvPr id="194" name="image15.jpg" descr="carrasco-213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1381125"/>
            <a:ext cx="2486025" cy="4095750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38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257300" y="4868863"/>
            <a:ext cx="6629400" cy="785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Ligados à magia</a:t>
            </a:r>
          </a:p>
        </p:txBody>
      </p:sp>
      <p:pic>
        <p:nvPicPr>
          <p:cNvPr id="198" name="image26.jpg" descr="magospic_0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2138" y="1052512"/>
            <a:ext cx="2862262" cy="3600451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3693"/>
            <a:ext cx="9144000" cy="688538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3851920" y="5809664"/>
            <a:ext cx="276016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Fortaleza, janeiro de 2014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39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882650" y="1268413"/>
            <a:ext cx="7378700" cy="2597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642937">
              <a:spcBef>
                <a:spcPts val="1600"/>
              </a:spcBef>
              <a:defRPr>
                <a:uFillTx/>
              </a:defRPr>
            </a:pPr>
            <a:r>
              <a:rPr sz="2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CRÉDITOS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defTabSz="642937">
              <a:spcBef>
                <a:spcPts val="1600"/>
              </a:spcBef>
              <a:defRPr>
                <a:uFillTx/>
              </a:defRPr>
            </a:pPr>
            <a:r>
              <a:rPr sz="20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Formatação: </a:t>
            </a:r>
            <a:r>
              <a:rPr sz="2000" b="1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Aníbal</a:t>
            </a:r>
            <a:r>
              <a:rPr sz="2000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 Jorge Oliveira Albuquerque</a:t>
            </a:r>
            <a:endParaRPr sz="2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defTabSz="642937">
              <a:spcBef>
                <a:spcPts val="1600"/>
              </a:spcBef>
              <a:defRPr>
                <a:uFillTx/>
              </a:defRPr>
            </a:pPr>
            <a:r>
              <a:rPr sz="20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Direção de Arte: </a:t>
            </a:r>
            <a:r>
              <a:rPr sz="2000" b="1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Weyne</a:t>
            </a:r>
            <a:r>
              <a:rPr sz="2000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 Vasconcelos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defTabSz="642937">
              <a:spcBef>
                <a:spcPts val="1600"/>
              </a:spcBef>
              <a:defRPr>
                <a:uFillTx/>
              </a:defRPr>
            </a:pPr>
            <a:r>
              <a:rPr sz="20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Revisão: </a:t>
            </a:r>
            <a:r>
              <a:rPr sz="2000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José </a:t>
            </a:r>
            <a:r>
              <a:rPr sz="2000" b="1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Roberto</a:t>
            </a:r>
            <a:r>
              <a:rPr sz="2000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 Alves de Albuquerque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defTabSz="642937">
              <a:spcBef>
                <a:spcPts val="1600"/>
              </a:spcBef>
              <a:defRPr>
                <a:uFillTx/>
              </a:defRPr>
            </a:pPr>
            <a:r>
              <a:rPr sz="20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Colaboradores: </a:t>
            </a:r>
            <a:r>
              <a:rPr sz="2000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Antônio Alfredo de Sousa </a:t>
            </a:r>
            <a:r>
              <a:rPr sz="2000" b="1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Monteiro</a:t>
            </a:r>
            <a:r>
              <a:rPr sz="2000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, </a:t>
            </a:r>
            <a:r>
              <a:rPr sz="2000" b="1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Lisboa</a:t>
            </a:r>
            <a:r>
              <a:rPr sz="2000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, </a:t>
            </a:r>
            <a:r>
              <a:rPr sz="2000" b="1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Regina </a:t>
            </a:r>
            <a:r>
              <a:rPr sz="2000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Célia Mesquita Gondim, </a:t>
            </a:r>
            <a:r>
              <a:rPr sz="2000" b="1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Sônia</a:t>
            </a:r>
            <a:r>
              <a:rPr sz="2000" i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 Ponte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4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257300" y="3716337"/>
            <a:ext cx="6629400" cy="2376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0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Pedir ajuda aos benfeitores para afastar entidades que desejam prejudicar a reunião mediúnica</a:t>
            </a:r>
          </a:p>
        </p:txBody>
      </p:sp>
      <p:pic>
        <p:nvPicPr>
          <p:cNvPr id="66" name="image5.jpg" descr="QUADRO-DE-ADILSON-MARQUES"/>
          <p:cNvPicPr/>
          <p:nvPr/>
        </p:nvPicPr>
        <p:blipFill>
          <a:blip r:embed="rId2">
            <a:extLst/>
          </a:blip>
          <a:srcRect l="1947" t="2519" r="1947" b="4302"/>
          <a:stretch>
            <a:fillRect/>
          </a:stretch>
        </p:blipFill>
        <p:spPr>
          <a:xfrm>
            <a:off x="2484438" y="692150"/>
            <a:ext cx="4176712" cy="2990850"/>
          </a:xfrm>
          <a:prstGeom prst="rect">
            <a:avLst/>
          </a:prstGeom>
          <a:ln w="12700">
            <a:solidFill/>
            <a:miter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5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257300" y="2924174"/>
            <a:ext cx="6629400" cy="785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Não tocar no médium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6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257300" y="2708274"/>
            <a:ext cx="6629400" cy="148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Evitar comunicações simultâneas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7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257300" y="2636838"/>
            <a:ext cx="6629400" cy="1484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Encaminhar irmãos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que não falam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8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80" name="Shape 80"/>
          <p:cNvSpPr/>
          <p:nvPr/>
        </p:nvSpPr>
        <p:spPr>
          <a:xfrm>
            <a:off x="1257300" y="2276474"/>
            <a:ext cx="6629400" cy="2182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/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Encaminhar irmãos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que não dão sinais </a:t>
            </a:r>
            <a:endParaRPr sz="3200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  <a:p>
            <a:pPr lvl="0" algn="ctr">
              <a:defRPr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de aproveitamento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 b="1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9</a:t>
            </a:fld>
            <a:endParaRPr sz="1000" b="1">
              <a:solidFill>
                <a:srgbClr val="75609B"/>
              </a:solidFill>
              <a:uFill>
                <a:solidFill>
                  <a:srgbClr val="75609B"/>
                </a:solidFill>
              </a:uFill>
            </a:endParaRPr>
          </a:p>
        </p:txBody>
      </p:sp>
      <p:sp>
        <p:nvSpPr>
          <p:cNvPr id="83" name="Shape 83"/>
          <p:cNvSpPr/>
          <p:nvPr/>
        </p:nvSpPr>
        <p:spPr>
          <a:xfrm>
            <a:off x="827087" y="2636838"/>
            <a:ext cx="7488237" cy="1484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5" tIns="53575" rIns="53575" bIns="53575">
            <a:spAutoFit/>
          </a:bodyPr>
          <a:lstStyle>
            <a:lvl1pPr algn="ctr">
              <a:def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75609B"/>
                </a:solidFill>
                <a:uFill>
                  <a:solidFill>
                    <a:srgbClr val="75609B"/>
                  </a:solidFill>
                </a:uFill>
              </a:rPr>
              <a:t>Limitar de duas a três comunicações por médium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270</Words>
  <Application>Microsoft Office PowerPoint</Application>
  <PresentationFormat>Apresentação na tela (4:3)</PresentationFormat>
  <Paragraphs>104</Paragraphs>
  <Slides>39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Avenir</vt:lpstr>
      <vt:lpstr>Default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Alves</dc:creator>
  <cp:lastModifiedBy>Roberto Alves</cp:lastModifiedBy>
  <cp:revision>4</cp:revision>
  <dcterms:modified xsi:type="dcterms:W3CDTF">2018-04-20T20:57:10Z</dcterms:modified>
</cp:coreProperties>
</file>