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pt-BR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1pPr>
    <a:lvl2pPr marL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2pPr>
    <a:lvl3pPr marL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3pPr>
    <a:lvl4pPr marL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4pPr>
    <a:lvl5pPr marL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8116" autoAdjust="0"/>
  </p:normalViewPr>
  <p:slideViewPr>
    <p:cSldViewPr showGuides="1">
      <p:cViewPr>
        <p:scale>
          <a:sx n="60" d="100"/>
          <a:sy n="60" d="100"/>
        </p:scale>
        <p:origin x="-18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pt-BR" smtClean="0">
                <a:sym typeface="Noteworthy Bold" charset="0"/>
              </a:rPr>
              <a:t>Second level</a:t>
            </a:r>
          </a:p>
          <a:p>
            <a:pPr lvl="2"/>
            <a:r>
              <a:rPr lang="pt-BR" smtClean="0">
                <a:sym typeface="Noteworthy Bold" charset="0"/>
              </a:rPr>
              <a:t>Third level</a:t>
            </a:r>
          </a:p>
          <a:p>
            <a:pPr lvl="3"/>
            <a:r>
              <a:rPr lang="pt-BR" smtClean="0">
                <a:sym typeface="Noteworthy Bold" charset="0"/>
              </a:rPr>
              <a:t>Fourth level</a:t>
            </a:r>
          </a:p>
          <a:p>
            <a:pPr lvl="4"/>
            <a:r>
              <a:rPr lang="pt-BR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11531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2286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A mediunidade constitui</a:t>
            </a:r>
            <a:r>
              <a:rPr lang="pt-BR" baseline="0" dirty="0" smtClean="0">
                <a:solidFill>
                  <a:srgbClr val="FFFF00"/>
                </a:solidFill>
              </a:rPr>
              <a:t> relevante </a:t>
            </a:r>
            <a:r>
              <a:rPr lang="pt-BR" b="1" baseline="0" dirty="0" smtClean="0">
                <a:solidFill>
                  <a:srgbClr val="FFFF00"/>
                </a:solidFill>
              </a:rPr>
              <a:t>instrumento de evolução </a:t>
            </a:r>
            <a:r>
              <a:rPr lang="pt-BR" baseline="0" dirty="0" smtClean="0">
                <a:solidFill>
                  <a:srgbClr val="FFFF00"/>
                </a:solidFill>
              </a:rPr>
              <a:t>/ A mediunidade propicia o </a:t>
            </a:r>
            <a:r>
              <a:rPr lang="pt-BR" b="1" baseline="0" dirty="0" smtClean="0">
                <a:solidFill>
                  <a:srgbClr val="FFFF00"/>
                </a:solidFill>
              </a:rPr>
              <a:t>despertamento de percepções parafísicas </a:t>
            </a:r>
            <a:r>
              <a:rPr lang="pt-BR" baseline="0" dirty="0" smtClean="0">
                <a:solidFill>
                  <a:srgbClr val="FFFF00"/>
                </a:solidFill>
              </a:rPr>
              <a:t>ínsitas no homem</a:t>
            </a: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rgbClr val="FFFF00"/>
                </a:solidFill>
              </a:rPr>
              <a:t>A mediunidade, ao </a:t>
            </a:r>
            <a:r>
              <a:rPr lang="pt-BR" baseline="0" dirty="0" smtClean="0">
                <a:solidFill>
                  <a:srgbClr val="FFFF00"/>
                </a:solidFill>
              </a:rPr>
              <a:t>propiciar o </a:t>
            </a:r>
            <a:r>
              <a:rPr lang="pt-BR" b="0" baseline="0" dirty="0" smtClean="0">
                <a:solidFill>
                  <a:srgbClr val="FFFF00"/>
                </a:solidFill>
              </a:rPr>
              <a:t>despertamento de percepções parafísicas </a:t>
            </a:r>
            <a:r>
              <a:rPr lang="pt-BR" baseline="0" dirty="0" smtClean="0">
                <a:solidFill>
                  <a:srgbClr val="FFFF00"/>
                </a:solidFill>
              </a:rPr>
              <a:t>ínsitas no homem, </a:t>
            </a:r>
            <a:r>
              <a:rPr lang="pt-BR" dirty="0" smtClean="0">
                <a:solidFill>
                  <a:srgbClr val="FFFF00"/>
                </a:solidFill>
              </a:rPr>
              <a:t>constitui-lhe</a:t>
            </a:r>
            <a:r>
              <a:rPr lang="pt-BR" baseline="0" dirty="0" smtClean="0">
                <a:solidFill>
                  <a:srgbClr val="FFFF00"/>
                </a:solidFill>
              </a:rPr>
              <a:t> relevante </a:t>
            </a:r>
            <a:r>
              <a:rPr lang="pt-BR" b="0" baseline="0" dirty="0" smtClean="0">
                <a:solidFill>
                  <a:srgbClr val="FFFF00"/>
                </a:solidFill>
              </a:rPr>
              <a:t>instrumento de evolução</a:t>
            </a:r>
          </a:p>
          <a:p>
            <a:endParaRPr lang="pt-BR" baseline="0" dirty="0" smtClean="0">
              <a:solidFill>
                <a:srgbClr val="FFFF00"/>
              </a:solidFill>
            </a:endParaRP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>
                <a:solidFill>
                  <a:srgbClr val="FFFF00"/>
                </a:solidFill>
              </a:rPr>
              <a:t>O </a:t>
            </a:r>
            <a:r>
              <a:rPr lang="pt-BR" b="1" baseline="0" dirty="0" smtClean="0">
                <a:solidFill>
                  <a:srgbClr val="FFFF00"/>
                </a:solidFill>
              </a:rPr>
              <a:t>grau de intensidade </a:t>
            </a:r>
            <a:r>
              <a:rPr lang="pt-BR" b="0" baseline="0" dirty="0" smtClean="0">
                <a:solidFill>
                  <a:srgbClr val="FFFF00"/>
                </a:solidFill>
              </a:rPr>
              <a:t>da mediunidade</a:t>
            </a:r>
            <a:r>
              <a:rPr lang="pt-BR" b="1" baseline="0" dirty="0" smtClean="0">
                <a:solidFill>
                  <a:srgbClr val="FFFF00"/>
                </a:solidFill>
              </a:rPr>
              <a:t> não é proporcional ao estágio moral </a:t>
            </a:r>
            <a:r>
              <a:rPr lang="pt-BR" baseline="0" dirty="0" smtClean="0">
                <a:solidFill>
                  <a:srgbClr val="FFFF00"/>
                </a:solidFill>
              </a:rPr>
              <a:t>da criatura</a:t>
            </a: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>
              <a:solidFill>
                <a:srgbClr val="FFFF00"/>
              </a:solidFill>
            </a:endParaRP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>
                <a:solidFill>
                  <a:srgbClr val="FFFF00"/>
                </a:solidFill>
              </a:rPr>
              <a:t>A mediunidade, ao propiciar o despertamento de percepções parafísicas ínsitas no homem, </a:t>
            </a:r>
            <a:r>
              <a:rPr lang="pt-BR" dirty="0" smtClean="0">
                <a:solidFill>
                  <a:srgbClr val="FFFF00"/>
                </a:solidFill>
              </a:rPr>
              <a:t>constitui-lhe</a:t>
            </a:r>
            <a:r>
              <a:rPr lang="pt-BR" baseline="0" dirty="0" smtClean="0">
                <a:solidFill>
                  <a:srgbClr val="FFFF00"/>
                </a:solidFill>
              </a:rPr>
              <a:t> relevante instrumento de evolução </a:t>
            </a: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>
                <a:solidFill>
                  <a:srgbClr val="FFFF00"/>
                </a:solidFill>
              </a:rPr>
              <a:t>Mesmo percebida assim, como qualidade, a experiência demonstra não ser o grau de intensidade dessa faculdade proporcional ao estágio moral da criatura, da qual independe, conforme asseveraram os Bons Espíritos (O Livro dos Médiuns, </a:t>
            </a:r>
            <a:r>
              <a:rPr lang="pt-BR" baseline="0" dirty="0" err="1" smtClean="0">
                <a:solidFill>
                  <a:srgbClr val="FFFF00"/>
                </a:solidFill>
              </a:rPr>
              <a:t>cap</a:t>
            </a:r>
            <a:r>
              <a:rPr lang="pt-BR" baseline="0" dirty="0" smtClean="0">
                <a:solidFill>
                  <a:srgbClr val="FFFF00"/>
                </a:solidFill>
              </a:rPr>
              <a:t> XX, item 226)</a:t>
            </a: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>
              <a:solidFill>
                <a:srgbClr val="FFFF00"/>
              </a:solidFill>
            </a:endParaRP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>
              <a:solidFill>
                <a:srgbClr val="FFFF00"/>
              </a:solidFill>
            </a:endParaRP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82508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 sua vez, a análise do comportamento íntimo propicia, no início, o autodescobrimento, depois, o autodomínio e, numa fase posterior,</a:t>
            </a:r>
            <a:r>
              <a:rPr lang="pt-BR" baseline="0" dirty="0" smtClean="0"/>
              <a:t> a autoiluminação </a:t>
            </a:r>
          </a:p>
          <a:p>
            <a:r>
              <a:rPr lang="pt-BR" baseline="0" dirty="0" smtClean="0"/>
              <a:t>Trata-se da reflexão sobre a existência, convidando os médiuns a viverem com atenção, porém, sem tensão, agindo, em vez de reagindo, em estado de consciência lúcida</a:t>
            </a:r>
          </a:p>
          <a:p>
            <a:r>
              <a:rPr lang="pt-BR" baseline="0" dirty="0" smtClean="0"/>
              <a:t>É este trabalho que os levará ao </a:t>
            </a:r>
            <a:r>
              <a:rPr lang="pt-BR" baseline="0" dirty="0" err="1" smtClean="0"/>
              <a:t>aquietamento</a:t>
            </a:r>
            <a:r>
              <a:rPr lang="pt-BR" baseline="0" dirty="0" smtClean="0"/>
              <a:t>, ao silêncio interior, indispensáveis ao bom êxito do empreendimento</a:t>
            </a:r>
          </a:p>
          <a:p>
            <a:r>
              <a:rPr lang="pt-BR" baseline="0" dirty="0" smtClean="0"/>
              <a:t>Sendo o médium uma pessoa ultrassensível, é natural que a sua emoção oscile mais que o habitual, com o que ele aprenderá a conviver nessa grande viagem ao continente inexplorado de sua paranormalidade</a:t>
            </a:r>
          </a:p>
          <a:p>
            <a:r>
              <a:rPr lang="pt-BR" baseline="0" dirty="0" smtClean="0"/>
              <a:t>Que ele analise suas impressões, variantes no aspecto e intensidade em cada fase da vida, procurando sobrepor-se às emoções mais grosseiras bem como disciplinando as sensações do campo físico</a:t>
            </a:r>
          </a:p>
          <a:p>
            <a:r>
              <a:rPr lang="pt-BR" baseline="0" dirty="0" smtClean="0"/>
              <a:t>Este é um aprendizado lento, pois que a educação da mediunidade é para toda a vida, requerendo muita dedicação  e paciência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20204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Há uma relação muito estreita entre a educação para</a:t>
            </a:r>
            <a:r>
              <a:rPr lang="pt-BR" baseline="0" dirty="0" smtClean="0"/>
              <a:t> a vida e a educação para a mediunidade</a:t>
            </a:r>
          </a:p>
          <a:p>
            <a:r>
              <a:rPr lang="pt-BR" baseline="0" dirty="0" smtClean="0"/>
              <a:t>Se a vida exige do ser disciplina e responsabilidade no fruir dos gozos materiais, equilíbrio e brandura no lidar com o próximo além de resistência nas provas, a mediunidade se enriquece de modo idêntico com essas conquistas</a:t>
            </a:r>
          </a:p>
          <a:p>
            <a:r>
              <a:rPr lang="pt-BR" baseline="0" dirty="0" smtClean="0"/>
              <a:t>Pode-se, portanto, afirmar que não existe médium educado antes que tenhamos um cidadão educado</a:t>
            </a:r>
          </a:p>
          <a:p>
            <a:r>
              <a:rPr lang="pt-BR" baseline="0" dirty="0" smtClean="0"/>
              <a:t>Não há educação mediúnica sem crescimento moral, conquista que atrairá os Bons Espíritos, fortalecerá os laços com o Anjo Guardião enquanto reforça o nível energético do períspirito e melhora a organização mental de tal modo que o banco de dados das ideias arquivadas esteja prontamente disponível</a:t>
            </a:r>
          </a:p>
          <a:p>
            <a:endParaRPr lang="pt-BR" baseline="0" dirty="0" smtClean="0"/>
          </a:p>
          <a:p>
            <a:r>
              <a:rPr lang="pt-BR" baseline="0" dirty="0" smtClean="0"/>
              <a:t>Se a mediunidade é para toda a vida, por que não o seria para todas as horas?</a:t>
            </a:r>
          </a:p>
          <a:p>
            <a:r>
              <a:rPr lang="pt-BR" baseline="0" dirty="0" smtClean="0"/>
              <a:t>Quem é médium não o é somente nas reuniões de intercâmbio espiritual</a:t>
            </a:r>
          </a:p>
          <a:p>
            <a:r>
              <a:rPr lang="pt-BR" baseline="0" dirty="0" smtClean="0"/>
              <a:t>A faculdade é um sentido profundo que acompanha o seu detentor onde esteja</a:t>
            </a:r>
          </a:p>
          <a:p>
            <a:r>
              <a:rPr lang="pt-BR" baseline="0" dirty="0" smtClean="0"/>
              <a:t>Isto não quer dizer que se deva entrar em transe a qualquer hora e lugar, mas registrar o que seja facultado, reservando-se o direito de permanecer lúcido e ativo no cumprimento das tarefas e compromissos sociais e em permanente sintonia com os Bons Espíritos, por meio da inspiração, pois semelhante tento marcará a vida de imensas possibilidades de servir</a:t>
            </a:r>
          </a:p>
          <a:p>
            <a:r>
              <a:rPr lang="pt-BR" baseline="0" dirty="0" smtClean="0"/>
              <a:t>E, quanto mais se serve, mais médium se é, mesmo não possuindo mediunidade ostensiva</a:t>
            </a:r>
          </a:p>
          <a:p>
            <a:r>
              <a:rPr lang="pt-BR" baseline="0" dirty="0" smtClean="0"/>
              <a:t>O Espírito Odilon Fernandes afirma isto na obra Mediunidade e Doutrina, psicografia de Carlos </a:t>
            </a:r>
            <a:r>
              <a:rPr lang="pt-BR" baseline="0" dirty="0" err="1" smtClean="0"/>
              <a:t>Baccelli</a:t>
            </a:r>
            <a:r>
              <a:rPr lang="pt-BR" baseline="0" dirty="0" smtClean="0"/>
              <a:t>, ao declarar: “Pode acontecer que seja mais médium quem não recebe Espíritos do que quem recebe”</a:t>
            </a:r>
          </a:p>
          <a:p>
            <a:r>
              <a:rPr lang="pt-BR" baseline="0" dirty="0" smtClean="0"/>
              <a:t>Amparados nesta compreensão todos somos chamados a viver mediunicamente o quanto possível, errando menos e servindo mais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Como o intercâmbio espiritual não é produzido apenas por médiuns ostensivos, os companheiros que, nas reuniões mediúnicas, desempenham outras funções (dirigentes, doutrinadores e assistentes-participantes) estão sendo igualmente chamados ao despertamento consciente de suas potencialidades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1568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Página 74.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89208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Página 76.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51385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rgbClr val="0070C0"/>
                </a:solidFill>
              </a:rPr>
              <a:t>O mais forte obstáculo à utilização da mediunidade é o conjunto das imperfeições do médium, pois facilita a interferência dos maus Espíritos, como dos frívolos, que com ele se afinam, mantendo identificação de propósitos de natureza inferior</a:t>
            </a: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rgbClr val="0070C0"/>
                </a:solidFill>
              </a:rPr>
              <a:t>Isso porque os médiuns não são criaturas privilegiadas, agraciadas, mas Espíritos em evolução, sujeitos às provas da vida, que trazem do passado deficiências, viciações e desvios de comportamento ainda não superados, os quais se refletem, inevitavelmente, nas relações interpessoais da presente encarnação, na qual se insere também o exercício mediúnico</a:t>
            </a:r>
            <a:endParaRPr lang="pt-B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rgbClr val="0070C0"/>
                </a:solidFill>
              </a:rPr>
              <a:t>Face aos perigos a que está exposto, o médium deve trabalhar pelo próprio aprimoramento íntimo constantemente, usando suas faculdades medianímicas com nobreza e desinteresse por qualquer tipo de retribuição, ainda porque, tal experiência, quando vivenciada com entusiasmo e seriedade, ajudá-lo-á na retificação de seu caráter, enquanto lhe abre as portas do serviço de natureza superior</a:t>
            </a: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rgbClr val="0070C0"/>
                </a:solidFill>
              </a:rPr>
              <a:t>Esforçar-se-á, a todo custo, para libertar-se do orgulho, da presunção, da indolência e da irresponsabilidade, esses inimigos da alma, ao lado de tantos outros, dentre os quais merece atenção especial o orgulho, por ser a doença moral de que a criatura humana menos admite ser portadora, embalada como se encontra pelas ilusões </a:t>
            </a:r>
            <a:r>
              <a:rPr lang="pt-BR" sz="2400" dirty="0" err="1" smtClean="0">
                <a:solidFill>
                  <a:srgbClr val="0070C0"/>
                </a:solidFill>
              </a:rPr>
              <a:t>escravizadoras</a:t>
            </a:r>
            <a:r>
              <a:rPr lang="pt-BR" sz="2400" dirty="0" smtClean="0">
                <a:solidFill>
                  <a:srgbClr val="0070C0"/>
                </a:solidFill>
              </a:rPr>
              <a:t> e alienantes do ego</a:t>
            </a:r>
            <a:endParaRPr lang="pt-B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rgbClr val="0070C0"/>
                </a:solidFill>
              </a:rPr>
              <a:t>Por invigilância, o orgulho tem destruído as mais belas faculdades mediúnicas, impossibilitando seus detentores de se tornarem instrumentos benfazejos e úteis para o progresso próprio quanto para o da Humanidade</a:t>
            </a:r>
            <a:endParaRPr lang="pt-B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 smtClean="0">
                <a:solidFill>
                  <a:srgbClr val="0070C0"/>
                </a:solidFill>
              </a:rPr>
              <a:t>O traço característico do orgulho, agindo no médium, é a confiança cega em suas comunicações e na infalibilidade dos Espíritos que atuam por seu intermédio</a:t>
            </a:r>
            <a:endParaRPr lang="pt-BR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SzPct val="80000"/>
              <a:buFontTx/>
              <a:buChar char="•"/>
            </a:pPr>
            <a:r>
              <a:rPr lang="pt-BR" dirty="0"/>
              <a:t>Página </a:t>
            </a:r>
            <a:r>
              <a:rPr lang="pt-BR" dirty="0" smtClean="0"/>
              <a:t>11,</a:t>
            </a:r>
            <a:r>
              <a:rPr lang="pt-BR" baseline="0" dirty="0" smtClean="0"/>
              <a:t> do livro Vivência Mediúnica</a:t>
            </a:r>
            <a:endParaRPr lang="pt-BR" dirty="0"/>
          </a:p>
          <a:p>
            <a:pPr marL="228600" indent="-228600">
              <a:buSzPct val="80000"/>
              <a:buFontTx/>
              <a:buChar char="•"/>
            </a:pPr>
            <a:r>
              <a:rPr lang="pt-BR" dirty="0"/>
              <a:t>Por meio da prática do </a:t>
            </a:r>
            <a:r>
              <a:rPr lang="pt-BR" dirty="0" smtClean="0"/>
              <a:t>intercâmbio, </a:t>
            </a:r>
            <a:r>
              <a:rPr lang="pt-BR" dirty="0"/>
              <a:t>a prática exacerbada do animismo é </a:t>
            </a:r>
            <a:r>
              <a:rPr lang="pt-BR" dirty="0" smtClean="0"/>
              <a:t>superada.</a:t>
            </a:r>
            <a:endParaRPr lang="pt-BR" dirty="0"/>
          </a:p>
          <a:p>
            <a:pPr marL="228600" indent="-228600">
              <a:buSzPct val="80000"/>
              <a:buFontTx/>
              <a:buChar char="•"/>
            </a:pPr>
            <a:r>
              <a:rPr lang="pt-BR" dirty="0"/>
              <a:t>Psicografada pelo médium Divaldo P. Franco, em 01.11.93, no Centro Espírita Caminho da Redenção – Salvador – BA.</a:t>
            </a:r>
          </a:p>
        </p:txBody>
      </p:sp>
    </p:spTree>
    <p:extLst>
      <p:ext uri="{BB962C8B-B14F-4D97-AF65-F5344CB8AC3E}">
        <p14:creationId xmlns="" xmlns:p14="http://schemas.microsoft.com/office/powerpoint/2010/main" val="62663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dirty="0" smtClean="0"/>
              <a:t>Ser médium não significa necessariamente ser moralizado</a:t>
            </a:r>
            <a:r>
              <a:rPr lang="pt-BR" baseline="0" dirty="0" smtClean="0"/>
              <a:t> e vice-versa</a:t>
            </a:r>
          </a:p>
          <a:p>
            <a:endParaRPr lang="pt-BR" baseline="0" dirty="0" smtClean="0"/>
          </a:p>
          <a:p>
            <a:r>
              <a:rPr lang="pt-BR" baseline="0" dirty="0" smtClean="0"/>
              <a:t>Uma pessoa pode ser detentora de peregrinas virtudes e excelentes qualidades de caráter e não passar a sua mediunidade de registro discreto na faixa da inspiração, ao passo que outra, carregada de imperfeições, além de possuidora de caráter duvidoso, pode ter mediunidade ostensiva e bem caracterizada</a:t>
            </a:r>
          </a:p>
          <a:p>
            <a:endParaRPr lang="pt-BR" baseline="0" dirty="0" smtClean="0"/>
          </a:p>
          <a:p>
            <a:r>
              <a:rPr lang="pt-BR" baseline="0" dirty="0" smtClean="0"/>
              <a:t>Allan Kardec, espicaçado por essa peculiaridade, não hesitou em estabelecer com os Espíritos o seguinte diálogo, que resumimos do capítulo XVII, item 220 de O Livro dos Médiuns:</a:t>
            </a:r>
          </a:p>
          <a:p>
            <a:r>
              <a:rPr lang="pt-BR" baseline="0" dirty="0" smtClean="0"/>
              <a:t>-Com que fim a Providência outorgou, de maneira especial, a certos indivíduos, o dom da mediunidade?</a:t>
            </a:r>
          </a:p>
          <a:p>
            <a:pPr>
              <a:buFontTx/>
              <a:buChar char="-"/>
            </a:pPr>
            <a:r>
              <a:rPr lang="pt-BR" baseline="0" dirty="0" smtClean="0"/>
              <a:t>É uma missão de que se incumbiram e cujo desempenho os faz ditosos...</a:t>
            </a:r>
          </a:p>
          <a:p>
            <a:pPr>
              <a:buFontTx/>
              <a:buNone/>
            </a:pPr>
            <a:r>
              <a:rPr lang="pt-BR" baseline="0" dirty="0" smtClean="0"/>
              <a:t>A questão era tão vital para o Codificador que ele voltou ao assunto, no capítulo XX, item 226:</a:t>
            </a:r>
          </a:p>
          <a:p>
            <a:pPr>
              <a:buFontTx/>
              <a:buChar char="-"/>
            </a:pPr>
            <a:r>
              <a:rPr lang="pt-BR" baseline="0" dirty="0" smtClean="0"/>
              <a:t>Sempre se há dito que a mediunidade é dom de Deus, uma graça, um favor. Por que, então, não constitui privilégio dos homens de bem...?</a:t>
            </a:r>
          </a:p>
          <a:p>
            <a:pPr>
              <a:buFontTx/>
              <a:buChar char="-"/>
            </a:pPr>
            <a:r>
              <a:rPr lang="pt-BR" baseline="0" dirty="0" smtClean="0"/>
              <a:t>Todas as faculdades são favores pelos quais deve a criatura render graças a Deus, pois que homens há privados delas. Poderias igualmente perguntar por que concede Deus vista magnífica a malfeitores, destreza a gatunos, eloquência aos que dela se servem para dizer coisas nocivas. O mesmo se dá com a mediunidade. Se há pessoas indignas que a possuem é que disso precisam mais do que as outras para se melhorarem</a:t>
            </a:r>
          </a:p>
          <a:p>
            <a:pPr>
              <a:buFontTx/>
              <a:buChar char="-"/>
            </a:pPr>
            <a:endParaRPr lang="pt-BR" baseline="0" dirty="0" smtClean="0"/>
          </a:p>
          <a:p>
            <a:pPr>
              <a:buFontTx/>
              <a:buNone/>
            </a:pPr>
            <a:r>
              <a:rPr lang="pt-BR" baseline="0" dirty="0" smtClean="0"/>
              <a:t>Portanto, ao afirmar-se que a moral não determina necessariamente a mediunidade, não se infira que a moralização do médium deve ser desconsiderada e posta à margem do processo das comunicações. Ao contrário, a faculdade lhe chega a fim de que por meio dela se aperfeiçoe moralmente e avance na senda evolutiva; ela deve </a:t>
            </a:r>
            <a:r>
              <a:rPr lang="pt-BR" baseline="0" dirty="0" err="1" smtClean="0"/>
              <a:t>constituir-se-lhe</a:t>
            </a:r>
            <a:r>
              <a:rPr lang="pt-BR" baseline="0" dirty="0" smtClean="0"/>
              <a:t> estímulo ao crescimento espiritual e renovação interior</a:t>
            </a:r>
          </a:p>
          <a:p>
            <a:pPr>
              <a:buFontTx/>
              <a:buNone/>
            </a:pPr>
            <a:r>
              <a:rPr lang="pt-BR" baseline="0" dirty="0" smtClean="0"/>
              <a:t>O médium, pretendendo servir de intermediário aos Bons Espíritos, haverá de se colocar pela sintonia à altura do empreendimento</a:t>
            </a:r>
          </a:p>
          <a:p>
            <a:pPr>
              <a:buFontTx/>
              <a:buNone/>
            </a:pPr>
            <a:r>
              <a:rPr lang="pt-BR" baseline="0" dirty="0" smtClean="0"/>
              <a:t>É por isso que a conquista de virtudes, por meio do autodescobrimento, conduta equilibrada e prática da caridade, </a:t>
            </a:r>
            <a:r>
              <a:rPr lang="pt-BR" baseline="0" dirty="0" err="1" smtClean="0"/>
              <a:t>faz-se-lhe</a:t>
            </a:r>
            <a:r>
              <a:rPr lang="pt-BR" baseline="0" dirty="0" smtClean="0"/>
              <a:t> o maior investimento e o único capaz de assegurar-lhe a indispensável e duradoura sintonia com os Espíritos Nobres, que o sustentarão nas lutas, conduzindo-lhe a faculdade por trilhas seguras e precisas e pondo-a a salvo das ciladas dos Espíritos enganadores e ignorantes</a:t>
            </a:r>
          </a:p>
          <a:p>
            <a:pPr>
              <a:buFontTx/>
              <a:buNone/>
            </a:pPr>
            <a:endParaRPr lang="pt-BR" baseline="0" dirty="0" smtClean="0"/>
          </a:p>
          <a:p>
            <a:pPr>
              <a:buFontTx/>
              <a:buNone/>
            </a:pPr>
            <a:r>
              <a:rPr lang="pt-BR" baseline="0" dirty="0" smtClean="0"/>
              <a:t>Daí Kardec ter cunhado o conceito de que “bom médium não é aquele que comunica facilmente, mas aquele que é simpático aos Bons Espíritos...”  (O Evangelho Segundo o Espiritismo, </a:t>
            </a:r>
            <a:r>
              <a:rPr lang="pt-BR" baseline="0" dirty="0" err="1" smtClean="0"/>
              <a:t>cap</a:t>
            </a:r>
            <a:r>
              <a:rPr lang="pt-BR" baseline="0" dirty="0" smtClean="0"/>
              <a:t> XXIV, item 12)</a:t>
            </a:r>
          </a:p>
          <a:p>
            <a:pPr>
              <a:buFontTx/>
              <a:buNone/>
            </a:pPr>
            <a:endParaRPr lang="pt-BR" baseline="0" dirty="0" smtClean="0"/>
          </a:p>
          <a:p>
            <a:pPr>
              <a:buFontTx/>
              <a:buNone/>
            </a:pPr>
            <a:r>
              <a:rPr lang="pt-BR" baseline="0" dirty="0" smtClean="0"/>
              <a:t>É regra geral que, no início da jornada mediúnica, a maioria dos médiuns se ressinta de qualificações para captar o pensamento dos Mentores, entretendo-se com Espíritos menos evoluídos que funcionam como adestradores da instrumentalidade </a:t>
            </a:r>
            <a:r>
              <a:rPr lang="pt-BR" baseline="0" dirty="0" err="1" smtClean="0"/>
              <a:t>medianímica</a:t>
            </a:r>
            <a:endParaRPr lang="pt-BR" baseline="0" dirty="0" smtClean="0"/>
          </a:p>
          <a:p>
            <a:pPr>
              <a:buFontTx/>
              <a:buNone/>
            </a:pPr>
            <a:endParaRPr lang="pt-BR" baseline="0" dirty="0" smtClean="0"/>
          </a:p>
          <a:p>
            <a:pPr>
              <a:buFontTx/>
              <a:buNone/>
            </a:pPr>
            <a:r>
              <a:rPr lang="pt-BR" baseline="0" dirty="0" smtClean="0"/>
              <a:t>Porém, na medida que se deixa conduzir com disciplina e responsabilidade, aproveitando as oportunidades para progredir intelectual e moralmente, bem como pautando a conduta pelas diretrizes do Evangelho, abre espaços para fortalecer a sintonia com o guia espiritual e assenhorear-se melhor de suas potencialidades mediúnicas, dando forma clara e precisa à missão de serviço perante a qual se comprometeu</a:t>
            </a:r>
          </a:p>
          <a:p>
            <a:pPr>
              <a:buFontTx/>
              <a:buNone/>
            </a:pPr>
            <a:endParaRPr lang="pt-BR" baseline="0" dirty="0" smtClean="0"/>
          </a:p>
          <a:p>
            <a:pPr>
              <a:buFontTx/>
              <a:buNone/>
            </a:pPr>
            <a:r>
              <a:rPr lang="pt-BR" baseline="0" dirty="0" smtClean="0"/>
              <a:t>A natureza dos Espíritos comunicantes depende basicamente do nível evolutivo do médium e nem todo Espírito pode comunicar-se por qualquer um</a:t>
            </a:r>
          </a:p>
          <a:p>
            <a:pPr>
              <a:buFontTx/>
              <a:buNone/>
            </a:pPr>
            <a:r>
              <a:rPr lang="pt-BR" baseline="0" dirty="0" smtClean="0"/>
              <a:t>Kardec teve a oportunidade de declará-lo algumas vezes, com base na lei de afinidade vibratória, que estabelece atração entre semelhantes, dentro de uma faixa de onda mental mais ou menos flexível</a:t>
            </a:r>
          </a:p>
          <a:p>
            <a:pPr>
              <a:buFontTx/>
              <a:buNone/>
            </a:pPr>
            <a:endParaRPr lang="pt-BR" baseline="0" dirty="0" smtClean="0"/>
          </a:p>
          <a:p>
            <a:pPr>
              <a:buFontTx/>
              <a:buNone/>
            </a:pPr>
            <a:r>
              <a:rPr lang="pt-BR" baseline="0" dirty="0" smtClean="0"/>
              <a:t>Essas colocações ficariam incompletas se omitíssemos esta importante ressalva apresentada pelo Codificador no </a:t>
            </a:r>
            <a:r>
              <a:rPr lang="pt-BR" baseline="0" dirty="0" err="1" smtClean="0"/>
              <a:t>cap</a:t>
            </a:r>
            <a:r>
              <a:rPr lang="pt-BR" baseline="0" dirty="0" smtClean="0"/>
              <a:t> XX, item 226, 8ª questão de O Livro dos Médiuns: “Um médium imperfeito pode algumas vezes obter boas coisas... se dispõe de bela faculdade..., à falta de outro, em circunstâncias especiais...”</a:t>
            </a:r>
          </a:p>
          <a:p>
            <a:pPr>
              <a:buFontTx/>
              <a:buNone/>
            </a:pPr>
            <a:endParaRPr lang="pt-BR" baseline="0" dirty="0" smtClean="0"/>
          </a:p>
          <a:p>
            <a:pPr>
              <a:buFontTx/>
              <a:buNone/>
            </a:pPr>
            <a:r>
              <a:rPr lang="pt-BR" baseline="0" dirty="0" smtClean="0"/>
              <a:t>Dentre as circunstâncias especiais a que se referem os Espíritos, poderíamos conceber algumas: o interesse no despertamento de comunidades ou grupos sociais ainda carregados de primitivismo, lançando sementes para o futuro; o interesse particular dos Bons Espíritos em relação a algum discípulo que, por inexperiência, esteja deslocado do habitat próprio ao seu crescimento espiritual,  e, - a mais importante – os primeiros ensaios de um guia espiritual na tentativa de educar os registros mediúnicos de um pupilo seu em formação</a:t>
            </a:r>
          </a:p>
          <a:p>
            <a:pPr>
              <a:buFontTx/>
              <a:buNone/>
            </a:pPr>
            <a:endParaRPr lang="pt-BR" baseline="0" dirty="0" smtClean="0"/>
          </a:p>
          <a:p>
            <a:pPr>
              <a:buFontTx/>
              <a:buNone/>
            </a:pPr>
            <a:r>
              <a:rPr lang="pt-BR" baseline="0" dirty="0" smtClean="0"/>
              <a:t>Nesse caso, investe carinhosa e pacientemente, aguardando o despertar da consciência do tutelado, o que se dará quando este for capaz de incorporar nas atitudes e comportamento as boas mensagens que lhe chegam</a:t>
            </a:r>
          </a:p>
          <a:p>
            <a:pPr>
              <a:buFontTx/>
              <a:buNone/>
            </a:pPr>
            <a:endParaRPr lang="pt-BR" baseline="0" dirty="0" smtClean="0"/>
          </a:p>
          <a:p>
            <a:pPr>
              <a:buFontTx/>
              <a:buNone/>
            </a:pPr>
            <a:r>
              <a:rPr lang="pt-BR" baseline="0" dirty="0" smtClean="0"/>
              <a:t>Vencido este período de ensaio e persistindo o médium desatento quanto desinteressado, o guia desiste de utilizá-lo como médium indo procurar outro menos rebelde</a:t>
            </a:r>
          </a:p>
          <a:p>
            <a:pPr>
              <a:buFontTx/>
              <a:buNone/>
            </a:pPr>
            <a:endParaRPr lang="pt-BR" baseline="0" dirty="0" smtClean="0"/>
          </a:p>
          <a:p>
            <a:pPr>
              <a:buFontTx/>
              <a:buNone/>
            </a:pPr>
            <a:r>
              <a:rPr lang="pt-BR" baseline="0" dirty="0" smtClean="0"/>
              <a:t>Quando Kardec perguntou, certa vez, o porquê e com que fim eram dirigidas constantemente mensagens abordando determinados defeitos de alguns médiuns (O Livro dos Médiuns, item 226, 4ª questão), os Espíritos lhe responderam prontamente que era para esclarecê-los ou corrigi-los desses defeitos</a:t>
            </a:r>
          </a:p>
          <a:p>
            <a:pPr>
              <a:buFontTx/>
              <a:buNone/>
            </a:pPr>
            <a:endParaRPr lang="pt-BR" baseline="0" dirty="0" smtClean="0"/>
          </a:p>
          <a:p>
            <a:pPr>
              <a:buFontTx/>
              <a:buNone/>
            </a:pPr>
            <a:r>
              <a:rPr lang="pt-BR" baseline="0" dirty="0" smtClean="0"/>
              <a:t>Ensinamento semelhante recebemos do médium Divaldo Franco ao declarar que a Benfeitora espiritual que lhe inspira a tarefa, Joanna de Ângelis, constantemente dava tratamento de segunda pessoa em mensagens que ditava por seu intermédio, advertindo-o que assim procedia porque antes de escrever para outrem o fazia para ele, Divaldo, o maior beneficiário de suas palavras</a:t>
            </a:r>
          </a:p>
          <a:p>
            <a:pPr>
              <a:buFontTx/>
              <a:buNone/>
            </a:pPr>
            <a:endParaRPr lang="pt-BR" baseline="0" dirty="0" smtClean="0"/>
          </a:p>
          <a:p>
            <a:pPr>
              <a:buFontTx/>
              <a:buNone/>
            </a:pPr>
            <a:endParaRPr lang="pt-BR" baseline="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926889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SzPct val="80000"/>
              <a:buFontTx/>
              <a:buChar char="•"/>
            </a:pPr>
            <a:r>
              <a:rPr lang="pt-BR"/>
              <a:t>Página 11</a:t>
            </a:r>
          </a:p>
          <a:p>
            <a:pPr marL="228600" indent="-228600">
              <a:buSzPct val="80000"/>
              <a:buFontTx/>
              <a:buChar char="•"/>
            </a:pPr>
            <a:r>
              <a:rPr lang="pt-BR"/>
              <a:t>Psicografada pelo médium Divaldo P. Franco, em 01.11.93, no Centro Espírita Caminho da Redenção – Salvador – BA.</a:t>
            </a:r>
          </a:p>
        </p:txBody>
      </p:sp>
    </p:spTree>
    <p:extLst>
      <p:ext uri="{BB962C8B-B14F-4D97-AF65-F5344CB8AC3E}">
        <p14:creationId xmlns="" xmlns:p14="http://schemas.microsoft.com/office/powerpoint/2010/main" val="906212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SzPct val="80000"/>
              <a:buFontTx/>
              <a:buChar char="•"/>
            </a:pPr>
            <a:r>
              <a:rPr lang="pt-BR"/>
              <a:t>Página 11</a:t>
            </a:r>
          </a:p>
          <a:p>
            <a:pPr marL="228600" indent="-228600">
              <a:buSzPct val="80000"/>
              <a:buFontTx/>
              <a:buChar char="•"/>
            </a:pPr>
            <a:r>
              <a:rPr lang="pt-BR"/>
              <a:t>Psicografada pelo médium Divaldo P. Franco, em 01.11.93, no Centro Espírita Caminho da Redenção – Salvador – BA.</a:t>
            </a:r>
          </a:p>
        </p:txBody>
      </p:sp>
    </p:spTree>
    <p:extLst>
      <p:ext uri="{BB962C8B-B14F-4D97-AF65-F5344CB8AC3E}">
        <p14:creationId xmlns="" xmlns:p14="http://schemas.microsoft.com/office/powerpoint/2010/main" val="478049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SzPct val="80000"/>
              <a:buFontTx/>
              <a:buChar char="•"/>
            </a:pPr>
            <a:r>
              <a:rPr lang="pt-BR"/>
              <a:t>Páginas 12 e 13.</a:t>
            </a:r>
          </a:p>
          <a:p>
            <a:pPr marL="228600" indent="-228600">
              <a:buSzPct val="80000"/>
              <a:buFontTx/>
              <a:buChar char="•"/>
            </a:pPr>
            <a:r>
              <a:rPr lang="pt-BR"/>
              <a:t>Psicografada pelo médium Divaldo P. Franco, em 01.11.93, no Centro Espírita Caminho da Redenção – Salvador – BA.</a:t>
            </a:r>
          </a:p>
        </p:txBody>
      </p:sp>
    </p:spTree>
    <p:extLst>
      <p:ext uri="{BB962C8B-B14F-4D97-AF65-F5344CB8AC3E}">
        <p14:creationId xmlns="" xmlns:p14="http://schemas.microsoft.com/office/powerpoint/2010/main" val="3442369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SzPct val="80000"/>
              <a:buFontTx/>
              <a:buChar char="•"/>
            </a:pPr>
            <a:r>
              <a:rPr lang="pt-BR"/>
              <a:t>Página 13.</a:t>
            </a:r>
          </a:p>
          <a:p>
            <a:pPr marL="228600" indent="-228600">
              <a:buSzPct val="80000"/>
              <a:buFontTx/>
              <a:buChar char="•"/>
            </a:pPr>
            <a:r>
              <a:rPr lang="pt-BR"/>
              <a:t>Psicografada pelo médium Divaldo P. Franco, em 01.11.93, no Centro Espírita Caminho da Redenção – Salvador – BA.</a:t>
            </a:r>
          </a:p>
        </p:txBody>
      </p:sp>
    </p:spTree>
    <p:extLst>
      <p:ext uri="{BB962C8B-B14F-4D97-AF65-F5344CB8AC3E}">
        <p14:creationId xmlns="" xmlns:p14="http://schemas.microsoft.com/office/powerpoint/2010/main" val="379620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Página 62.</a:t>
            </a:r>
          </a:p>
          <a:p>
            <a:r>
              <a:rPr lang="pt-BR" dirty="0" smtClean="0"/>
              <a:t>Um segundo aspecto a esclarecer sobre a vivência mediúnica diz </a:t>
            </a:r>
            <a:r>
              <a:rPr lang="pt-BR" smtClean="0"/>
              <a:t>respeito </a:t>
            </a:r>
            <a:r>
              <a:rPr lang="pt-BR" smtClean="0"/>
              <a:t>a </a:t>
            </a:r>
            <a:r>
              <a:rPr lang="pt-BR" dirty="0" smtClean="0"/>
              <a:t>suas relações com a</a:t>
            </a:r>
            <a:r>
              <a:rPr lang="pt-BR" baseline="0" dirty="0" smtClean="0"/>
              <a:t> saúde</a:t>
            </a:r>
          </a:p>
          <a:p>
            <a:r>
              <a:rPr lang="pt-BR" baseline="0" dirty="0" smtClean="0"/>
              <a:t>No capítulo XVII, de O Livro dos Médiuns, item 221, os Espíritos colocam que o estado mediúnico, conquanto anômalo, não é patológico</a:t>
            </a:r>
          </a:p>
          <a:p>
            <a:r>
              <a:rPr lang="pt-BR" baseline="0" dirty="0" smtClean="0"/>
              <a:t>Respeitadas as salvaguardas ali apresentadas quanto a excessos causadores de fadiga e cuidados que se há de ter no trato com mentes em formação ou de constituição facilmente excitável, diríamos que o exercício da mediunidade não traz qualquer inconveniente sob este particular</a:t>
            </a:r>
          </a:p>
          <a:p>
            <a:endParaRPr lang="pt-BR" baseline="0" dirty="0" smtClean="0"/>
          </a:p>
          <a:p>
            <a:r>
              <a:rPr lang="pt-BR" baseline="0" dirty="0" smtClean="0"/>
              <a:t>Tem-se, erradamente, associado o surgimento da mediunidade à ocorrência de distúrbios orgânicos, dores e sofrimentos, como se a faculdade fosse calvário a punir infratores das leis divinas e pô-los a ferros para que não se evadam de seus castigos e penas</a:t>
            </a:r>
          </a:p>
          <a:p>
            <a:r>
              <a:rPr lang="pt-BR" baseline="0" dirty="0" smtClean="0"/>
              <a:t>Para os que assim pensam, a mediunidade seria verdadeiro jugo</a:t>
            </a:r>
          </a:p>
          <a:p>
            <a:endParaRPr lang="pt-BR" baseline="0" dirty="0" smtClean="0"/>
          </a:p>
          <a:p>
            <a:r>
              <a:rPr lang="pt-BR" baseline="0" dirty="0" smtClean="0"/>
              <a:t>Outros associam-na aos revezes da sorte, dificuldades socioeconômicas e complicações de vária ordem como se ela fosse fator de desgraças</a:t>
            </a:r>
          </a:p>
          <a:p>
            <a:r>
              <a:rPr lang="pt-BR" baseline="0" dirty="0" smtClean="0"/>
              <a:t>Tais associações ora se referem à mediunidade em si mesma ora à não aceitação de seu exercício, e os que assim se posicionam transferem para essa faculdade as consequências das fraquezas do homem sem se darem conta de que as mazelas, desarmonias e transtornos existenciais são alimentados pelas imperfeições morais da criatura humana, as quais atraem Espíritos imperfeitos, doentes, pelo processo natural de sintonia, reforçando aquelas complicações</a:t>
            </a:r>
          </a:p>
          <a:p>
            <a:r>
              <a:rPr lang="pt-BR" baseline="0" dirty="0" smtClean="0"/>
              <a:t>Nesse caso, isto sim, a mediunidade, ainda insipiente e desajustada, nos médiuns inexperientes, faz-se canal, escoadouro por meio do qual vêm à tona as energias deletérias de um psiquismo, além de enfermo, afetado pelo parasita espiritual, promovendo catarses muitas vezes dolorosas e demoradas</a:t>
            </a:r>
          </a:p>
          <a:p>
            <a:endParaRPr lang="pt-BR" baseline="0" dirty="0" smtClean="0"/>
          </a:p>
        </p:txBody>
      </p:sp>
    </p:spTree>
    <p:extLst>
      <p:ext uri="{BB962C8B-B14F-4D97-AF65-F5344CB8AC3E}">
        <p14:creationId xmlns="" xmlns:p14="http://schemas.microsoft.com/office/powerpoint/2010/main" val="619871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 smtClean="0"/>
              <a:t>A </a:t>
            </a:r>
            <a:r>
              <a:rPr lang="pt-BR" dirty="0"/>
              <a:t>mediunidade "faz parte da constituição orgânica do indivíduo e tem suas raízes plantadas em causas e decisões anteriores ao momento de sua eclosão." Pág.63</a:t>
            </a:r>
            <a:r>
              <a:rPr lang="pt-BR" dirty="0" smtClean="0"/>
              <a:t>.</a:t>
            </a:r>
          </a:p>
          <a:p>
            <a:pPr>
              <a:buFontTx/>
              <a:buChar char="-"/>
            </a:pPr>
            <a:endParaRPr lang="pt-BR" dirty="0" smtClean="0"/>
          </a:p>
          <a:p>
            <a:r>
              <a:rPr lang="pt-BR" baseline="0" dirty="0" smtClean="0"/>
              <a:t>Outro aspecto que precisa ser bem compreendido é o da interrupção voluntária da mediunidade</a:t>
            </a:r>
          </a:p>
          <a:p>
            <a:r>
              <a:rPr lang="pt-BR" baseline="0" dirty="0" smtClean="0"/>
              <a:t>Muitos se recusam a exercê-la só pelo receio de se vincularem a um compromisso de que se não podem desobrigar, sob pena de sofrerem outras tantas tribulações, conforme afirmações de pessoas simplistas e mal informadas</a:t>
            </a:r>
          </a:p>
          <a:p>
            <a:endParaRPr lang="pt-BR" baseline="0" dirty="0" smtClean="0"/>
          </a:p>
          <a:p>
            <a:r>
              <a:rPr lang="pt-BR" baseline="0" dirty="0" smtClean="0"/>
              <a:t>De saída, é bom que se diga que a mediunidade não é improvisação nem acontecimento fortuito</a:t>
            </a:r>
          </a:p>
          <a:p>
            <a:r>
              <a:rPr lang="pt-BR" baseline="0" dirty="0" smtClean="0"/>
              <a:t>Pelo contrário, ela faz parte da constituição orgânica do indivíduo e tem suas raízes plantadas em causas e decisões anteriores ao momento de sua eclosão</a:t>
            </a:r>
          </a:p>
          <a:p>
            <a:r>
              <a:rPr lang="pt-BR" baseline="0" dirty="0" smtClean="0"/>
              <a:t>Por isso, é impossível que determinada pessoa não sinta, quando possuir sensores, da mesma forma como não se pode evitar a inteligência, o uso da razão, a fala, a audição, </a:t>
            </a:r>
            <a:r>
              <a:rPr lang="pt-BR" baseline="0" dirty="0" err="1" smtClean="0"/>
              <a:t>etc</a:t>
            </a:r>
            <a:endParaRPr lang="pt-BR" baseline="0" dirty="0" smtClean="0"/>
          </a:p>
          <a:p>
            <a:r>
              <a:rPr lang="pt-BR" baseline="0" dirty="0" smtClean="0"/>
              <a:t>Ante a constatação de que se é portador de mediunidade, tem a criatura direito a consultar seu livre arbítrio, decidindo-se entre educá-la ou não</a:t>
            </a:r>
          </a:p>
          <a:p>
            <a:r>
              <a:rPr lang="pt-BR" baseline="0" dirty="0" smtClean="0"/>
              <a:t>Optando pela primeira alternativa, investirá no aperfeiçoamento dos seus registros, criando condicionamentos seguros para um exercício voluntário e disciplinado</a:t>
            </a:r>
          </a:p>
          <a:p>
            <a:r>
              <a:rPr lang="pt-BR" baseline="0" dirty="0" smtClean="0"/>
              <a:t>Preferindo a indiferença ou a recusa, estará rejeitando uma dádiva da vida para o seu desenvolvimento espiritual, abandonando excelente roteiro evolutivo, trocando-o por outros, talvez, de menor valor qualitativo</a:t>
            </a:r>
          </a:p>
          <a:p>
            <a:endParaRPr lang="pt-BR" baseline="0" dirty="0" smtClean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56045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dirty="0" smtClean="0"/>
              <a:t>A falta de estímulos acaba por emperrar as engrenagens especializadas responsáveis pela mediunidade, bloqueando</a:t>
            </a:r>
            <a:r>
              <a:rPr lang="pt-BR" baseline="0" dirty="0" smtClean="0"/>
              <a:t> a sintonia que, no entanto, poderá continuar produzindo sinais mediúnicos fragmentários e ocasionais ao longo da existência, podendo cessá-los completamente</a:t>
            </a:r>
          </a:p>
          <a:p>
            <a:r>
              <a:rPr lang="pt-BR" baseline="0" dirty="0" smtClean="0"/>
              <a:t>Usando imagens de Vianna de Carvalho, Espírito (Enfoques Espíritas, </a:t>
            </a:r>
            <a:r>
              <a:rPr lang="pt-BR" baseline="0" dirty="0" err="1" smtClean="0"/>
              <a:t>cap</a:t>
            </a:r>
            <a:r>
              <a:rPr lang="pt-BR" baseline="0" dirty="0" smtClean="0"/>
              <a:t> 21), compararíamos a mediunidade assim abandonada a uma enxada jogada no monturo ou a uma lente largada às intempéries; a primeira enferrujar-se-á, perderá o fio, inutilizando-se, e a segunda se cobrirá de mofo, distorcendo imagens e adulterando-as</a:t>
            </a:r>
          </a:p>
          <a:p>
            <a:endParaRPr lang="pt-BR" baseline="0" dirty="0" smtClean="0"/>
          </a:p>
          <a:p>
            <a:r>
              <a:rPr lang="pt-BR" baseline="0" dirty="0" smtClean="0"/>
              <a:t>Pessoas há, que estão de tal modo ligadas a um compromisso de redenção, através da ajuda aos desencarnados por meio da mediunidade, que são despertadas para a tarefa mediante severa e, às vezes, demorada constrição, provocada por esses Espíritos, como a </a:t>
            </a:r>
            <a:r>
              <a:rPr lang="pt-BR" baseline="0" dirty="0" err="1" smtClean="0"/>
              <a:t>acordar-lhes</a:t>
            </a:r>
            <a:r>
              <a:rPr lang="pt-BR" baseline="0" dirty="0" smtClean="0"/>
              <a:t> as consciências para o cumprimento dessas responsabilidades assumidas</a:t>
            </a:r>
          </a:p>
          <a:p>
            <a:r>
              <a:rPr lang="pt-BR" baseline="0" dirty="0" smtClean="0"/>
              <a:t>À vista disso, incorreriam essas pessoas, em grandes riscos – é bom que se diga – caso recusassem tais obrigações induzidas por caprichos, preconceitos ou acomodações a padrões morais incompatíveis com uma vida eticamente saudável</a:t>
            </a:r>
          </a:p>
          <a:p>
            <a:r>
              <a:rPr lang="pt-BR" baseline="0" dirty="0" smtClean="0"/>
              <a:t>Todavia, quando o médium, ao se avaliar, constatar que não se sente “com forças suficientes para perseverar no ensino espírita, é melhor que se abstenha”, conforme recomenda o Espírito Pascal, na mensagem XIII do capítulo 31 de O Livro dos médiuns</a:t>
            </a:r>
          </a:p>
          <a:p>
            <a:r>
              <a:rPr lang="pt-BR" baseline="0" dirty="0" smtClean="0"/>
              <a:t>É preferível que assim proceda do que permanecer na tarefa como instrumento dos Espíritos infelizes, com pouco ou nenhum progresso, quando se pode dedicar com mais êxito a outros empreendimentos</a:t>
            </a:r>
          </a:p>
          <a:p>
            <a:r>
              <a:rPr lang="pt-BR" baseline="0" dirty="0" smtClean="0"/>
              <a:t>E não têm sido poucos os que demandaram outros sítios e outras experiências, merecedores, todos eles, de consideração pelo que produziram enquanto puderam</a:t>
            </a:r>
          </a:p>
          <a:p>
            <a:endParaRPr lang="pt-BR" baseline="0" dirty="0" smtClean="0"/>
          </a:p>
          <a:p>
            <a:r>
              <a:rPr lang="pt-BR" baseline="0" dirty="0" smtClean="0"/>
              <a:t>É por conta deste raciocínio que nem sempre convém encaminhar à prática mediúnica quem por ela não se sinta atraído</a:t>
            </a:r>
          </a:p>
          <a:p>
            <a:r>
              <a:rPr lang="pt-BR" baseline="0" dirty="0" smtClean="0"/>
              <a:t>Algumas pessoas chegadas às Casas Espíritas por causa de momentâneos estados de sensibilização mediúnica, uma vez amainados seus conflitos e crises obsessivas, retornam ao silêncio da normalidade psíquica onde deverão permanecer enquanto se preparam melhor para atender presumíveis compromissos libertadores por meio da mediunidade</a:t>
            </a:r>
          </a:p>
          <a:p>
            <a:endParaRPr lang="pt-BR" baseline="0" dirty="0" smtClean="0"/>
          </a:p>
          <a:p>
            <a:r>
              <a:rPr lang="pt-BR" baseline="0" dirty="0" smtClean="0"/>
              <a:t>Quando surgem razões de ordem existencial, involuntárias e incontroláveis (doenças, esgotamentos, deveres profissionais, sobrecargas emocionais), desestruturando a mente do médium, os próprios Amigos Espirituais providenciam interrupções temporárias, as quais também podem dar-se em forma de prova, para chamar a atenção do trabalhador quanto à correta vivência dos seus deveres</a:t>
            </a:r>
          </a:p>
          <a:p>
            <a:endParaRPr lang="pt-BR" baseline="0" dirty="0" smtClean="0"/>
          </a:p>
          <a:p>
            <a:r>
              <a:rPr lang="pt-BR" baseline="0" dirty="0" smtClean="0"/>
              <a:t>Não há, portanto, como e porque considerar-se a mediunidade um estorvo, uma canga a tolher movimentos e dificultar a caminhada, quando, ao contrário, ela se nos afigura um farol derramando claridades sobre a rota evolutiva, se aceita com alegria e responsabilidade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4385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Entre os primeiros sinais da eclosão da mediunidade e o estágio de pleno desempenho há uma longa caminhada</a:t>
            </a:r>
          </a:p>
          <a:p>
            <a:r>
              <a:rPr lang="pt-BR" dirty="0" smtClean="0"/>
              <a:t>Não se caracterizando a faculdade por sinais exteriores, somente o seu detentor pode </a:t>
            </a:r>
            <a:r>
              <a:rPr lang="pt-BR" dirty="0" err="1" smtClean="0"/>
              <a:t>perceber-lhe</a:t>
            </a:r>
            <a:r>
              <a:rPr lang="pt-BR" dirty="0" smtClean="0"/>
              <a:t> as nuances e qualificar-se para educá-la</a:t>
            </a:r>
          </a:p>
          <a:p>
            <a:r>
              <a:rPr lang="pt-BR" dirty="0" smtClean="0"/>
              <a:t>A</a:t>
            </a:r>
            <a:r>
              <a:rPr lang="pt-BR" baseline="0" dirty="0" smtClean="0"/>
              <a:t> potencialidade mediúnica guarda relação com a aptidão orgânica do médium, sua experiência no exercício da faculdade e sua evolução espiritual, fatores que, comandados pela vontade e postos a serviço dos Guias Espirituais, determinam os limites possíveis alcançados, por cada um, em cada etapa </a:t>
            </a:r>
            <a:r>
              <a:rPr lang="pt-BR" baseline="0" dirty="0" err="1" smtClean="0"/>
              <a:t>reencarnatória</a:t>
            </a:r>
            <a:endParaRPr lang="pt-BR" baseline="0" dirty="0" smtClean="0"/>
          </a:p>
          <a:p>
            <a:endParaRPr lang="pt-BR" baseline="0" dirty="0" smtClean="0"/>
          </a:p>
          <a:p>
            <a:r>
              <a:rPr lang="pt-BR" baseline="0" dirty="0" smtClean="0"/>
              <a:t>A prova de sabedoria está na atitude serena daqueles médiuns que se realizam o quanto podem, a cada momento, adestrando-se e aperfeiçoando-se incessantemente</a:t>
            </a:r>
          </a:p>
          <a:p>
            <a:r>
              <a:rPr lang="pt-BR" baseline="0" dirty="0" smtClean="0"/>
              <a:t>Nem incorporam a preguiça dos tardos nem se vestem com a vaidade dos que querem voar mais alto do que suportam</a:t>
            </a:r>
          </a:p>
          <a:p>
            <a:r>
              <a:rPr lang="pt-BR" baseline="0" dirty="0" smtClean="0"/>
              <a:t>É nesse avançar seguro que se realizam pela alegria do serviço, sem invejar os que seguem na dianteira e sem copiar os vícios dos que se demoram na retaguarda</a:t>
            </a:r>
          </a:p>
          <a:p>
            <a:endParaRPr lang="pt-BR" baseline="0" dirty="0" smtClean="0"/>
          </a:p>
          <a:p>
            <a:r>
              <a:rPr lang="pt-BR" baseline="0" dirty="0" smtClean="0"/>
              <a:t>Allan Kardec traçou alguns perfis para caracterizar os bons médiuns, colocando no mais alto patamar de sua classificação os médiuns seguros, aqueles que aliam a facilidade de execução à confiabilidade das comunicações que produzem graças às qualidades superiores de caráter de que são detentores e à boa assistência espiritual a que fazem jus, como decorrência</a:t>
            </a:r>
          </a:p>
          <a:p>
            <a:r>
              <a:rPr lang="pt-BR" baseline="0" dirty="0" smtClean="0"/>
              <a:t>Este patamar da mediunidade, que é amplo e genérico, pode abrigar uma variedade imensa de médiuns, com suas características e níveis de evolução próprios, desde que, conscientes, aproveitem integralmente os recursos e oportunidades que lhes são colocados à disposição</a:t>
            </a:r>
          </a:p>
          <a:p>
            <a:endParaRPr lang="pt-BR" baseline="0" dirty="0" smtClean="0"/>
          </a:p>
          <a:p>
            <a:r>
              <a:rPr lang="pt-BR" baseline="0" dirty="0" smtClean="0"/>
              <a:t>Este é o objetivo, o fanal a ser alcançado pela educação mediúnica</a:t>
            </a:r>
          </a:p>
          <a:p>
            <a:r>
              <a:rPr lang="pt-BR" baseline="0" dirty="0" smtClean="0"/>
              <a:t>Educar, conforme citação de João </a:t>
            </a:r>
            <a:r>
              <a:rPr lang="pt-BR" baseline="0" dirty="0" err="1" smtClean="0"/>
              <a:t>Cléofas</a:t>
            </a:r>
            <a:r>
              <a:rPr lang="pt-BR" baseline="0" dirty="0" smtClean="0"/>
              <a:t>, Espírito, significa “arrancar de dentro”, o que o Nobre Benfeitor espiritual aduz em Intercâmbio Mediúnico, capítulo 32, psicografia de Divaldo Franco: “O conhecimento jaz na intimidade do ser aguardando a metodologia que o trará à luz.”</a:t>
            </a:r>
          </a:p>
          <a:p>
            <a:r>
              <a:rPr lang="pt-BR" baseline="0" dirty="0" smtClean="0"/>
              <a:t>Jesus-Cristo, em o Sermão do Monte, já não nos conclamou a que fizéssemos brilhar a nossa luz?!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5344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b="0" dirty="0" smtClean="0">
                <a:solidFill>
                  <a:srgbClr val="687995"/>
                </a:solidFill>
              </a:rPr>
              <a:t>Não existindo faculdades iguais, sequer idênticas, a forma de desabrocharem e se desenvolverem varia de pessoa para pessoa, desde a violência das obsessões à calmaria de uma novidade que se instala</a:t>
            </a:r>
          </a:p>
          <a:p>
            <a:endParaRPr lang="pt-BR" sz="2400" b="0" baseline="0" dirty="0" smtClean="0">
              <a:solidFill>
                <a:srgbClr val="68799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64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b="0" baseline="0" dirty="0" smtClean="0">
                <a:solidFill>
                  <a:srgbClr val="687995"/>
                </a:solidFill>
              </a:rPr>
              <a:t>Conquanto utilíssimas as experiências dos que vieram antes ou seguem à frente, todo médium tem que aprender a construir sua própria história</a:t>
            </a:r>
            <a:endParaRPr lang="pt-BR" b="0" baseline="0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83203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educação para a mediunidade deve iniciar-se</a:t>
            </a:r>
            <a:r>
              <a:rPr lang="pt-BR" baseline="0" dirty="0" smtClean="0"/>
              <a:t> antes mesmo de seu aparecimento, por meio do cultivo da oração e assimilação dos valores morais da solidariedade ativa, que são conquistas religiosas a serem promovidas desde a infância e mantidas por toda a vida</a:t>
            </a:r>
          </a:p>
          <a:p>
            <a:r>
              <a:rPr lang="pt-BR" baseline="0" dirty="0" smtClean="0"/>
              <a:t>Daí asseverar Manoel </a:t>
            </a:r>
            <a:r>
              <a:rPr lang="pt-BR" baseline="0" dirty="0" err="1" smtClean="0"/>
              <a:t>Philomeno</a:t>
            </a:r>
            <a:r>
              <a:rPr lang="pt-BR" baseline="0" dirty="0" smtClean="0"/>
              <a:t> de Miranda em Temas da Vida e da Morte, capítulo Educação Íntima, psicografia de Divaldo Franco, que a “mediunidade requer cuidados especiais que lhe facilitem o conveniente desabrochar, ou, a posteriori, o correto conduzir”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recomendação inicial que fazem Kardec e os Espíritos Superiores, tão logo se constatem os sintomas da mediunidade, é o estudo, a desdobrar-se em duas frentes distintas: Doutrina Espírita e suas relações com as diversas áreas do conhecimento, a primeira, e psicologia do comportamento humano, a segunda</a:t>
            </a:r>
          </a:p>
          <a:p>
            <a:endParaRPr lang="pt-BR" baseline="0" dirty="0" smtClean="0"/>
          </a:p>
          <a:p>
            <a:r>
              <a:rPr lang="pt-BR" baseline="0" dirty="0" smtClean="0"/>
              <a:t>O estudo doutrinário propiciará importantes conquistas que funcionarão como ferramentas facilitadoras da ação planejada</a:t>
            </a:r>
          </a:p>
          <a:p>
            <a:r>
              <a:rPr lang="pt-BR" baseline="0" dirty="0" smtClean="0"/>
              <a:t>Praticar mediunidade sem conhecer os mecanismos básicos da faculdade é como manipular substâncias sem conhecimento de Química, usando linguagem de Kardec (O Que é o Espiritismo, Segundo Diálogo)</a:t>
            </a:r>
          </a:p>
          <a:p>
            <a:r>
              <a:rPr lang="pt-BR" baseline="0" dirty="0" smtClean="0"/>
              <a:t>Não há como operar com segurança sem compreender importantes assuntos, tais como: finalidade do intercâmbio, as influências pessoal e moral do médium e do meio, a metodologia para distinguir a qualidade moral dos Espíritos e os obstáculos a superar ao longo do exercício, somente para citar algumas relevantes matérias</a:t>
            </a:r>
          </a:p>
          <a:p>
            <a:endParaRPr lang="pt-BR" baseline="0" dirty="0" smtClean="0"/>
          </a:p>
          <a:p>
            <a:r>
              <a:rPr lang="pt-BR" baseline="0" dirty="0" smtClean="0"/>
              <a:t>Ademais, citando ainda Manoel </a:t>
            </a:r>
            <a:r>
              <a:rPr lang="pt-BR" baseline="0" dirty="0" err="1" smtClean="0"/>
              <a:t>Philomeno</a:t>
            </a:r>
            <a:r>
              <a:rPr lang="pt-BR" baseline="0" dirty="0" smtClean="0"/>
              <a:t> de Miranda, “o estudo doutrinário estimula a criação de um estado íntimo otimista desenvolvendo a autoconfiança e a serenidade”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2330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6219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2430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2130425"/>
            <a:ext cx="1943100" cy="47275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2130425"/>
            <a:ext cx="5676900" cy="47275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918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0749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6783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4165501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81278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43148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46281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1333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306440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9459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93345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17765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023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2573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23282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3446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0415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8792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32153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331367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="" xmlns:p14="http://schemas.microsoft.com/office/powerpoint/2010/main" val="39789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image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>
                <a:sym typeface="Helvetica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pt-BR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pt-BR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pt-BR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pt-BR" smtClean="0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image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>
                <a:sym typeface="Helvetica" panose="020B0604020202020204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algn="ctr" rtl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.br/url?sa=i&amp;rct=j&amp;q=&amp;esrc=s&amp;frm=1&amp;source=images&amp;cd=&amp;cad=rja&amp;docid=tHQSoqaEItMjgM&amp;tbnid=sDa7QuSkq9FFAM:&amp;ved=0CAUQjRw&amp;url=http://espiritismocomoresposta.blogspot.com/2010/06/mediunidade.html&amp;ei=6cYyUZ7_C8rk2QWps4GQCQ&amp;bvm=bv.43148975,d.aWM&amp;psig=AFQjCNFQsMTNW8nRHOU-ZYRVi947toHvAw&amp;ust=136236855898506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.br/url?sa=i&amp;rct=j&amp;q=&amp;esrc=s&amp;frm=1&amp;source=images&amp;cd=&amp;cad=rja&amp;docid=mYSzr7_vfdDpFM&amp;tbnid=CToA2NmN428yAM:&amp;ved=0CAUQjRw&amp;url=http://unificacaoespirita.blogspot.com/2011/03/045-estudando-o-orientacao-ao-centro.html&amp;ei=VskyUbnXMcOs2QXM_oH4DQ&amp;bvm=bv.43148975,d.aWM&amp;psig=AFQjCNHReiZy0WBIRERCQUm4ObuD-tfHEw&amp;ust=1362369050477425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dKDuceSlJmdZEM&amp;tbnid=1q4nNUCMWbjprM:&amp;ved=0CAUQjRw&amp;url=http://www.veg11.com.br/site/ultimas/248-alfredo-bastos-1&amp;ei=xMgyUbfaHbLa2wWL34DwBw&amp;bvm=bv.43148975,d.aWM&amp;psig=AFQjCNHReiZy0WBIRERCQUm4ObuD-tfHEw&amp;ust=136236905047742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gzavyQ52D28s5M&amp;tbnid=-4k0mUmMGxGcjM:&amp;ved=0CAUQjRw&amp;url=http://manancialdeluz.blogspot.com/2012/10/mediunidade-conceitos-e-caracteristicas.html&amp;ei=GcgyUebKCubq2gWe04DADg&amp;bvm=bv.43148975,d.aWM&amp;psig=AFQjCNFQsMTNW8nRHOU-ZYRVi947toHvAw&amp;ust=136236855898506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image2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19050"/>
            <a:ext cx="9107487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AutoShape 2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566A4FB5-6921-4602-B8CB-3738469D9557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</a:t>
            </a:fld>
            <a:endParaRPr lang="pt-BR"/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5219700" y="3933825"/>
            <a:ext cx="3529013" cy="1828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>
              <a:lnSpc>
                <a:spcPts val="5500"/>
              </a:lnSpc>
            </a:pPr>
            <a:r>
              <a:rPr lang="pt-BR" sz="240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AULA </a:t>
            </a:r>
            <a:r>
              <a:rPr lang="pt-BR" sz="2400" smtClean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28</a:t>
            </a:r>
            <a:endParaRPr lang="pt-BR" sz="18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defTabSz="914400">
              <a:lnSpc>
                <a:spcPts val="4000"/>
              </a:lnSpc>
            </a:pPr>
            <a:r>
              <a:rPr lang="pt-BR" sz="40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Vivência Mediúnica</a:t>
            </a:r>
            <a:endParaRPr lang="pt-BR" dirty="0"/>
          </a:p>
        </p:txBody>
      </p:sp>
      <p:pic>
        <p:nvPicPr>
          <p:cNvPr id="4100" name="Picture 4" descr="image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132013"/>
            <a:ext cx="2527300" cy="38798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EB2DE1E8-AE7D-407C-BFFA-8FF7F5204849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10</a:t>
            </a:fld>
            <a:endParaRPr lang="pt-BR"/>
          </a:p>
        </p:txBody>
      </p:sp>
      <p:sp>
        <p:nvSpPr>
          <p:cNvPr id="14338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3654425"/>
            <a:ext cx="7615237" cy="22907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3800">
                <a:solidFill>
                  <a:srgbClr val="687995"/>
                </a:solidFill>
              </a:rPr>
              <a:t>A </a:t>
            </a:r>
            <a:r>
              <a:rPr lang="pt-BR" sz="3800" b="1">
                <a:solidFill>
                  <a:srgbClr val="687995"/>
                </a:solidFill>
              </a:rPr>
              <a:t>educação</a:t>
            </a:r>
            <a:r>
              <a:rPr lang="pt-BR" sz="3800">
                <a:solidFill>
                  <a:srgbClr val="687995"/>
                </a:solidFill>
              </a:rPr>
              <a:t> para a </a:t>
            </a:r>
            <a:r>
              <a:rPr lang="pt-BR" sz="3800" b="1">
                <a:solidFill>
                  <a:srgbClr val="687995"/>
                </a:solidFill>
              </a:rPr>
              <a:t>mediunidade</a:t>
            </a:r>
            <a:r>
              <a:rPr lang="pt-BR" sz="3800">
                <a:solidFill>
                  <a:srgbClr val="687995"/>
                </a:solidFill>
              </a:rPr>
              <a:t> deve iniciar-se por meio do cultivo da </a:t>
            </a:r>
            <a:r>
              <a:rPr lang="pt-BR" sz="3800" b="1">
                <a:solidFill>
                  <a:srgbClr val="687995"/>
                </a:solidFill>
              </a:rPr>
              <a:t>oração</a:t>
            </a:r>
            <a:r>
              <a:rPr lang="pt-BR" sz="3800">
                <a:solidFill>
                  <a:srgbClr val="687995"/>
                </a:solidFill>
              </a:rPr>
              <a:t> e assimilação dos </a:t>
            </a:r>
            <a:r>
              <a:rPr lang="pt-BR" sz="3800" b="1">
                <a:solidFill>
                  <a:srgbClr val="687995"/>
                </a:solidFill>
              </a:rPr>
              <a:t>valores</a:t>
            </a:r>
            <a:r>
              <a:rPr lang="pt-BR" sz="3800">
                <a:solidFill>
                  <a:srgbClr val="687995"/>
                </a:solidFill>
              </a:rPr>
              <a:t> </a:t>
            </a:r>
            <a:r>
              <a:rPr lang="pt-BR" sz="3800" b="1">
                <a:solidFill>
                  <a:srgbClr val="687995"/>
                </a:solidFill>
              </a:rPr>
              <a:t>morais</a:t>
            </a:r>
            <a:endParaRPr lang="pt-BR"/>
          </a:p>
        </p:txBody>
      </p:sp>
      <p:pic>
        <p:nvPicPr>
          <p:cNvPr id="14339" name="Picture 3" descr="ass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900113"/>
            <a:ext cx="3919537" cy="252253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4AA48C72-5F2E-40D7-A6D5-AD92606B2C74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11</a:t>
            </a:fld>
            <a:endParaRPr lang="pt-BR"/>
          </a:p>
        </p:txBody>
      </p:sp>
      <p:sp>
        <p:nvSpPr>
          <p:cNvPr id="15362" name="Rectangle 2"/>
          <p:cNvSpPr>
            <a:spLocks noGrp="1"/>
          </p:cNvSpPr>
          <p:nvPr>
            <p:ph type="body" idx="1"/>
          </p:nvPr>
        </p:nvSpPr>
        <p:spPr bwMode="auto">
          <a:xfrm>
            <a:off x="612775" y="3286274"/>
            <a:ext cx="7916863" cy="31670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3900" dirty="0" smtClean="0">
                <a:solidFill>
                  <a:srgbClr val="687995"/>
                </a:solidFill>
              </a:rPr>
              <a:t>A </a:t>
            </a:r>
            <a:r>
              <a:rPr lang="pt-BR" sz="3900" b="1" dirty="0">
                <a:solidFill>
                  <a:srgbClr val="687995"/>
                </a:solidFill>
              </a:rPr>
              <a:t>análise</a:t>
            </a:r>
            <a:r>
              <a:rPr lang="pt-BR" sz="3900" dirty="0">
                <a:solidFill>
                  <a:srgbClr val="687995"/>
                </a:solidFill>
              </a:rPr>
              <a:t> do </a:t>
            </a:r>
            <a:r>
              <a:rPr lang="pt-BR" sz="3900" b="1" dirty="0">
                <a:solidFill>
                  <a:srgbClr val="687995"/>
                </a:solidFill>
              </a:rPr>
              <a:t>comportamento</a:t>
            </a:r>
            <a:r>
              <a:rPr lang="pt-BR" sz="3900" dirty="0">
                <a:solidFill>
                  <a:srgbClr val="687995"/>
                </a:solidFill>
              </a:rPr>
              <a:t> </a:t>
            </a:r>
            <a:r>
              <a:rPr lang="pt-BR" sz="3900" b="1" dirty="0">
                <a:solidFill>
                  <a:srgbClr val="687995"/>
                </a:solidFill>
              </a:rPr>
              <a:t>íntimo</a:t>
            </a:r>
            <a:r>
              <a:rPr lang="pt-BR" sz="3900" dirty="0">
                <a:solidFill>
                  <a:srgbClr val="687995"/>
                </a:solidFill>
              </a:rPr>
              <a:t> propicia, no início, o </a:t>
            </a:r>
            <a:r>
              <a:rPr lang="pt-BR" sz="3900" b="1" dirty="0">
                <a:solidFill>
                  <a:srgbClr val="687995"/>
                </a:solidFill>
              </a:rPr>
              <a:t>autodescobrimento</a:t>
            </a:r>
            <a:r>
              <a:rPr lang="pt-BR" sz="3900" dirty="0">
                <a:solidFill>
                  <a:srgbClr val="687995"/>
                </a:solidFill>
              </a:rPr>
              <a:t>, depois</a:t>
            </a:r>
          </a:p>
          <a:p>
            <a:r>
              <a:rPr lang="pt-BR" sz="3900" dirty="0">
                <a:solidFill>
                  <a:srgbClr val="687995"/>
                </a:solidFill>
              </a:rPr>
              <a:t>o </a:t>
            </a:r>
            <a:r>
              <a:rPr lang="pt-BR" sz="3900" b="1" dirty="0" smtClean="0">
                <a:solidFill>
                  <a:srgbClr val="687995"/>
                </a:solidFill>
              </a:rPr>
              <a:t>autodomínio</a:t>
            </a:r>
            <a:r>
              <a:rPr lang="pt-BR" sz="3900" dirty="0" smtClean="0">
                <a:solidFill>
                  <a:srgbClr val="687995"/>
                </a:solidFill>
              </a:rPr>
              <a:t> </a:t>
            </a:r>
            <a:r>
              <a:rPr lang="pt-BR" sz="3900" dirty="0">
                <a:solidFill>
                  <a:srgbClr val="687995"/>
                </a:solidFill>
              </a:rPr>
              <a:t>e, numa fase </a:t>
            </a:r>
            <a:r>
              <a:rPr lang="pt-BR" sz="3900" dirty="0" smtClean="0">
                <a:solidFill>
                  <a:srgbClr val="687995"/>
                </a:solidFill>
              </a:rPr>
              <a:t>posterior, </a:t>
            </a:r>
            <a:r>
              <a:rPr lang="pt-BR" sz="3900" dirty="0">
                <a:solidFill>
                  <a:srgbClr val="687995"/>
                </a:solidFill>
              </a:rPr>
              <a:t>a </a:t>
            </a:r>
            <a:r>
              <a:rPr lang="pt-BR" sz="3900" b="1" dirty="0" smtClean="0">
                <a:solidFill>
                  <a:srgbClr val="687995"/>
                </a:solidFill>
              </a:rPr>
              <a:t>autoiluminação</a:t>
            </a:r>
            <a:r>
              <a:rPr lang="pt-BR" sz="2000" i="1" dirty="0" smtClean="0">
                <a:solidFill>
                  <a:srgbClr val="687995"/>
                </a:solidFill>
              </a:rPr>
              <a:t> </a:t>
            </a:r>
            <a:r>
              <a:rPr lang="pt-BR" sz="2000" i="1" dirty="0">
                <a:solidFill>
                  <a:srgbClr val="687995"/>
                </a:solidFill>
              </a:rPr>
              <a:t>Pág.70</a:t>
            </a:r>
            <a:endParaRPr lang="pt-BR" sz="2000" dirty="0"/>
          </a:p>
        </p:txBody>
      </p:sp>
      <p:pic>
        <p:nvPicPr>
          <p:cNvPr id="15363" name="Picture 3" descr="ass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700088"/>
            <a:ext cx="4068763" cy="24828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1BDC0E9A-6E60-43DB-9ACB-5762C7750813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12</a:t>
            </a:fld>
            <a:endParaRPr lang="pt-BR"/>
          </a:p>
        </p:txBody>
      </p:sp>
      <p:sp>
        <p:nvSpPr>
          <p:cNvPr id="16386" name="Rectangle 2"/>
          <p:cNvSpPr>
            <a:spLocks noGrp="1"/>
          </p:cNvSpPr>
          <p:nvPr>
            <p:ph type="body" idx="1"/>
          </p:nvPr>
        </p:nvSpPr>
        <p:spPr bwMode="auto">
          <a:xfrm>
            <a:off x="725488" y="3752850"/>
            <a:ext cx="7691437" cy="25574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000" dirty="0" smtClean="0">
                <a:solidFill>
                  <a:srgbClr val="687995"/>
                </a:solidFill>
              </a:rPr>
              <a:t>Há relação </a:t>
            </a:r>
            <a:r>
              <a:rPr lang="pt-BR" sz="4000" dirty="0">
                <a:solidFill>
                  <a:srgbClr val="687995"/>
                </a:solidFill>
              </a:rPr>
              <a:t>muito estreita entre a </a:t>
            </a:r>
            <a:r>
              <a:rPr lang="pt-BR" sz="4000" b="1" dirty="0">
                <a:solidFill>
                  <a:srgbClr val="687995"/>
                </a:solidFill>
              </a:rPr>
              <a:t>educação para a vida</a:t>
            </a:r>
          </a:p>
          <a:p>
            <a:r>
              <a:rPr lang="pt-BR" sz="4000" dirty="0">
                <a:solidFill>
                  <a:srgbClr val="687995"/>
                </a:solidFill>
              </a:rPr>
              <a:t>e a </a:t>
            </a:r>
            <a:r>
              <a:rPr lang="pt-BR" sz="4000" b="1" dirty="0">
                <a:solidFill>
                  <a:srgbClr val="687995"/>
                </a:solidFill>
              </a:rPr>
              <a:t>educação para a </a:t>
            </a:r>
            <a:r>
              <a:rPr lang="pt-BR" sz="4000" b="1" dirty="0" smtClean="0">
                <a:solidFill>
                  <a:srgbClr val="687995"/>
                </a:solidFill>
              </a:rPr>
              <a:t>mediunidade</a:t>
            </a:r>
            <a:r>
              <a:rPr lang="pt-BR" sz="2800" i="1" dirty="0" smtClean="0">
                <a:solidFill>
                  <a:srgbClr val="687995"/>
                </a:solidFill>
              </a:rPr>
              <a:t> </a:t>
            </a:r>
            <a:r>
              <a:rPr lang="pt-BR" sz="2400" i="1" dirty="0">
                <a:solidFill>
                  <a:srgbClr val="687995"/>
                </a:solidFill>
              </a:rPr>
              <a:t>Pág.70</a:t>
            </a:r>
            <a:endParaRPr lang="pt-BR" dirty="0"/>
          </a:p>
        </p:txBody>
      </p:sp>
      <p:pic>
        <p:nvPicPr>
          <p:cNvPr id="16387" name="Picture 3" descr="ass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882650"/>
            <a:ext cx="4670425" cy="2540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image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AutoShape 2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CA31AB69-CCE2-46AF-A74E-6569C5491BFC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13</a:t>
            </a:fld>
            <a:endParaRPr lang="pt-BR"/>
          </a:p>
        </p:txBody>
      </p:sp>
      <p:sp>
        <p:nvSpPr>
          <p:cNvPr id="17411" name="AutoShape 3"/>
          <p:cNvSpPr>
            <a:spLocks/>
          </p:cNvSpPr>
          <p:nvPr/>
        </p:nvSpPr>
        <p:spPr bwMode="auto">
          <a:xfrm>
            <a:off x="862013" y="549275"/>
            <a:ext cx="685165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r>
              <a:rPr lang="pt-B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Mediunidade com </a:t>
            </a:r>
            <a:r>
              <a:rPr lang="pt-BR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segurança</a:t>
            </a:r>
            <a:endParaRPr lang="pt-BR" dirty="0"/>
          </a:p>
        </p:txBody>
      </p:sp>
      <p:sp>
        <p:nvSpPr>
          <p:cNvPr id="17412" name="AutoShape 4"/>
          <p:cNvSpPr>
            <a:spLocks/>
          </p:cNvSpPr>
          <p:nvPr/>
        </p:nvSpPr>
        <p:spPr bwMode="auto">
          <a:xfrm>
            <a:off x="457200" y="4652963"/>
            <a:ext cx="8229600" cy="14097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400" dirty="0" smtClean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Tem-se </a:t>
            </a:r>
            <a:r>
              <a:rPr lang="pt-BR" sz="44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que </a:t>
            </a:r>
            <a:r>
              <a:rPr lang="pt-BR" sz="44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compreender</a:t>
            </a:r>
            <a:r>
              <a:rPr lang="pt-BR" sz="44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 </a:t>
            </a:r>
            <a:r>
              <a:rPr lang="pt-BR" sz="44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finalidade</a:t>
            </a:r>
            <a:r>
              <a:rPr lang="pt-BR" sz="44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do intercâmbio </a:t>
            </a:r>
            <a:endParaRPr lang="pt-BR" dirty="0"/>
          </a:p>
        </p:txBody>
      </p:sp>
      <p:pic>
        <p:nvPicPr>
          <p:cNvPr id="17413" name="Picture 5" descr="image2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1778000"/>
            <a:ext cx="2011363" cy="26860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image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AutoShape 2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7714345C-7D42-4D65-81B9-C4D251CFBCDC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14</a:t>
            </a:fld>
            <a:endParaRPr lang="pt-BR"/>
          </a:p>
        </p:txBody>
      </p:sp>
      <p:sp>
        <p:nvSpPr>
          <p:cNvPr id="18435" name="AutoShape 3"/>
          <p:cNvSpPr>
            <a:spLocks/>
          </p:cNvSpPr>
          <p:nvPr/>
        </p:nvSpPr>
        <p:spPr bwMode="auto">
          <a:xfrm>
            <a:off x="862013" y="549275"/>
            <a:ext cx="685165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r>
              <a:rPr lang="pt-B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Mediunidade com </a:t>
            </a:r>
            <a:r>
              <a:rPr lang="pt-BR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segurança</a:t>
            </a:r>
            <a:endParaRPr lang="pt-BR" dirty="0"/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457200" y="4219575"/>
            <a:ext cx="8229600" cy="22367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400" dirty="0" smtClean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Tem-se </a:t>
            </a:r>
            <a:r>
              <a:rPr lang="pt-BR" sz="44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que </a:t>
            </a:r>
            <a:r>
              <a:rPr lang="pt-BR" sz="44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compreender</a:t>
            </a:r>
            <a:r>
              <a:rPr lang="pt-BR" sz="44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 </a:t>
            </a:r>
            <a:r>
              <a:rPr lang="pt-BR" sz="44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influência</a:t>
            </a:r>
            <a:r>
              <a:rPr lang="pt-BR" sz="44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pessoal e moral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defTabSz="914400"/>
            <a:r>
              <a:rPr lang="pt-BR" sz="44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</a:t>
            </a:r>
            <a:r>
              <a:rPr lang="pt-BR" sz="44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médium</a:t>
            </a:r>
            <a:r>
              <a:rPr lang="pt-BR" sz="44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e do </a:t>
            </a:r>
            <a:r>
              <a:rPr lang="pt-BR" sz="44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meio</a:t>
            </a:r>
            <a:endParaRPr lang="pt-BR" dirty="0"/>
          </a:p>
        </p:txBody>
      </p:sp>
      <p:pic>
        <p:nvPicPr>
          <p:cNvPr id="18437" name="Picture 5" descr="image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804988"/>
            <a:ext cx="2227263" cy="2303462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image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AutoShape 2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E24A5D82-D373-47B4-8DBA-1B339495C258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15</a:t>
            </a:fld>
            <a:endParaRPr lang="pt-BR"/>
          </a:p>
        </p:txBody>
      </p:sp>
      <p:sp>
        <p:nvSpPr>
          <p:cNvPr id="19459" name="AutoShape 3"/>
          <p:cNvSpPr>
            <a:spLocks/>
          </p:cNvSpPr>
          <p:nvPr/>
        </p:nvSpPr>
        <p:spPr bwMode="auto">
          <a:xfrm>
            <a:off x="862013" y="549275"/>
            <a:ext cx="685165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r>
              <a:rPr lang="pt-B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Mediunidade com </a:t>
            </a:r>
            <a:r>
              <a:rPr lang="pt-BR" sz="4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segurança</a:t>
            </a:r>
            <a:endParaRPr lang="pt-BR" dirty="0"/>
          </a:p>
        </p:txBody>
      </p:sp>
      <p:sp>
        <p:nvSpPr>
          <p:cNvPr id="19460" name="AutoShape 4"/>
          <p:cNvSpPr>
            <a:spLocks/>
          </p:cNvSpPr>
          <p:nvPr/>
        </p:nvSpPr>
        <p:spPr bwMode="auto">
          <a:xfrm>
            <a:off x="457200" y="2492375"/>
            <a:ext cx="8229600" cy="32400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800" dirty="0" smtClean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Tem-se </a:t>
            </a:r>
            <a:r>
              <a:rPr lang="pt-BR" sz="48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que compreender a metodologia para </a:t>
            </a:r>
            <a:r>
              <a:rPr lang="pt-BR" sz="48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distinguir</a:t>
            </a:r>
            <a:r>
              <a:rPr lang="pt-BR" sz="48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a </a:t>
            </a:r>
            <a:r>
              <a:rPr lang="pt-BR" sz="48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qualidade</a:t>
            </a:r>
            <a:r>
              <a:rPr lang="pt-BR" sz="48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pt-BR" sz="48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moral</a:t>
            </a:r>
            <a:r>
              <a:rPr lang="pt-BR" sz="48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dos </a:t>
            </a:r>
            <a:r>
              <a:rPr lang="pt-BR" sz="48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Espíritos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imag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AutoShape 2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F2F51241-D093-4847-91AE-7BA08523D577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16</a:t>
            </a:fld>
            <a:endParaRPr lang="pt-BR"/>
          </a:p>
        </p:txBody>
      </p:sp>
      <p:sp>
        <p:nvSpPr>
          <p:cNvPr id="20483" name="AutoShape 3"/>
          <p:cNvSpPr>
            <a:spLocks/>
          </p:cNvSpPr>
          <p:nvPr/>
        </p:nvSpPr>
        <p:spPr bwMode="auto">
          <a:xfrm>
            <a:off x="1763713" y="3500438"/>
            <a:ext cx="5614987" cy="1081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6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9. Exercício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E5013254-D62A-4771-B352-B2A573B8E800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17</a:t>
            </a:fld>
            <a:endParaRPr lang="pt-BR"/>
          </a:p>
        </p:txBody>
      </p:sp>
      <p:sp>
        <p:nvSpPr>
          <p:cNvPr id="21506" name="Rectangle 2"/>
          <p:cNvSpPr>
            <a:spLocks noGrp="1"/>
          </p:cNvSpPr>
          <p:nvPr>
            <p:ph type="body" idx="1"/>
          </p:nvPr>
        </p:nvSpPr>
        <p:spPr bwMode="auto">
          <a:xfrm>
            <a:off x="621159" y="1052736"/>
            <a:ext cx="7911281" cy="504056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000" b="1" dirty="0" smtClean="0">
                <a:solidFill>
                  <a:srgbClr val="687995"/>
                </a:solidFill>
              </a:rPr>
              <a:t>Não </a:t>
            </a:r>
            <a:r>
              <a:rPr lang="pt-BR" sz="4000" b="1" dirty="0">
                <a:solidFill>
                  <a:srgbClr val="687995"/>
                </a:solidFill>
              </a:rPr>
              <a:t>é recomendável</a:t>
            </a:r>
            <a:r>
              <a:rPr lang="pt-BR" sz="4000" dirty="0">
                <a:solidFill>
                  <a:srgbClr val="687995"/>
                </a:solidFill>
              </a:rPr>
              <a:t> desenvolvimentos </a:t>
            </a:r>
            <a:r>
              <a:rPr lang="pt-BR" sz="4000" dirty="0" smtClean="0">
                <a:solidFill>
                  <a:srgbClr val="687995"/>
                </a:solidFill>
              </a:rPr>
              <a:t>apressados</a:t>
            </a:r>
          </a:p>
          <a:p>
            <a:r>
              <a:rPr lang="pt-BR" sz="4000" dirty="0" smtClean="0">
                <a:solidFill>
                  <a:srgbClr val="687995"/>
                </a:solidFill>
              </a:rPr>
              <a:t>em </a:t>
            </a:r>
            <a:r>
              <a:rPr lang="pt-BR" sz="4000" dirty="0">
                <a:solidFill>
                  <a:srgbClr val="687995"/>
                </a:solidFill>
              </a:rPr>
              <a:t>grupos desestruturados ou em reuniões </a:t>
            </a:r>
            <a:r>
              <a:rPr lang="pt-BR" sz="4000" dirty="0" smtClean="0">
                <a:solidFill>
                  <a:srgbClr val="687995"/>
                </a:solidFill>
              </a:rPr>
              <a:t>familiares não avalizadas pelos bons Espíritos</a:t>
            </a:r>
          </a:p>
          <a:p>
            <a:endParaRPr lang="pt-BR" sz="4000" dirty="0" smtClean="0">
              <a:solidFill>
                <a:srgbClr val="687995"/>
              </a:solidFill>
            </a:endParaRPr>
          </a:p>
          <a:p>
            <a:r>
              <a:rPr lang="pt-BR" sz="4000" dirty="0" smtClean="0">
                <a:solidFill>
                  <a:srgbClr val="687995"/>
                </a:solidFill>
              </a:rPr>
              <a:t>Esse </a:t>
            </a:r>
            <a:r>
              <a:rPr lang="pt-BR" sz="4000" dirty="0">
                <a:solidFill>
                  <a:srgbClr val="687995"/>
                </a:solidFill>
              </a:rPr>
              <a:t>tempo de improvisação já </a:t>
            </a:r>
            <a:r>
              <a:rPr lang="pt-BR" sz="4000" dirty="0" smtClean="0">
                <a:solidFill>
                  <a:srgbClr val="687995"/>
                </a:solidFill>
              </a:rPr>
              <a:t>passou</a:t>
            </a:r>
            <a:r>
              <a:rPr lang="pt-BR" sz="2800" i="1" dirty="0" smtClean="0">
                <a:solidFill>
                  <a:srgbClr val="687995"/>
                </a:solidFill>
              </a:rPr>
              <a:t> </a:t>
            </a:r>
            <a:r>
              <a:rPr lang="pt-BR" sz="2400" i="1" dirty="0">
                <a:solidFill>
                  <a:srgbClr val="687995"/>
                </a:solidFill>
              </a:rPr>
              <a:t>Pág. 64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0F581F9C-64C9-44D2-81C1-41DEA47A6ED8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18</a:t>
            </a:fld>
            <a:endParaRPr lang="pt-BR"/>
          </a:p>
        </p:txBody>
      </p:sp>
      <p:sp>
        <p:nvSpPr>
          <p:cNvPr id="22530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1779588"/>
            <a:ext cx="7616825" cy="34496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b="1" dirty="0" smtClean="0">
                <a:solidFill>
                  <a:srgbClr val="687995"/>
                </a:solidFill>
              </a:rPr>
              <a:t>Não</a:t>
            </a:r>
            <a:r>
              <a:rPr lang="pt-BR" dirty="0" smtClean="0">
                <a:solidFill>
                  <a:srgbClr val="687995"/>
                </a:solidFill>
              </a:rPr>
              <a:t> </a:t>
            </a:r>
            <a:r>
              <a:rPr lang="pt-BR" b="1" dirty="0">
                <a:solidFill>
                  <a:srgbClr val="687995"/>
                </a:solidFill>
              </a:rPr>
              <a:t>resistir à onda mental </a:t>
            </a:r>
            <a:r>
              <a:rPr lang="pt-BR" dirty="0">
                <a:solidFill>
                  <a:srgbClr val="687995"/>
                </a:solidFill>
              </a:rPr>
              <a:t>que o alcança, ainda que acompanhada de fortes emoções e sensações </a:t>
            </a:r>
            <a:r>
              <a:rPr lang="pt-BR" dirty="0" smtClean="0">
                <a:solidFill>
                  <a:srgbClr val="687995"/>
                </a:solidFill>
              </a:rPr>
              <a:t>desconfortantes</a:t>
            </a:r>
            <a:r>
              <a:rPr lang="pt-BR" sz="2800" i="1" dirty="0" smtClean="0">
                <a:solidFill>
                  <a:srgbClr val="687995"/>
                </a:solidFill>
              </a:rPr>
              <a:t> </a:t>
            </a:r>
            <a:r>
              <a:rPr lang="pt-BR" sz="2400" i="1" dirty="0">
                <a:solidFill>
                  <a:srgbClr val="687995"/>
                </a:solidFill>
              </a:rPr>
              <a:t>Pág.74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26717347-975F-41FD-B853-BC1AF76BFA4C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19</a:t>
            </a:fld>
            <a:endParaRPr lang="pt-BR"/>
          </a:p>
        </p:txBody>
      </p:sp>
      <p:sp>
        <p:nvSpPr>
          <p:cNvPr id="23554" name="Rectangle 2"/>
          <p:cNvSpPr>
            <a:spLocks noGrp="1"/>
          </p:cNvSpPr>
          <p:nvPr>
            <p:ph type="body" idx="1"/>
          </p:nvPr>
        </p:nvSpPr>
        <p:spPr bwMode="auto">
          <a:xfrm>
            <a:off x="467544" y="4509120"/>
            <a:ext cx="8136904" cy="147099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000" b="1" dirty="0" smtClean="0">
                <a:solidFill>
                  <a:srgbClr val="687995"/>
                </a:solidFill>
              </a:rPr>
              <a:t>Resistências</a:t>
            </a:r>
            <a:r>
              <a:rPr lang="pt-BR" sz="4000" dirty="0" smtClean="0">
                <a:solidFill>
                  <a:srgbClr val="687995"/>
                </a:solidFill>
              </a:rPr>
              <a:t> </a:t>
            </a:r>
            <a:r>
              <a:rPr lang="pt-BR" sz="4000" b="1" dirty="0">
                <a:solidFill>
                  <a:srgbClr val="687995"/>
                </a:solidFill>
              </a:rPr>
              <a:t>provocam</a:t>
            </a:r>
            <a:r>
              <a:rPr lang="pt-BR" sz="4000" dirty="0">
                <a:solidFill>
                  <a:srgbClr val="687995"/>
                </a:solidFill>
              </a:rPr>
              <a:t> </a:t>
            </a:r>
            <a:r>
              <a:rPr lang="pt-BR" sz="4000" dirty="0" smtClean="0">
                <a:solidFill>
                  <a:srgbClr val="687995"/>
                </a:solidFill>
              </a:rPr>
              <a:t>obstáculos energéticos e </a:t>
            </a:r>
            <a:r>
              <a:rPr lang="pt-BR" sz="4000" b="1" dirty="0" smtClean="0">
                <a:solidFill>
                  <a:srgbClr val="687995"/>
                </a:solidFill>
              </a:rPr>
              <a:t>mal-estar</a:t>
            </a:r>
            <a:endParaRPr lang="pt-BR" dirty="0"/>
          </a:p>
        </p:txBody>
      </p:sp>
      <p:pic>
        <p:nvPicPr>
          <p:cNvPr id="23555" name="Picture 3" descr="ass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37" y="1124744"/>
            <a:ext cx="4195895" cy="3146921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AutoShape 2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C55CFD74-2557-4CF7-ABF9-37933F37E684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</a:t>
            </a:fld>
            <a:endParaRPr lang="pt-BR"/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1763713" y="3500438"/>
            <a:ext cx="5614987" cy="1081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6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7. Vivência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1A70304C-84DE-45AE-B780-136FE7BED702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20</a:t>
            </a:fld>
            <a:endParaRPr lang="pt-BR"/>
          </a:p>
        </p:txBody>
      </p:sp>
      <p:sp>
        <p:nvSpPr>
          <p:cNvPr id="24578" name="Rectangle 2"/>
          <p:cNvSpPr>
            <a:spLocks noGrp="1"/>
          </p:cNvSpPr>
          <p:nvPr>
            <p:ph type="body" idx="1"/>
          </p:nvPr>
        </p:nvSpPr>
        <p:spPr bwMode="auto">
          <a:xfrm>
            <a:off x="467545" y="1556792"/>
            <a:ext cx="8280919" cy="372697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pt-BR" sz="3900" b="1" dirty="0" smtClean="0">
                <a:solidFill>
                  <a:srgbClr val="687995"/>
                </a:solidFill>
              </a:rPr>
              <a:t>Nunca </a:t>
            </a:r>
            <a:r>
              <a:rPr lang="pt-BR" sz="3900" b="1" dirty="0">
                <a:solidFill>
                  <a:srgbClr val="687995"/>
                </a:solidFill>
              </a:rPr>
              <a:t>entregar-se </a:t>
            </a:r>
            <a:r>
              <a:rPr lang="pt-BR" sz="3900" dirty="0">
                <a:solidFill>
                  <a:srgbClr val="687995"/>
                </a:solidFill>
              </a:rPr>
              <a:t>em </a:t>
            </a:r>
            <a:r>
              <a:rPr lang="pt-BR" sz="3900" dirty="0" smtClean="0">
                <a:solidFill>
                  <a:srgbClr val="687995"/>
                </a:solidFill>
              </a:rPr>
              <a:t>totalidade</a:t>
            </a:r>
          </a:p>
          <a:p>
            <a:pPr>
              <a:spcBef>
                <a:spcPts val="0"/>
              </a:spcBef>
            </a:pPr>
            <a:r>
              <a:rPr lang="pt-BR" sz="3900" dirty="0" smtClean="0">
                <a:solidFill>
                  <a:srgbClr val="687995"/>
                </a:solidFill>
              </a:rPr>
              <a:t>a </a:t>
            </a:r>
            <a:r>
              <a:rPr lang="pt-BR" sz="3900" dirty="0">
                <a:solidFill>
                  <a:srgbClr val="687995"/>
                </a:solidFill>
              </a:rPr>
              <a:t>ponto de permitir </a:t>
            </a:r>
            <a:r>
              <a:rPr lang="pt-BR" sz="3900" dirty="0" smtClean="0">
                <a:solidFill>
                  <a:srgbClr val="687995"/>
                </a:solidFill>
              </a:rPr>
              <a:t>a exacerbação </a:t>
            </a:r>
            <a:r>
              <a:rPr lang="pt-BR" sz="3900" dirty="0">
                <a:solidFill>
                  <a:srgbClr val="687995"/>
                </a:solidFill>
              </a:rPr>
              <a:t>nervosa, a manifestação </a:t>
            </a:r>
            <a:r>
              <a:rPr lang="pt-BR" sz="3900" dirty="0" smtClean="0">
                <a:solidFill>
                  <a:srgbClr val="687995"/>
                </a:solidFill>
              </a:rPr>
              <a:t>ruidosa ou a posição </a:t>
            </a:r>
            <a:r>
              <a:rPr lang="pt-BR" sz="3900" dirty="0">
                <a:solidFill>
                  <a:srgbClr val="687995"/>
                </a:solidFill>
              </a:rPr>
              <a:t>largada de se debruçar sobre a mesa ou comportamentos </a:t>
            </a:r>
            <a:r>
              <a:rPr lang="pt-BR" sz="3900" dirty="0" smtClean="0">
                <a:solidFill>
                  <a:srgbClr val="687995"/>
                </a:solidFill>
              </a:rPr>
              <a:t>equivalentes </a:t>
            </a:r>
            <a:r>
              <a:rPr lang="pt-BR" sz="2300" i="1" dirty="0">
                <a:solidFill>
                  <a:srgbClr val="687995"/>
                </a:solidFill>
              </a:rPr>
              <a:t>Pág.74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D7E8F654-F8F0-4CEC-AF7E-29493C585E1B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21</a:t>
            </a:fld>
            <a:endParaRPr lang="pt-BR"/>
          </a:p>
        </p:txBody>
      </p:sp>
      <p:sp>
        <p:nvSpPr>
          <p:cNvPr id="25602" name="Rectangle 2"/>
          <p:cNvSpPr>
            <a:spLocks noGrp="1"/>
          </p:cNvSpPr>
          <p:nvPr>
            <p:ph type="body" idx="1"/>
          </p:nvPr>
        </p:nvSpPr>
        <p:spPr bwMode="auto">
          <a:xfrm>
            <a:off x="430213" y="1284288"/>
            <a:ext cx="8281987" cy="444896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000" b="1" dirty="0" smtClean="0">
                <a:solidFill>
                  <a:srgbClr val="687995"/>
                </a:solidFill>
              </a:rPr>
              <a:t>Entre </a:t>
            </a:r>
            <a:r>
              <a:rPr lang="pt-BR" sz="4000" b="1" dirty="0">
                <a:solidFill>
                  <a:srgbClr val="687995"/>
                </a:solidFill>
              </a:rPr>
              <a:t>uma e outra</a:t>
            </a:r>
            <a:r>
              <a:rPr lang="pt-BR" sz="4000" dirty="0">
                <a:solidFill>
                  <a:srgbClr val="687995"/>
                </a:solidFill>
              </a:rPr>
              <a:t> (comunicação) será necessário </a:t>
            </a:r>
            <a:r>
              <a:rPr lang="pt-BR" sz="4000" b="1" dirty="0">
                <a:solidFill>
                  <a:srgbClr val="687995"/>
                </a:solidFill>
              </a:rPr>
              <a:t>esvaziar a mente</a:t>
            </a:r>
            <a:r>
              <a:rPr lang="pt-BR" sz="4000" dirty="0">
                <a:solidFill>
                  <a:srgbClr val="687995"/>
                </a:solidFill>
              </a:rPr>
              <a:t>, </a:t>
            </a:r>
            <a:r>
              <a:rPr lang="pt-BR" sz="4000" b="1" dirty="0">
                <a:solidFill>
                  <a:srgbClr val="687995"/>
                </a:solidFill>
              </a:rPr>
              <a:t>reorganizar</a:t>
            </a:r>
            <a:r>
              <a:rPr lang="pt-BR" sz="4000" dirty="0">
                <a:solidFill>
                  <a:srgbClr val="687995"/>
                </a:solidFill>
              </a:rPr>
              <a:t> as </a:t>
            </a:r>
            <a:r>
              <a:rPr lang="pt-BR" sz="4000" b="1" dirty="0">
                <a:solidFill>
                  <a:srgbClr val="687995"/>
                </a:solidFill>
              </a:rPr>
              <a:t>emoções</a:t>
            </a:r>
            <a:r>
              <a:rPr lang="pt-BR" sz="4000" dirty="0">
                <a:solidFill>
                  <a:srgbClr val="687995"/>
                </a:solidFill>
              </a:rPr>
              <a:t> e se </a:t>
            </a:r>
            <a:r>
              <a:rPr lang="pt-BR" sz="4000" b="1" dirty="0">
                <a:solidFill>
                  <a:srgbClr val="687995"/>
                </a:solidFill>
              </a:rPr>
              <a:t>recompor</a:t>
            </a:r>
            <a:r>
              <a:rPr lang="pt-BR" sz="4000" dirty="0">
                <a:solidFill>
                  <a:srgbClr val="687995"/>
                </a:solidFill>
              </a:rPr>
              <a:t>, a fim de que os </a:t>
            </a:r>
            <a:r>
              <a:rPr lang="pt-BR" sz="4000" b="1" dirty="0">
                <a:solidFill>
                  <a:srgbClr val="687995"/>
                </a:solidFill>
              </a:rPr>
              <a:t>resíduos psíquicos</a:t>
            </a:r>
            <a:r>
              <a:rPr lang="pt-BR" sz="4000" dirty="0">
                <a:solidFill>
                  <a:srgbClr val="687995"/>
                </a:solidFill>
              </a:rPr>
              <a:t> e mentais</a:t>
            </a:r>
          </a:p>
          <a:p>
            <a:r>
              <a:rPr lang="pt-BR" sz="4000" dirty="0">
                <a:solidFill>
                  <a:srgbClr val="687995"/>
                </a:solidFill>
              </a:rPr>
              <a:t>da primeira </a:t>
            </a:r>
            <a:r>
              <a:rPr lang="pt-BR" sz="4000" b="1" dirty="0">
                <a:solidFill>
                  <a:srgbClr val="687995"/>
                </a:solidFill>
              </a:rPr>
              <a:t>não interfiram</a:t>
            </a:r>
            <a:r>
              <a:rPr lang="pt-BR" sz="4000" dirty="0">
                <a:solidFill>
                  <a:srgbClr val="687995"/>
                </a:solidFill>
              </a:rPr>
              <a:t> na </a:t>
            </a:r>
            <a:r>
              <a:rPr lang="pt-BR" sz="4000" dirty="0" smtClean="0">
                <a:solidFill>
                  <a:srgbClr val="687995"/>
                </a:solidFill>
              </a:rPr>
              <a:t>segunda</a:t>
            </a:r>
            <a:r>
              <a:rPr lang="pt-BR" sz="2800" i="1" dirty="0" smtClean="0">
                <a:solidFill>
                  <a:srgbClr val="687995"/>
                </a:solidFill>
              </a:rPr>
              <a:t> </a:t>
            </a:r>
            <a:r>
              <a:rPr lang="pt-BR" sz="2400" i="1" dirty="0">
                <a:solidFill>
                  <a:srgbClr val="687995"/>
                </a:solidFill>
              </a:rPr>
              <a:t>Pág. 75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16381438-14C4-46A2-B474-4522FC8CC3D1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22</a:t>
            </a:fld>
            <a:endParaRPr lang="pt-BR"/>
          </a:p>
        </p:txBody>
      </p:sp>
      <p:sp>
        <p:nvSpPr>
          <p:cNvPr id="26626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1906588"/>
            <a:ext cx="7615237" cy="304323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000">
                <a:solidFill>
                  <a:srgbClr val="687995"/>
                </a:solidFill>
              </a:rPr>
              <a:t>O </a:t>
            </a:r>
            <a:r>
              <a:rPr lang="pt-BR" sz="4000" b="1">
                <a:solidFill>
                  <a:srgbClr val="687995"/>
                </a:solidFill>
              </a:rPr>
              <a:t>médium ostensivo</a:t>
            </a:r>
            <a:r>
              <a:rPr lang="pt-BR" sz="4000">
                <a:solidFill>
                  <a:srgbClr val="687995"/>
                </a:solidFill>
              </a:rPr>
              <a:t> está</a:t>
            </a:r>
          </a:p>
          <a:p>
            <a:r>
              <a:rPr lang="pt-BR" sz="4000">
                <a:solidFill>
                  <a:srgbClr val="687995"/>
                </a:solidFill>
              </a:rPr>
              <a:t>em </a:t>
            </a:r>
            <a:r>
              <a:rPr lang="pt-BR" sz="4000" b="1">
                <a:solidFill>
                  <a:srgbClr val="687995"/>
                </a:solidFill>
              </a:rPr>
              <a:t>aprendizado</a:t>
            </a:r>
            <a:r>
              <a:rPr lang="pt-BR" sz="4000">
                <a:solidFill>
                  <a:srgbClr val="687995"/>
                </a:solidFill>
              </a:rPr>
              <a:t> espírita, precisando </a:t>
            </a:r>
            <a:r>
              <a:rPr lang="pt-BR" sz="4000" b="1">
                <a:solidFill>
                  <a:srgbClr val="687995"/>
                </a:solidFill>
              </a:rPr>
              <a:t>acompanhar</a:t>
            </a:r>
            <a:r>
              <a:rPr lang="pt-BR" sz="4000">
                <a:solidFill>
                  <a:srgbClr val="687995"/>
                </a:solidFill>
              </a:rPr>
              <a:t> algumas </a:t>
            </a:r>
            <a:r>
              <a:rPr lang="pt-BR" sz="4000" b="1">
                <a:solidFill>
                  <a:srgbClr val="687995"/>
                </a:solidFill>
              </a:rPr>
              <a:t>comunicações</a:t>
            </a:r>
          </a:p>
          <a:p>
            <a:r>
              <a:rPr lang="pt-BR" sz="4000">
                <a:solidFill>
                  <a:srgbClr val="687995"/>
                </a:solidFill>
              </a:rPr>
              <a:t>para instruir-se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1383C4DC-BBFB-43FD-9D8A-8E5E63E52D14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23</a:t>
            </a:fld>
            <a:endParaRPr lang="pt-BR"/>
          </a:p>
        </p:txBody>
      </p:sp>
      <p:sp>
        <p:nvSpPr>
          <p:cNvPr id="27650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3813175"/>
            <a:ext cx="7615237" cy="25098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000">
                <a:solidFill>
                  <a:srgbClr val="687995"/>
                </a:solidFill>
              </a:rPr>
              <a:t>O </a:t>
            </a:r>
            <a:r>
              <a:rPr lang="pt-BR" sz="4000" b="1">
                <a:solidFill>
                  <a:srgbClr val="687995"/>
                </a:solidFill>
              </a:rPr>
              <a:t>médium</a:t>
            </a:r>
            <a:r>
              <a:rPr lang="pt-BR" sz="4000">
                <a:solidFill>
                  <a:srgbClr val="687995"/>
                </a:solidFill>
              </a:rPr>
              <a:t> de </a:t>
            </a:r>
            <a:r>
              <a:rPr lang="pt-BR" sz="4000" b="1">
                <a:solidFill>
                  <a:srgbClr val="687995"/>
                </a:solidFill>
              </a:rPr>
              <a:t>apoio</a:t>
            </a:r>
            <a:r>
              <a:rPr lang="pt-BR" sz="4000">
                <a:solidFill>
                  <a:srgbClr val="687995"/>
                </a:solidFill>
              </a:rPr>
              <a:t> irradia plasma psíquico e mental utilizado nas terapias aos Espíritos sofredores</a:t>
            </a:r>
            <a:endParaRPr lang="pt-BR"/>
          </a:p>
        </p:txBody>
      </p:sp>
      <p:pic>
        <p:nvPicPr>
          <p:cNvPr id="27651" name="Picture 3" descr="ass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862013"/>
            <a:ext cx="4097337" cy="27305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4D13D341-EA7C-43DF-B4AE-2678A99B6527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24</a:t>
            </a:fld>
            <a:endParaRPr lang="pt-BR"/>
          </a:p>
        </p:txBody>
      </p:sp>
      <p:sp>
        <p:nvSpPr>
          <p:cNvPr id="28674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1700808"/>
            <a:ext cx="7615237" cy="34924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dirty="0">
                <a:solidFill>
                  <a:srgbClr val="687995"/>
                </a:solidFill>
              </a:rPr>
              <a:t>No </a:t>
            </a:r>
            <a:r>
              <a:rPr lang="pt-BR" b="1" dirty="0">
                <a:solidFill>
                  <a:srgbClr val="687995"/>
                </a:solidFill>
              </a:rPr>
              <a:t>médium</a:t>
            </a:r>
            <a:r>
              <a:rPr lang="pt-BR" dirty="0">
                <a:solidFill>
                  <a:srgbClr val="687995"/>
                </a:solidFill>
              </a:rPr>
              <a:t> de </a:t>
            </a:r>
            <a:r>
              <a:rPr lang="pt-BR" b="1" dirty="0">
                <a:solidFill>
                  <a:srgbClr val="687995"/>
                </a:solidFill>
              </a:rPr>
              <a:t>apoio</a:t>
            </a:r>
            <a:r>
              <a:rPr lang="pt-BR" dirty="0">
                <a:solidFill>
                  <a:srgbClr val="687995"/>
                </a:solidFill>
              </a:rPr>
              <a:t> pode </a:t>
            </a:r>
            <a:r>
              <a:rPr lang="pt-BR" b="1" dirty="0">
                <a:solidFill>
                  <a:srgbClr val="687995"/>
                </a:solidFill>
              </a:rPr>
              <a:t>eclodir</a:t>
            </a:r>
            <a:r>
              <a:rPr lang="pt-BR" dirty="0">
                <a:solidFill>
                  <a:srgbClr val="687995"/>
                </a:solidFill>
              </a:rPr>
              <a:t> a </a:t>
            </a:r>
            <a:r>
              <a:rPr lang="pt-BR" b="1" dirty="0" err="1">
                <a:solidFill>
                  <a:srgbClr val="687995"/>
                </a:solidFill>
              </a:rPr>
              <a:t>ostensividade</a:t>
            </a:r>
            <a:r>
              <a:rPr lang="pt-BR" dirty="0">
                <a:solidFill>
                  <a:srgbClr val="687995"/>
                </a:solidFill>
              </a:rPr>
              <a:t>, ou </a:t>
            </a:r>
            <a:r>
              <a:rPr lang="pt-BR" b="1" dirty="0">
                <a:solidFill>
                  <a:srgbClr val="687995"/>
                </a:solidFill>
              </a:rPr>
              <a:t>aguçar</a:t>
            </a:r>
            <a:r>
              <a:rPr lang="pt-BR" dirty="0">
                <a:solidFill>
                  <a:srgbClr val="687995"/>
                </a:solidFill>
              </a:rPr>
              <a:t> a </a:t>
            </a:r>
            <a:r>
              <a:rPr lang="pt-BR" b="1" dirty="0" smtClean="0">
                <a:solidFill>
                  <a:srgbClr val="687995"/>
                </a:solidFill>
              </a:rPr>
              <a:t>intuição,</a:t>
            </a:r>
            <a:r>
              <a:rPr lang="pt-BR" dirty="0" smtClean="0">
                <a:solidFill>
                  <a:srgbClr val="687995"/>
                </a:solidFill>
              </a:rPr>
              <a:t> </a:t>
            </a:r>
            <a:r>
              <a:rPr lang="pt-BR" dirty="0">
                <a:solidFill>
                  <a:srgbClr val="687995"/>
                </a:solidFill>
              </a:rPr>
              <a:t>surgindo</a:t>
            </a:r>
          </a:p>
          <a:p>
            <a:r>
              <a:rPr lang="pt-BR" dirty="0">
                <a:solidFill>
                  <a:srgbClr val="687995"/>
                </a:solidFill>
              </a:rPr>
              <a:t>o compromisso com a </a:t>
            </a:r>
            <a:r>
              <a:rPr lang="pt-BR" b="1" dirty="0">
                <a:solidFill>
                  <a:srgbClr val="687995"/>
                </a:solidFill>
              </a:rPr>
              <a:t>doutrinação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B46AAF7E-775F-4D11-8CBC-DFE445B5F519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25</a:t>
            </a:fld>
            <a:endParaRPr lang="pt-BR"/>
          </a:p>
        </p:txBody>
      </p:sp>
      <p:sp>
        <p:nvSpPr>
          <p:cNvPr id="29698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1831653"/>
            <a:ext cx="7615237" cy="325353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000" dirty="0">
                <a:solidFill>
                  <a:srgbClr val="687995"/>
                </a:solidFill>
              </a:rPr>
              <a:t>O indício para a </a:t>
            </a:r>
            <a:r>
              <a:rPr lang="pt-BR" sz="4000" dirty="0" smtClean="0">
                <a:solidFill>
                  <a:srgbClr val="687995"/>
                </a:solidFill>
              </a:rPr>
              <a:t>doutrinação é certa </a:t>
            </a:r>
            <a:r>
              <a:rPr lang="pt-BR" sz="4000" dirty="0">
                <a:solidFill>
                  <a:srgbClr val="687995"/>
                </a:solidFill>
              </a:rPr>
              <a:t>clareza do </a:t>
            </a:r>
            <a:r>
              <a:rPr lang="pt-BR" sz="4000" dirty="0" smtClean="0">
                <a:solidFill>
                  <a:srgbClr val="687995"/>
                </a:solidFill>
              </a:rPr>
              <a:t>problema</a:t>
            </a:r>
          </a:p>
          <a:p>
            <a:r>
              <a:rPr lang="pt-BR" sz="4000" dirty="0" smtClean="0">
                <a:solidFill>
                  <a:srgbClr val="687995"/>
                </a:solidFill>
              </a:rPr>
              <a:t>e </a:t>
            </a:r>
            <a:r>
              <a:rPr lang="pt-BR" sz="4000" dirty="0">
                <a:solidFill>
                  <a:srgbClr val="687995"/>
                </a:solidFill>
              </a:rPr>
              <a:t>caminhos a seguir, </a:t>
            </a:r>
            <a:r>
              <a:rPr lang="pt-BR" sz="4000" dirty="0" smtClean="0">
                <a:solidFill>
                  <a:srgbClr val="687995"/>
                </a:solidFill>
              </a:rPr>
              <a:t>algumas vezes</a:t>
            </a:r>
            <a:r>
              <a:rPr lang="pt-BR" sz="4000" dirty="0">
                <a:solidFill>
                  <a:srgbClr val="687995"/>
                </a:solidFill>
              </a:rPr>
              <a:t> </a:t>
            </a:r>
            <a:r>
              <a:rPr lang="pt-BR" sz="4000" dirty="0" smtClean="0">
                <a:solidFill>
                  <a:srgbClr val="687995"/>
                </a:solidFill>
              </a:rPr>
              <a:t>até mais do que</a:t>
            </a:r>
          </a:p>
          <a:p>
            <a:r>
              <a:rPr lang="pt-BR" sz="4000" dirty="0" smtClean="0">
                <a:solidFill>
                  <a:srgbClr val="687995"/>
                </a:solidFill>
              </a:rPr>
              <a:t>o </a:t>
            </a:r>
            <a:r>
              <a:rPr lang="pt-BR" sz="4000" dirty="0">
                <a:solidFill>
                  <a:srgbClr val="687995"/>
                </a:solidFill>
              </a:rPr>
              <a:t>próprio </a:t>
            </a:r>
            <a:r>
              <a:rPr lang="pt-BR" sz="4000" dirty="0" smtClean="0">
                <a:solidFill>
                  <a:srgbClr val="687995"/>
                </a:solidFill>
              </a:rPr>
              <a:t>Doutrinador</a:t>
            </a:r>
            <a:endParaRPr lang="pt-BR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52B6615B-B1F4-40EA-8865-F29D5378FB67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26</a:t>
            </a:fld>
            <a:endParaRPr lang="pt-BR"/>
          </a:p>
        </p:txBody>
      </p:sp>
      <p:sp>
        <p:nvSpPr>
          <p:cNvPr id="30722" name="Rectangle 2"/>
          <p:cNvSpPr>
            <a:spLocks noGrp="1"/>
          </p:cNvSpPr>
          <p:nvPr>
            <p:ph type="body" idx="1"/>
          </p:nvPr>
        </p:nvSpPr>
        <p:spPr bwMode="auto">
          <a:xfrm>
            <a:off x="4513461" y="620688"/>
            <a:ext cx="4090987" cy="562451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4000" dirty="0">
                <a:solidFill>
                  <a:srgbClr val="687995"/>
                </a:solidFill>
              </a:rPr>
              <a:t>O </a:t>
            </a:r>
            <a:r>
              <a:rPr lang="pt-BR" sz="4000" b="1" dirty="0">
                <a:solidFill>
                  <a:srgbClr val="687995"/>
                </a:solidFill>
              </a:rPr>
              <a:t>futuro doutrinador</a:t>
            </a:r>
            <a:r>
              <a:rPr lang="pt-BR" sz="4000" dirty="0">
                <a:solidFill>
                  <a:srgbClr val="687995"/>
                </a:solidFill>
              </a:rPr>
              <a:t> terá que investir em suas </a:t>
            </a:r>
            <a:r>
              <a:rPr lang="pt-BR" sz="4000" b="1" dirty="0">
                <a:solidFill>
                  <a:srgbClr val="687995"/>
                </a:solidFill>
              </a:rPr>
              <a:t>conquistas afetivas</a:t>
            </a:r>
            <a:r>
              <a:rPr lang="pt-BR" sz="4000" dirty="0">
                <a:solidFill>
                  <a:srgbClr val="687995"/>
                </a:solidFill>
              </a:rPr>
              <a:t>, conquistar a equipe de encarnados e</a:t>
            </a:r>
          </a:p>
          <a:p>
            <a:pPr algn="l"/>
            <a:r>
              <a:rPr lang="pt-BR" sz="4000" dirty="0">
                <a:solidFill>
                  <a:srgbClr val="687995"/>
                </a:solidFill>
              </a:rPr>
              <a:t>dos mentores</a:t>
            </a:r>
            <a:endParaRPr lang="pt-BR" dirty="0"/>
          </a:p>
        </p:txBody>
      </p:sp>
      <p:pic>
        <p:nvPicPr>
          <p:cNvPr id="30723" name="Picture 3" descr="ass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528392" cy="5293432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08626053-9BC2-4901-9F32-E6E9586AE38F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27</a:t>
            </a:fld>
            <a:endParaRPr lang="pt-BR"/>
          </a:p>
        </p:txBody>
      </p:sp>
      <p:sp>
        <p:nvSpPr>
          <p:cNvPr id="31746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4451350"/>
            <a:ext cx="7615237" cy="1444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dirty="0">
                <a:solidFill>
                  <a:srgbClr val="687995"/>
                </a:solidFill>
              </a:rPr>
              <a:t>A </a:t>
            </a:r>
            <a:r>
              <a:rPr lang="pt-BR" b="1" dirty="0">
                <a:solidFill>
                  <a:srgbClr val="687995"/>
                </a:solidFill>
              </a:rPr>
              <a:t>doutrinação</a:t>
            </a:r>
            <a:r>
              <a:rPr lang="pt-BR" dirty="0">
                <a:solidFill>
                  <a:srgbClr val="687995"/>
                </a:solidFill>
              </a:rPr>
              <a:t> é </a:t>
            </a:r>
          </a:p>
          <a:p>
            <a:r>
              <a:rPr lang="pt-BR" dirty="0">
                <a:solidFill>
                  <a:srgbClr val="687995"/>
                </a:solidFill>
              </a:rPr>
              <a:t>exercício de </a:t>
            </a:r>
            <a:r>
              <a:rPr lang="pt-BR" b="1" dirty="0">
                <a:solidFill>
                  <a:srgbClr val="687995"/>
                </a:solidFill>
              </a:rPr>
              <a:t>amor</a:t>
            </a:r>
            <a:r>
              <a:rPr lang="pt-BR" dirty="0">
                <a:solidFill>
                  <a:srgbClr val="687995"/>
                </a:solidFill>
              </a:rPr>
              <a:t> </a:t>
            </a:r>
            <a:endParaRPr lang="pt-BR" dirty="0"/>
          </a:p>
        </p:txBody>
      </p:sp>
      <p:pic>
        <p:nvPicPr>
          <p:cNvPr id="31747" name="Picture 3" descr="ass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820738"/>
            <a:ext cx="4694237" cy="35210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73304CBB-3253-4151-AF8E-C00C8E23E1D0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28</a:t>
            </a:fld>
            <a:endParaRPr lang="pt-BR"/>
          </a:p>
        </p:txBody>
      </p:sp>
      <p:sp>
        <p:nvSpPr>
          <p:cNvPr id="32770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3867150"/>
            <a:ext cx="7616825" cy="24384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000" dirty="0" smtClean="0">
                <a:solidFill>
                  <a:srgbClr val="687995"/>
                </a:solidFill>
              </a:rPr>
              <a:t>O </a:t>
            </a:r>
            <a:r>
              <a:rPr lang="pt-BR" sz="4000" b="1" dirty="0">
                <a:solidFill>
                  <a:srgbClr val="687995"/>
                </a:solidFill>
              </a:rPr>
              <a:t>êxito dos trabalhos</a:t>
            </a:r>
            <a:r>
              <a:rPr lang="pt-BR" sz="4000" dirty="0">
                <a:solidFill>
                  <a:srgbClr val="687995"/>
                </a:solidFill>
              </a:rPr>
              <a:t> guarda relação com a ligação telepática do </a:t>
            </a:r>
            <a:r>
              <a:rPr lang="pt-BR" sz="4000" b="1" dirty="0">
                <a:solidFill>
                  <a:srgbClr val="687995"/>
                </a:solidFill>
              </a:rPr>
              <a:t>dirigente encarnado</a:t>
            </a:r>
            <a:r>
              <a:rPr lang="pt-BR" sz="4000" dirty="0">
                <a:solidFill>
                  <a:srgbClr val="687995"/>
                </a:solidFill>
              </a:rPr>
              <a:t> com</a:t>
            </a:r>
          </a:p>
          <a:p>
            <a:r>
              <a:rPr lang="pt-BR" sz="4000" dirty="0">
                <a:solidFill>
                  <a:srgbClr val="687995"/>
                </a:solidFill>
              </a:rPr>
              <a:t>o </a:t>
            </a:r>
            <a:r>
              <a:rPr lang="pt-BR" sz="4000" b="1" dirty="0">
                <a:solidFill>
                  <a:srgbClr val="687995"/>
                </a:solidFill>
              </a:rPr>
              <a:t>dirigente </a:t>
            </a:r>
            <a:r>
              <a:rPr lang="pt-BR" sz="4000" b="1" dirty="0" smtClean="0">
                <a:solidFill>
                  <a:srgbClr val="687995"/>
                </a:solidFill>
              </a:rPr>
              <a:t>espiritual</a:t>
            </a:r>
            <a:r>
              <a:rPr lang="pt-BR" sz="2800" dirty="0" smtClean="0">
                <a:solidFill>
                  <a:srgbClr val="687995"/>
                </a:solidFill>
              </a:rPr>
              <a:t> </a:t>
            </a:r>
            <a:r>
              <a:rPr lang="pt-BR" sz="2400" i="1" dirty="0">
                <a:solidFill>
                  <a:srgbClr val="687995"/>
                </a:solidFill>
              </a:rPr>
              <a:t>págs. 76/77</a:t>
            </a:r>
            <a:endParaRPr lang="pt-BR" dirty="0"/>
          </a:p>
        </p:txBody>
      </p:sp>
      <p:pic>
        <p:nvPicPr>
          <p:cNvPr id="32771" name="Picture 3" descr="pasted-im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692150"/>
            <a:ext cx="2997200" cy="29972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E2E2D428-91B8-4441-BE10-E1556FFC0603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29</a:t>
            </a:fld>
            <a:endParaRPr lang="pt-BR"/>
          </a:p>
        </p:txBody>
      </p:sp>
      <p:sp>
        <p:nvSpPr>
          <p:cNvPr id="33794" name="Rectangle 2"/>
          <p:cNvSpPr>
            <a:spLocks noGrp="1"/>
          </p:cNvSpPr>
          <p:nvPr>
            <p:ph type="body" idx="1"/>
          </p:nvPr>
        </p:nvSpPr>
        <p:spPr bwMode="auto">
          <a:xfrm>
            <a:off x="1036638" y="1744663"/>
            <a:ext cx="7070725" cy="362855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>
                <a:solidFill>
                  <a:srgbClr val="687995"/>
                </a:solidFill>
              </a:rPr>
              <a:t>A </a:t>
            </a:r>
            <a:r>
              <a:rPr lang="pt-BR" dirty="0">
                <a:solidFill>
                  <a:srgbClr val="687995"/>
                </a:solidFill>
              </a:rPr>
              <a:t>atuação de um </a:t>
            </a:r>
            <a:r>
              <a:rPr lang="pt-BR" b="1" dirty="0">
                <a:solidFill>
                  <a:srgbClr val="687995"/>
                </a:solidFill>
              </a:rPr>
              <a:t>dirigente</a:t>
            </a:r>
            <a:r>
              <a:rPr lang="pt-BR" dirty="0">
                <a:solidFill>
                  <a:srgbClr val="687995"/>
                </a:solidFill>
              </a:rPr>
              <a:t> bem </a:t>
            </a:r>
            <a:r>
              <a:rPr lang="pt-BR" b="1" dirty="0">
                <a:solidFill>
                  <a:srgbClr val="687995"/>
                </a:solidFill>
              </a:rPr>
              <a:t>inspirado</a:t>
            </a:r>
            <a:r>
              <a:rPr lang="pt-BR" dirty="0">
                <a:solidFill>
                  <a:srgbClr val="687995"/>
                </a:solidFill>
              </a:rPr>
              <a:t>, </a:t>
            </a:r>
            <a:r>
              <a:rPr lang="pt-BR" b="1" dirty="0">
                <a:solidFill>
                  <a:srgbClr val="687995"/>
                </a:solidFill>
              </a:rPr>
              <a:t>educado </a:t>
            </a:r>
            <a:r>
              <a:rPr lang="pt-BR" sz="4800" b="1" dirty="0" smtClean="0">
                <a:solidFill>
                  <a:srgbClr val="687995"/>
                </a:solidFill>
              </a:rPr>
              <a:t>mediunicamente, </a:t>
            </a:r>
            <a:r>
              <a:rPr lang="pt-BR" sz="4800" dirty="0">
                <a:solidFill>
                  <a:srgbClr val="687995"/>
                </a:solidFill>
              </a:rPr>
              <a:t>é </a:t>
            </a:r>
            <a:r>
              <a:rPr lang="pt-BR" b="1" dirty="0">
                <a:solidFill>
                  <a:srgbClr val="687995"/>
                </a:solidFill>
              </a:rPr>
              <a:t>valioso</a:t>
            </a:r>
            <a:r>
              <a:rPr lang="pt-BR" dirty="0">
                <a:solidFill>
                  <a:srgbClr val="687995"/>
                </a:solidFill>
              </a:rPr>
              <a:t> </a:t>
            </a:r>
            <a:r>
              <a:rPr lang="pt-BR" b="1" dirty="0">
                <a:solidFill>
                  <a:srgbClr val="687995"/>
                </a:solidFill>
              </a:rPr>
              <a:t>instrumento</a:t>
            </a:r>
            <a:r>
              <a:rPr lang="pt-BR" dirty="0">
                <a:solidFill>
                  <a:srgbClr val="687995"/>
                </a:solidFill>
              </a:rPr>
              <a:t> de apoio para o </a:t>
            </a:r>
            <a:r>
              <a:rPr lang="pt-BR" dirty="0" smtClean="0">
                <a:solidFill>
                  <a:srgbClr val="687995"/>
                </a:solidFill>
              </a:rPr>
              <a:t>grupo</a:t>
            </a:r>
            <a:r>
              <a:rPr lang="pt-BR" sz="3200" i="1" dirty="0" smtClean="0">
                <a:solidFill>
                  <a:srgbClr val="687995"/>
                </a:solidFill>
              </a:rPr>
              <a:t> </a:t>
            </a:r>
            <a:r>
              <a:rPr lang="pt-BR" sz="2400" i="1" dirty="0">
                <a:solidFill>
                  <a:srgbClr val="687995"/>
                </a:solidFill>
              </a:rPr>
              <a:t>pág.77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image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AutoShape 2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2E4A0383-B5C7-40FA-81B9-319F3FC06A24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</a:t>
            </a:fld>
            <a:endParaRPr lang="pt-BR"/>
          </a:p>
        </p:txBody>
      </p:sp>
      <p:pic>
        <p:nvPicPr>
          <p:cNvPr id="6147" name="Picture 3" descr="image15.jp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057525"/>
            <a:ext cx="3678238" cy="26765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AutoShape 4"/>
          <p:cNvSpPr>
            <a:spLocks/>
          </p:cNvSpPr>
          <p:nvPr/>
        </p:nvSpPr>
        <p:spPr bwMode="auto">
          <a:xfrm>
            <a:off x="5364163" y="3284538"/>
            <a:ext cx="3311525" cy="2590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r>
              <a:rPr lang="pt-BR" sz="3600" dirty="0" smtClean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“Ser </a:t>
            </a:r>
            <a:r>
              <a:rPr lang="pt-BR" sz="36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médium</a:t>
            </a:r>
            <a:r>
              <a:rPr lang="pt-BR" sz="36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não significa</a:t>
            </a:r>
            <a:endParaRPr lang="pt-BR" dirty="0"/>
          </a:p>
          <a:p>
            <a:pPr defTabSz="914400"/>
            <a:r>
              <a:rPr lang="pt-BR" sz="36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 moralizado e </a:t>
            </a:r>
            <a:r>
              <a:rPr lang="pt-BR" sz="3600" dirty="0" smtClean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vice-versa” </a:t>
            </a:r>
            <a:r>
              <a:rPr lang="pt-BR" sz="2400" i="1" dirty="0" smtClean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Pág.58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AutoShape 2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6269ABF8-E089-427E-94C5-9FDB6B80C67F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30</a:t>
            </a:fld>
            <a:endParaRPr lang="pt-BR"/>
          </a:p>
        </p:txBody>
      </p:sp>
      <p:sp>
        <p:nvSpPr>
          <p:cNvPr id="34819" name="AutoShape 3"/>
          <p:cNvSpPr>
            <a:spLocks/>
          </p:cNvSpPr>
          <p:nvPr/>
        </p:nvSpPr>
        <p:spPr bwMode="auto">
          <a:xfrm>
            <a:off x="1763713" y="3500438"/>
            <a:ext cx="5614987" cy="1081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6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10. Obstáculos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970CBB83-8F81-4177-8793-1F2FF51C8D67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31</a:t>
            </a:fld>
            <a:endParaRPr lang="pt-BR"/>
          </a:p>
        </p:txBody>
      </p:sp>
      <p:sp>
        <p:nvSpPr>
          <p:cNvPr id="35842" name="Rectangle 2"/>
          <p:cNvSpPr>
            <a:spLocks noGrp="1"/>
          </p:cNvSpPr>
          <p:nvPr>
            <p:ph type="body" idx="1"/>
          </p:nvPr>
        </p:nvSpPr>
        <p:spPr bwMode="auto">
          <a:xfrm>
            <a:off x="801688" y="3775075"/>
            <a:ext cx="7616825" cy="26352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000" dirty="0" smtClean="0">
                <a:solidFill>
                  <a:srgbClr val="687995"/>
                </a:solidFill>
              </a:rPr>
              <a:t>O </a:t>
            </a:r>
            <a:r>
              <a:rPr lang="pt-BR" sz="4000" dirty="0">
                <a:solidFill>
                  <a:srgbClr val="687995"/>
                </a:solidFill>
              </a:rPr>
              <a:t>mais forte </a:t>
            </a:r>
            <a:r>
              <a:rPr lang="pt-BR" sz="4000" b="1" dirty="0">
                <a:solidFill>
                  <a:srgbClr val="687995"/>
                </a:solidFill>
              </a:rPr>
              <a:t>obstáculo</a:t>
            </a:r>
            <a:r>
              <a:rPr lang="pt-BR" sz="4000" dirty="0">
                <a:solidFill>
                  <a:srgbClr val="687995"/>
                </a:solidFill>
              </a:rPr>
              <a:t> à utilização da mediunidade é</a:t>
            </a:r>
          </a:p>
          <a:p>
            <a:r>
              <a:rPr lang="pt-BR" sz="4000" dirty="0">
                <a:solidFill>
                  <a:srgbClr val="687995"/>
                </a:solidFill>
              </a:rPr>
              <a:t>o conjunto de </a:t>
            </a:r>
            <a:r>
              <a:rPr lang="pt-BR" sz="4000" b="1" dirty="0">
                <a:solidFill>
                  <a:srgbClr val="687995"/>
                </a:solidFill>
              </a:rPr>
              <a:t>imperfeições</a:t>
            </a:r>
          </a:p>
          <a:p>
            <a:r>
              <a:rPr lang="pt-BR" sz="4000" dirty="0">
                <a:solidFill>
                  <a:srgbClr val="687995"/>
                </a:solidFill>
              </a:rPr>
              <a:t>do </a:t>
            </a:r>
            <a:r>
              <a:rPr lang="pt-BR" sz="4000" b="1" dirty="0" smtClean="0">
                <a:solidFill>
                  <a:srgbClr val="687995"/>
                </a:solidFill>
              </a:rPr>
              <a:t>médium</a:t>
            </a:r>
            <a:r>
              <a:rPr lang="pt-BR" sz="2800" i="1" dirty="0" smtClean="0">
                <a:solidFill>
                  <a:srgbClr val="687995"/>
                </a:solidFill>
              </a:rPr>
              <a:t> </a:t>
            </a:r>
            <a:r>
              <a:rPr lang="pt-BR" sz="2400" i="1" dirty="0">
                <a:solidFill>
                  <a:srgbClr val="687995"/>
                </a:solidFill>
              </a:rPr>
              <a:t>Pág.79</a:t>
            </a:r>
            <a:endParaRPr lang="pt-BR" dirty="0"/>
          </a:p>
        </p:txBody>
      </p:sp>
      <p:pic>
        <p:nvPicPr>
          <p:cNvPr id="35843" name="Picture 3" descr="ass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885825"/>
            <a:ext cx="3773487" cy="27432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7EACA5DD-8292-44D0-AF39-0624FC569D28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32</a:t>
            </a:fld>
            <a:endParaRPr lang="pt-BR"/>
          </a:p>
        </p:txBody>
      </p:sp>
      <p:sp>
        <p:nvSpPr>
          <p:cNvPr id="36866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4114800"/>
            <a:ext cx="7615237" cy="21288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>
                <a:solidFill>
                  <a:srgbClr val="687995"/>
                </a:solidFill>
              </a:rPr>
              <a:t>O </a:t>
            </a:r>
            <a:r>
              <a:rPr lang="pt-BR" dirty="0">
                <a:solidFill>
                  <a:srgbClr val="687995"/>
                </a:solidFill>
              </a:rPr>
              <a:t>médium deve trabalhar pelo próprio aprimoramento íntimo </a:t>
            </a:r>
            <a:r>
              <a:rPr lang="pt-BR" dirty="0" smtClean="0">
                <a:solidFill>
                  <a:srgbClr val="687995"/>
                </a:solidFill>
              </a:rPr>
              <a:t>constantemente</a:t>
            </a:r>
            <a:r>
              <a:rPr lang="pt-BR" sz="2800" i="1" dirty="0" smtClean="0">
                <a:solidFill>
                  <a:srgbClr val="687995"/>
                </a:solidFill>
              </a:rPr>
              <a:t> </a:t>
            </a:r>
            <a:r>
              <a:rPr lang="pt-BR" sz="2400" i="1" dirty="0">
                <a:solidFill>
                  <a:srgbClr val="687995"/>
                </a:solidFill>
              </a:rPr>
              <a:t>Pág.79</a:t>
            </a:r>
            <a:endParaRPr lang="pt-BR" dirty="0"/>
          </a:p>
        </p:txBody>
      </p:sp>
      <p:pic>
        <p:nvPicPr>
          <p:cNvPr id="36867" name="Picture 3" descr="asse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695325"/>
            <a:ext cx="4329113" cy="3246438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1B6F9F8A-36AF-4A86-85C9-F0DD35D97238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33</a:t>
            </a:fld>
            <a:endParaRPr lang="pt-BR"/>
          </a:p>
        </p:txBody>
      </p:sp>
      <p:sp>
        <p:nvSpPr>
          <p:cNvPr id="37890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2405063"/>
            <a:ext cx="7615237" cy="224807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>
                <a:solidFill>
                  <a:srgbClr val="687995"/>
                </a:solidFill>
              </a:rPr>
              <a:t>Por </a:t>
            </a:r>
            <a:r>
              <a:rPr lang="pt-BR" dirty="0">
                <a:solidFill>
                  <a:srgbClr val="687995"/>
                </a:solidFill>
              </a:rPr>
              <a:t>invigilância, o orgulho tem destruído as mais belas faculdades </a:t>
            </a:r>
            <a:r>
              <a:rPr lang="pt-BR" dirty="0" smtClean="0">
                <a:solidFill>
                  <a:srgbClr val="687995"/>
                </a:solidFill>
              </a:rPr>
              <a:t>mediúnicas</a:t>
            </a:r>
            <a:r>
              <a:rPr lang="pt-BR" sz="2800" i="1" dirty="0" smtClean="0">
                <a:solidFill>
                  <a:srgbClr val="687995"/>
                </a:solidFill>
              </a:rPr>
              <a:t> </a:t>
            </a:r>
            <a:r>
              <a:rPr lang="pt-BR" sz="2400" i="1" dirty="0">
                <a:solidFill>
                  <a:srgbClr val="687995"/>
                </a:solidFill>
              </a:rPr>
              <a:t>Pág.80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ADCEB235-54BF-47FF-BFBF-4E54135DF911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34</a:t>
            </a:fld>
            <a:endParaRPr lang="pt-BR"/>
          </a:p>
        </p:txBody>
      </p:sp>
      <p:sp>
        <p:nvSpPr>
          <p:cNvPr id="38914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1502222"/>
            <a:ext cx="7615237" cy="379898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000" dirty="0" smtClean="0">
                <a:solidFill>
                  <a:srgbClr val="687995"/>
                </a:solidFill>
              </a:rPr>
              <a:t>O </a:t>
            </a:r>
            <a:r>
              <a:rPr lang="pt-BR" sz="4000" dirty="0">
                <a:solidFill>
                  <a:srgbClr val="687995"/>
                </a:solidFill>
              </a:rPr>
              <a:t>traço característico do orgulho, agindo no médium,</a:t>
            </a:r>
          </a:p>
          <a:p>
            <a:r>
              <a:rPr lang="pt-BR" sz="4000" dirty="0">
                <a:solidFill>
                  <a:srgbClr val="687995"/>
                </a:solidFill>
              </a:rPr>
              <a:t>é a confiança cega </a:t>
            </a:r>
            <a:r>
              <a:rPr lang="pt-BR" sz="4000" dirty="0" smtClean="0">
                <a:solidFill>
                  <a:srgbClr val="687995"/>
                </a:solidFill>
              </a:rPr>
              <a:t>em </a:t>
            </a:r>
            <a:r>
              <a:rPr lang="pt-BR" sz="4000" dirty="0">
                <a:solidFill>
                  <a:srgbClr val="687995"/>
                </a:solidFill>
              </a:rPr>
              <a:t>suas comunicações e </a:t>
            </a:r>
            <a:r>
              <a:rPr lang="pt-BR" sz="4000" dirty="0" smtClean="0">
                <a:solidFill>
                  <a:srgbClr val="687995"/>
                </a:solidFill>
              </a:rPr>
              <a:t>na </a:t>
            </a:r>
            <a:r>
              <a:rPr lang="pt-BR" sz="4000" dirty="0">
                <a:solidFill>
                  <a:srgbClr val="687995"/>
                </a:solidFill>
              </a:rPr>
              <a:t>infalibilidade dos Espíritos que atuam por seu </a:t>
            </a:r>
            <a:r>
              <a:rPr lang="pt-BR" sz="4000" dirty="0" smtClean="0">
                <a:solidFill>
                  <a:srgbClr val="687995"/>
                </a:solidFill>
              </a:rPr>
              <a:t>intermédio</a:t>
            </a:r>
            <a:r>
              <a:rPr lang="pt-BR" sz="2800" i="1" dirty="0" smtClean="0">
                <a:solidFill>
                  <a:srgbClr val="687995"/>
                </a:solidFill>
              </a:rPr>
              <a:t> </a:t>
            </a:r>
            <a:r>
              <a:rPr lang="pt-BR" sz="2400" i="1" dirty="0">
                <a:solidFill>
                  <a:srgbClr val="687995"/>
                </a:solidFill>
              </a:rPr>
              <a:t>Pág.80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imag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AutoShape 2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C5EDA709-3F88-494C-9F0D-06330CA5CB3B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35</a:t>
            </a:fld>
            <a:endParaRPr lang="pt-BR"/>
          </a:p>
        </p:txBody>
      </p:sp>
      <p:sp>
        <p:nvSpPr>
          <p:cNvPr id="39939" name="AutoShape 3"/>
          <p:cNvSpPr>
            <a:spLocks/>
          </p:cNvSpPr>
          <p:nvPr/>
        </p:nvSpPr>
        <p:spPr bwMode="auto">
          <a:xfrm>
            <a:off x="1763713" y="3043238"/>
            <a:ext cx="5614987" cy="1841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6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11. Do anímico ao mediúnico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4B821A59-3674-4569-84CA-F33DA584355F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36</a:t>
            </a:fld>
            <a:endParaRPr lang="pt-BR"/>
          </a:p>
        </p:txBody>
      </p:sp>
      <p:sp>
        <p:nvSpPr>
          <p:cNvPr id="40962" name="Rectangle 2"/>
          <p:cNvSpPr>
            <a:spLocks noGrp="1"/>
          </p:cNvSpPr>
          <p:nvPr>
            <p:ph type="body" idx="1"/>
          </p:nvPr>
        </p:nvSpPr>
        <p:spPr bwMode="auto">
          <a:xfrm>
            <a:off x="1036638" y="4275138"/>
            <a:ext cx="7070725" cy="18891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>
                <a:solidFill>
                  <a:srgbClr val="687995"/>
                </a:solidFill>
              </a:rPr>
              <a:t>O </a:t>
            </a:r>
            <a:r>
              <a:rPr lang="pt-BR" b="1" dirty="0">
                <a:solidFill>
                  <a:srgbClr val="687995"/>
                </a:solidFill>
              </a:rPr>
              <a:t>animismo</a:t>
            </a:r>
            <a:r>
              <a:rPr lang="pt-BR" dirty="0">
                <a:solidFill>
                  <a:srgbClr val="687995"/>
                </a:solidFill>
              </a:rPr>
              <a:t> é </a:t>
            </a:r>
            <a:r>
              <a:rPr lang="pt-BR" b="1" dirty="0">
                <a:solidFill>
                  <a:srgbClr val="687995"/>
                </a:solidFill>
              </a:rPr>
              <a:t>ponte</a:t>
            </a:r>
            <a:endParaRPr lang="pt-BR" dirty="0">
              <a:solidFill>
                <a:srgbClr val="687995"/>
              </a:solidFill>
            </a:endParaRPr>
          </a:p>
          <a:p>
            <a:r>
              <a:rPr lang="pt-BR" dirty="0">
                <a:solidFill>
                  <a:srgbClr val="687995"/>
                </a:solidFill>
              </a:rPr>
              <a:t>para o </a:t>
            </a:r>
            <a:r>
              <a:rPr lang="pt-BR" b="1" dirty="0" smtClean="0">
                <a:solidFill>
                  <a:srgbClr val="687995"/>
                </a:solidFill>
              </a:rPr>
              <a:t>mediunismo</a:t>
            </a:r>
            <a:r>
              <a:rPr lang="pt-BR" sz="2800" i="1" dirty="0" smtClean="0">
                <a:solidFill>
                  <a:srgbClr val="687995"/>
                </a:solidFill>
              </a:rPr>
              <a:t> </a:t>
            </a:r>
            <a:endParaRPr lang="pt-BR" sz="2800" i="1" dirty="0">
              <a:solidFill>
                <a:srgbClr val="687995"/>
              </a:solidFill>
            </a:endParaRPr>
          </a:p>
          <a:p>
            <a:r>
              <a:rPr lang="pt-BR" sz="2800" i="1" dirty="0">
                <a:solidFill>
                  <a:srgbClr val="687995"/>
                </a:solidFill>
              </a:rPr>
              <a:t>Manoel </a:t>
            </a:r>
            <a:r>
              <a:rPr lang="pt-BR" sz="2800" i="1" dirty="0" err="1">
                <a:solidFill>
                  <a:srgbClr val="687995"/>
                </a:solidFill>
              </a:rPr>
              <a:t>Philomeno</a:t>
            </a:r>
            <a:r>
              <a:rPr lang="pt-BR" sz="2800" i="1" dirty="0">
                <a:solidFill>
                  <a:srgbClr val="687995"/>
                </a:solidFill>
              </a:rPr>
              <a:t> de Miranda</a:t>
            </a:r>
            <a:endParaRPr lang="pt-BR" dirty="0"/>
          </a:p>
        </p:txBody>
      </p:sp>
      <p:pic>
        <p:nvPicPr>
          <p:cNvPr id="40963" name="Picture 3" descr="image2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979488"/>
            <a:ext cx="4546600" cy="302418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image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0" name="AutoShape 2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E05D7D6A-5E5A-48C8-BB7B-2155E502EC0E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37</a:t>
            </a:fld>
            <a:endParaRPr lang="pt-BR"/>
          </a:p>
        </p:txBody>
      </p:sp>
      <p:sp>
        <p:nvSpPr>
          <p:cNvPr id="43011" name="AutoShape 3"/>
          <p:cNvSpPr>
            <a:spLocks/>
          </p:cNvSpPr>
          <p:nvPr/>
        </p:nvSpPr>
        <p:spPr bwMode="auto">
          <a:xfrm>
            <a:off x="862013" y="549275"/>
            <a:ext cx="59182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r>
              <a:rPr lang="pt-BR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anímico ao mediúnico</a:t>
            </a:r>
            <a:endParaRPr lang="pt-BR"/>
          </a:p>
        </p:txBody>
      </p:sp>
      <p:sp>
        <p:nvSpPr>
          <p:cNvPr id="43012" name="AutoShape 4"/>
          <p:cNvSpPr>
            <a:spLocks/>
          </p:cNvSpPr>
          <p:nvPr/>
        </p:nvSpPr>
        <p:spPr bwMode="auto">
          <a:xfrm>
            <a:off x="457200" y="2419350"/>
            <a:ext cx="8229600" cy="3168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0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</a:t>
            </a:r>
            <a:r>
              <a:rPr lang="pt-BR" sz="40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animismo</a:t>
            </a:r>
            <a:r>
              <a:rPr lang="pt-BR" sz="40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se revela sob dois modos: a </a:t>
            </a:r>
            <a:r>
              <a:rPr lang="pt-BR" sz="40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alma</a:t>
            </a:r>
            <a:r>
              <a:rPr lang="pt-BR" sz="40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do </a:t>
            </a:r>
            <a:r>
              <a:rPr lang="pt-BR" sz="40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médium</a:t>
            </a:r>
            <a:r>
              <a:rPr lang="pt-BR" sz="40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se </a:t>
            </a:r>
            <a:r>
              <a:rPr lang="pt-BR" sz="40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comunicando</a:t>
            </a:r>
            <a:r>
              <a:rPr lang="pt-BR" sz="40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ou </a:t>
            </a:r>
            <a:r>
              <a:rPr lang="pt-BR" sz="40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introduzindo</a:t>
            </a:r>
            <a:r>
              <a:rPr lang="pt-BR" sz="40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suas </a:t>
            </a:r>
            <a:r>
              <a:rPr lang="pt-BR" sz="40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ideias</a:t>
            </a:r>
            <a:r>
              <a:rPr lang="pt-BR" sz="40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nas </a:t>
            </a:r>
            <a:r>
              <a:rPr lang="pt-BR" sz="4000" b="1" dirty="0" smtClean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mensagens</a:t>
            </a:r>
            <a:endParaRPr lang="pt-BR" sz="4000" dirty="0">
              <a:solidFill>
                <a:srgbClr val="687995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defTabSz="914400"/>
            <a:r>
              <a:rPr lang="pt-BR" sz="4000" dirty="0" smtClean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das quais </a:t>
            </a:r>
            <a:r>
              <a:rPr lang="pt-BR" sz="40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é instrumento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image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4" name="AutoShape 2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99D60B93-AE2F-42BA-B9D0-6EA65377F1A4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38</a:t>
            </a:fld>
            <a:endParaRPr lang="pt-BR"/>
          </a:p>
        </p:txBody>
      </p:sp>
      <p:sp>
        <p:nvSpPr>
          <p:cNvPr id="44035" name="AutoShape 3"/>
          <p:cNvSpPr>
            <a:spLocks/>
          </p:cNvSpPr>
          <p:nvPr/>
        </p:nvSpPr>
        <p:spPr bwMode="auto">
          <a:xfrm>
            <a:off x="862013" y="549275"/>
            <a:ext cx="5918200" cy="701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914400"/>
            <a:r>
              <a:rPr lang="pt-BR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anímico ao mediúnico</a:t>
            </a:r>
            <a:endParaRPr lang="pt-BR"/>
          </a:p>
        </p:txBody>
      </p:sp>
      <p:sp>
        <p:nvSpPr>
          <p:cNvPr id="44036" name="AutoShape 4"/>
          <p:cNvSpPr>
            <a:spLocks/>
          </p:cNvSpPr>
          <p:nvPr/>
        </p:nvSpPr>
        <p:spPr bwMode="auto">
          <a:xfrm>
            <a:off x="600075" y="2565400"/>
            <a:ext cx="7931150" cy="2882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44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 </a:t>
            </a:r>
            <a:r>
              <a:rPr lang="pt-BR" sz="4400" b="1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animismo</a:t>
            </a:r>
            <a:r>
              <a:rPr lang="pt-BR" sz="44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na mediunidade é </a:t>
            </a:r>
            <a:r>
              <a:rPr lang="pt-BR" sz="4400" dirty="0" smtClean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processo </a:t>
            </a:r>
            <a:r>
              <a:rPr lang="pt-BR" sz="44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 ser vivenciado e ultrapassado </a:t>
            </a:r>
            <a:r>
              <a:rPr lang="pt-BR" sz="4400" dirty="0" smtClean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 </a:t>
            </a:r>
            <a:r>
              <a:rPr lang="pt-BR" sz="4400" dirty="0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seu devido tempo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440A08C2-0B62-4DB1-8BB3-92DA0B709F13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39</a:t>
            </a:fld>
            <a:endParaRPr lang="pt-BR"/>
          </a:p>
        </p:txBody>
      </p:sp>
      <p:sp>
        <p:nvSpPr>
          <p:cNvPr id="45058" name="Rectangle 2"/>
          <p:cNvSpPr>
            <a:spLocks noGrp="1"/>
          </p:cNvSpPr>
          <p:nvPr>
            <p:ph type="body" idx="1"/>
          </p:nvPr>
        </p:nvSpPr>
        <p:spPr bwMode="auto">
          <a:xfrm>
            <a:off x="1042988" y="1700213"/>
            <a:ext cx="7073900" cy="35702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000" dirty="0" smtClean="0">
                <a:solidFill>
                  <a:srgbClr val="687995"/>
                </a:solidFill>
              </a:rPr>
              <a:t>No </a:t>
            </a:r>
            <a:r>
              <a:rPr lang="pt-BR" sz="4000" dirty="0">
                <a:solidFill>
                  <a:srgbClr val="687995"/>
                </a:solidFill>
              </a:rPr>
              <a:t>fenômeno anímico ocorrem os de natureza mediúnica, assim como nos mediúnicos sucedem aqueles de caráter </a:t>
            </a:r>
            <a:r>
              <a:rPr lang="pt-BR" sz="4000" dirty="0" smtClean="0">
                <a:solidFill>
                  <a:srgbClr val="687995"/>
                </a:solidFill>
              </a:rPr>
              <a:t>anímico</a:t>
            </a:r>
            <a:r>
              <a:rPr lang="pt-BR" sz="2800" i="1" dirty="0" smtClean="0">
                <a:solidFill>
                  <a:srgbClr val="687995"/>
                </a:solidFill>
              </a:rPr>
              <a:t> </a:t>
            </a:r>
            <a:endParaRPr lang="pt-BR" sz="2800" i="1" dirty="0">
              <a:solidFill>
                <a:srgbClr val="687995"/>
              </a:solidFill>
            </a:endParaRPr>
          </a:p>
          <a:p>
            <a:r>
              <a:rPr lang="pt-BR" sz="2800" i="1" dirty="0">
                <a:solidFill>
                  <a:srgbClr val="687995"/>
                </a:solidFill>
              </a:rPr>
              <a:t>Manoel </a:t>
            </a:r>
            <a:r>
              <a:rPr lang="pt-BR" sz="2800" i="1" dirty="0" err="1">
                <a:solidFill>
                  <a:srgbClr val="687995"/>
                </a:solidFill>
              </a:rPr>
              <a:t>Philomeno</a:t>
            </a:r>
            <a:r>
              <a:rPr lang="pt-BR" sz="2800" i="1" dirty="0">
                <a:solidFill>
                  <a:srgbClr val="687995"/>
                </a:solidFill>
              </a:rPr>
              <a:t> de Miranda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image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AutoShape 2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495233C5-E039-419F-AA2A-8D288902C45B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</a:t>
            </a:fld>
            <a:endParaRPr lang="pt-BR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 bwMode="auto">
          <a:xfrm>
            <a:off x="720725" y="2093913"/>
            <a:ext cx="4419600" cy="266858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pt-BR" sz="3600" b="1" dirty="0" smtClean="0">
                <a:solidFill>
                  <a:srgbClr val="FFFFFF"/>
                </a:solidFill>
              </a:rPr>
              <a:t>“Estado</a:t>
            </a:r>
            <a:r>
              <a:rPr lang="pt-BR" sz="3600" dirty="0" smtClean="0">
                <a:solidFill>
                  <a:srgbClr val="FFFFFF"/>
                </a:solidFill>
              </a:rPr>
              <a:t> </a:t>
            </a:r>
            <a:r>
              <a:rPr lang="pt-BR" sz="3600" b="1" dirty="0">
                <a:solidFill>
                  <a:srgbClr val="FFFFFF"/>
                </a:solidFill>
              </a:rPr>
              <a:t>mediúnico</a:t>
            </a:r>
            <a:r>
              <a:rPr lang="pt-BR" sz="3600" dirty="0">
                <a:solidFill>
                  <a:srgbClr val="FFFFFF"/>
                </a:solidFill>
              </a:rPr>
              <a:t>, </a:t>
            </a:r>
          </a:p>
          <a:p>
            <a:pPr algn="r"/>
            <a:r>
              <a:rPr lang="pt-BR" sz="3600" dirty="0">
                <a:solidFill>
                  <a:srgbClr val="FFFFFF"/>
                </a:solidFill>
              </a:rPr>
              <a:t>conquanto anômalo,</a:t>
            </a:r>
          </a:p>
          <a:p>
            <a:pPr algn="r"/>
            <a:r>
              <a:rPr lang="pt-BR" sz="3600" dirty="0" smtClean="0">
                <a:solidFill>
                  <a:srgbClr val="FFFFFF"/>
                </a:solidFill>
              </a:rPr>
              <a:t>‘não </a:t>
            </a:r>
            <a:r>
              <a:rPr lang="pt-BR" sz="3600" dirty="0">
                <a:solidFill>
                  <a:srgbClr val="FFFFFF"/>
                </a:solidFill>
              </a:rPr>
              <a:t>é </a:t>
            </a:r>
            <a:r>
              <a:rPr lang="pt-BR" sz="3600" dirty="0" smtClean="0">
                <a:solidFill>
                  <a:srgbClr val="FFFFFF"/>
                </a:solidFill>
              </a:rPr>
              <a:t>patológico”</a:t>
            </a:r>
            <a:r>
              <a:rPr lang="pt-BR" sz="2800" i="1" dirty="0" smtClean="0">
                <a:solidFill>
                  <a:srgbClr val="FFFFFF"/>
                </a:solidFill>
              </a:rPr>
              <a:t> O </a:t>
            </a:r>
            <a:r>
              <a:rPr lang="pt-BR" sz="2400" i="1" dirty="0" smtClean="0">
                <a:solidFill>
                  <a:srgbClr val="FFFFFF"/>
                </a:solidFill>
              </a:rPr>
              <a:t>Livro </a:t>
            </a:r>
            <a:r>
              <a:rPr lang="pt-BR" sz="2400" i="1" dirty="0">
                <a:solidFill>
                  <a:srgbClr val="FFFFFF"/>
                </a:solidFill>
              </a:rPr>
              <a:t>dos Médiuns, cap. 17, item 221</a:t>
            </a:r>
            <a:endParaRPr lang="pt-BR" dirty="0"/>
          </a:p>
        </p:txBody>
      </p:sp>
      <p:pic>
        <p:nvPicPr>
          <p:cNvPr id="7172" name="Picture 4" descr="image17.jp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3" t="2353" r="2280" b="1793"/>
          <a:stretch>
            <a:fillRect/>
          </a:stretch>
        </p:blipFill>
        <p:spPr bwMode="auto">
          <a:xfrm>
            <a:off x="5964238" y="2493963"/>
            <a:ext cx="2568575" cy="3240087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5A9C0D36-1B4F-4306-A391-D5D50204E649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40</a:t>
            </a:fld>
            <a:endParaRPr lang="pt-BR"/>
          </a:p>
        </p:txBody>
      </p:sp>
      <p:sp>
        <p:nvSpPr>
          <p:cNvPr id="47106" name="Rectangle 2"/>
          <p:cNvSpPr>
            <a:spLocks noGrp="1"/>
          </p:cNvSpPr>
          <p:nvPr>
            <p:ph type="body" idx="1"/>
          </p:nvPr>
        </p:nvSpPr>
        <p:spPr bwMode="auto">
          <a:xfrm>
            <a:off x="754063" y="2060575"/>
            <a:ext cx="7634287" cy="26638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>
                <a:solidFill>
                  <a:srgbClr val="687995"/>
                </a:solidFill>
              </a:rPr>
              <a:t>O </a:t>
            </a:r>
            <a:r>
              <a:rPr lang="pt-BR" dirty="0">
                <a:solidFill>
                  <a:srgbClr val="687995"/>
                </a:solidFill>
              </a:rPr>
              <a:t>fenômeno puro e absoluto ainda não existe no mundo orgânico </a:t>
            </a:r>
            <a:r>
              <a:rPr lang="pt-BR" dirty="0" smtClean="0">
                <a:solidFill>
                  <a:srgbClr val="687995"/>
                </a:solidFill>
              </a:rPr>
              <a:t>relativo</a:t>
            </a:r>
            <a:endParaRPr lang="pt-BR" i="1" dirty="0">
              <a:solidFill>
                <a:srgbClr val="687995"/>
              </a:solidFill>
            </a:endParaRPr>
          </a:p>
          <a:p>
            <a:r>
              <a:rPr lang="pt-BR" sz="2400" i="1" dirty="0">
                <a:solidFill>
                  <a:srgbClr val="687995"/>
                </a:solidFill>
              </a:rPr>
              <a:t>Manoel </a:t>
            </a:r>
            <a:r>
              <a:rPr lang="pt-BR" sz="2400" i="1" dirty="0" err="1">
                <a:solidFill>
                  <a:srgbClr val="687995"/>
                </a:solidFill>
              </a:rPr>
              <a:t>Philomeno</a:t>
            </a:r>
            <a:r>
              <a:rPr lang="pt-BR" sz="2400" i="1" dirty="0">
                <a:solidFill>
                  <a:srgbClr val="687995"/>
                </a:solidFill>
              </a:rPr>
              <a:t> de Miranda</a:t>
            </a:r>
            <a:endParaRPr lang="pt-BR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B65ADF7D-1C29-4BF5-A138-7D8590FACE27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41</a:t>
            </a:fld>
            <a:endParaRPr lang="pt-BR"/>
          </a:p>
        </p:txBody>
      </p:sp>
      <p:sp>
        <p:nvSpPr>
          <p:cNvPr id="49154" name="Rectangle 2"/>
          <p:cNvSpPr>
            <a:spLocks noGrp="1"/>
          </p:cNvSpPr>
          <p:nvPr>
            <p:ph type="body" idx="1"/>
          </p:nvPr>
        </p:nvSpPr>
        <p:spPr bwMode="auto">
          <a:xfrm>
            <a:off x="466725" y="1700213"/>
            <a:ext cx="8208963" cy="36004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3900" dirty="0" smtClean="0">
                <a:solidFill>
                  <a:srgbClr val="687995"/>
                </a:solidFill>
              </a:rPr>
              <a:t>A </a:t>
            </a:r>
            <a:r>
              <a:rPr lang="pt-BR" sz="3900" b="1" dirty="0">
                <a:solidFill>
                  <a:srgbClr val="687995"/>
                </a:solidFill>
              </a:rPr>
              <a:t>ideia</a:t>
            </a:r>
            <a:r>
              <a:rPr lang="pt-BR" sz="3900" dirty="0">
                <a:solidFill>
                  <a:srgbClr val="687995"/>
                </a:solidFill>
              </a:rPr>
              <a:t>, o impulso procedem sempre do Espírito </a:t>
            </a:r>
            <a:r>
              <a:rPr lang="pt-BR" sz="3900" b="1" dirty="0">
                <a:solidFill>
                  <a:srgbClr val="687995"/>
                </a:solidFill>
              </a:rPr>
              <a:t>desencarnado</a:t>
            </a:r>
            <a:r>
              <a:rPr lang="pt-BR" sz="3900" dirty="0">
                <a:solidFill>
                  <a:srgbClr val="687995"/>
                </a:solidFill>
              </a:rPr>
              <a:t>, porém o </a:t>
            </a:r>
            <a:r>
              <a:rPr lang="pt-BR" sz="3900" b="1" dirty="0">
                <a:solidFill>
                  <a:srgbClr val="687995"/>
                </a:solidFill>
              </a:rPr>
              <a:t>revestimento</a:t>
            </a:r>
            <a:r>
              <a:rPr lang="pt-BR" sz="3900" dirty="0">
                <a:solidFill>
                  <a:srgbClr val="687995"/>
                </a:solidFill>
              </a:rPr>
              <a:t>, a </a:t>
            </a:r>
            <a:r>
              <a:rPr lang="pt-BR" sz="3900" b="1" dirty="0">
                <a:solidFill>
                  <a:srgbClr val="687995"/>
                </a:solidFill>
              </a:rPr>
              <a:t>execução</a:t>
            </a:r>
            <a:r>
              <a:rPr lang="pt-BR" sz="3900" dirty="0">
                <a:solidFill>
                  <a:srgbClr val="687995"/>
                </a:solidFill>
              </a:rPr>
              <a:t> vêm dos cabedais arquivados no </a:t>
            </a:r>
            <a:r>
              <a:rPr lang="pt-BR" sz="3900" b="1" dirty="0">
                <a:solidFill>
                  <a:srgbClr val="687995"/>
                </a:solidFill>
              </a:rPr>
              <a:t>inconsciente</a:t>
            </a:r>
            <a:r>
              <a:rPr lang="pt-BR" sz="3900" dirty="0">
                <a:solidFill>
                  <a:srgbClr val="687995"/>
                </a:solidFill>
              </a:rPr>
              <a:t> do </a:t>
            </a:r>
            <a:r>
              <a:rPr lang="pt-BR" sz="3900" b="1" dirty="0" smtClean="0">
                <a:solidFill>
                  <a:srgbClr val="687995"/>
                </a:solidFill>
              </a:rPr>
              <a:t>médium</a:t>
            </a:r>
            <a:endParaRPr lang="pt-BR" sz="3900" i="1" dirty="0">
              <a:solidFill>
                <a:srgbClr val="687995"/>
              </a:solidFill>
            </a:endParaRPr>
          </a:p>
          <a:p>
            <a:r>
              <a:rPr lang="pt-BR" sz="2800" i="1" dirty="0">
                <a:solidFill>
                  <a:srgbClr val="687995"/>
                </a:solidFill>
              </a:rPr>
              <a:t>Manoel </a:t>
            </a:r>
            <a:r>
              <a:rPr lang="pt-BR" sz="2800" i="1" dirty="0" err="1">
                <a:solidFill>
                  <a:srgbClr val="687995"/>
                </a:solidFill>
              </a:rPr>
              <a:t>Philomeno</a:t>
            </a:r>
            <a:r>
              <a:rPr lang="pt-BR" sz="2800" i="1" dirty="0">
                <a:solidFill>
                  <a:srgbClr val="687995"/>
                </a:solidFill>
              </a:rPr>
              <a:t> de Miranda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862E1225-7E2C-441F-A880-91A21D74FD66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42</a:t>
            </a:fld>
            <a:endParaRPr lang="pt-BR"/>
          </a:p>
        </p:txBody>
      </p:sp>
      <p:sp>
        <p:nvSpPr>
          <p:cNvPr id="51202" name="Rectangle 2"/>
          <p:cNvSpPr>
            <a:spLocks noGrp="1"/>
          </p:cNvSpPr>
          <p:nvPr>
            <p:ph type="body" idx="1"/>
          </p:nvPr>
        </p:nvSpPr>
        <p:spPr bwMode="auto">
          <a:xfrm>
            <a:off x="466725" y="1196752"/>
            <a:ext cx="8208963" cy="468200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000" dirty="0" smtClean="0">
                <a:solidFill>
                  <a:srgbClr val="687995"/>
                </a:solidFill>
              </a:rPr>
              <a:t>A </a:t>
            </a:r>
            <a:r>
              <a:rPr lang="pt-BR" sz="4000" b="1" dirty="0">
                <a:solidFill>
                  <a:srgbClr val="687995"/>
                </a:solidFill>
              </a:rPr>
              <a:t>luz</a:t>
            </a:r>
            <a:r>
              <a:rPr lang="pt-BR" sz="4000" dirty="0">
                <a:solidFill>
                  <a:srgbClr val="687995"/>
                </a:solidFill>
              </a:rPr>
              <a:t> do Sol ou outra qualquer,</a:t>
            </a:r>
          </a:p>
          <a:p>
            <a:r>
              <a:rPr lang="pt-BR" sz="4000" dirty="0">
                <a:solidFill>
                  <a:srgbClr val="687995"/>
                </a:solidFill>
              </a:rPr>
              <a:t>ao ser coada por </a:t>
            </a:r>
            <a:r>
              <a:rPr lang="pt-BR" sz="4000" dirty="0" smtClean="0">
                <a:solidFill>
                  <a:srgbClr val="687995"/>
                </a:solidFill>
              </a:rPr>
              <a:t>lâmina </a:t>
            </a:r>
            <a:r>
              <a:rPr lang="pt-BR" sz="4000" dirty="0">
                <a:solidFill>
                  <a:srgbClr val="687995"/>
                </a:solidFill>
              </a:rPr>
              <a:t>transparente, </a:t>
            </a:r>
            <a:r>
              <a:rPr lang="pt-BR" sz="4000" b="1" dirty="0">
                <a:solidFill>
                  <a:srgbClr val="687995"/>
                </a:solidFill>
              </a:rPr>
              <a:t>reaparecerá</a:t>
            </a:r>
            <a:r>
              <a:rPr lang="pt-BR" sz="4000" dirty="0">
                <a:solidFill>
                  <a:srgbClr val="687995"/>
                </a:solidFill>
              </a:rPr>
              <a:t> no</a:t>
            </a:r>
          </a:p>
          <a:p>
            <a:r>
              <a:rPr lang="pt-BR" sz="3600" dirty="0">
                <a:solidFill>
                  <a:srgbClr val="687995"/>
                </a:solidFill>
              </a:rPr>
              <a:t>tom que lhe é conferido pelo </a:t>
            </a:r>
            <a:r>
              <a:rPr lang="pt-BR" sz="3600" b="1" dirty="0" smtClean="0">
                <a:solidFill>
                  <a:srgbClr val="687995"/>
                </a:solidFill>
              </a:rPr>
              <a:t>filtro</a:t>
            </a:r>
            <a:endParaRPr lang="pt-BR" sz="3600" dirty="0">
              <a:solidFill>
                <a:srgbClr val="687995"/>
              </a:solidFill>
            </a:endParaRPr>
          </a:p>
          <a:p>
            <a:endParaRPr lang="pt-BR" sz="3600" dirty="0">
              <a:solidFill>
                <a:srgbClr val="687995"/>
              </a:solidFill>
            </a:endParaRPr>
          </a:p>
          <a:p>
            <a:r>
              <a:rPr lang="pt-BR" sz="3600" dirty="0">
                <a:solidFill>
                  <a:srgbClr val="687995"/>
                </a:solidFill>
              </a:rPr>
              <a:t>No </a:t>
            </a:r>
            <a:r>
              <a:rPr lang="pt-BR" sz="3600" b="1" dirty="0">
                <a:solidFill>
                  <a:srgbClr val="687995"/>
                </a:solidFill>
              </a:rPr>
              <a:t>fenômeno</a:t>
            </a:r>
            <a:r>
              <a:rPr lang="pt-BR" sz="3600" dirty="0">
                <a:solidFill>
                  <a:srgbClr val="687995"/>
                </a:solidFill>
              </a:rPr>
              <a:t> </a:t>
            </a:r>
            <a:r>
              <a:rPr lang="pt-BR" sz="3600" b="1" dirty="0">
                <a:solidFill>
                  <a:srgbClr val="687995"/>
                </a:solidFill>
              </a:rPr>
              <a:t>mediúnico</a:t>
            </a:r>
            <a:r>
              <a:rPr lang="pt-BR" sz="3600" dirty="0">
                <a:solidFill>
                  <a:srgbClr val="687995"/>
                </a:solidFill>
              </a:rPr>
              <a:t> sucede</a:t>
            </a:r>
          </a:p>
          <a:p>
            <a:r>
              <a:rPr lang="pt-BR" sz="4000" dirty="0">
                <a:solidFill>
                  <a:srgbClr val="687995"/>
                </a:solidFill>
              </a:rPr>
              <a:t>da mesma </a:t>
            </a:r>
            <a:r>
              <a:rPr lang="pt-BR" sz="4000" dirty="0" smtClean="0">
                <a:solidFill>
                  <a:srgbClr val="687995"/>
                </a:solidFill>
              </a:rPr>
              <a:t>forma</a:t>
            </a:r>
            <a:endParaRPr lang="pt-BR" sz="4000" dirty="0">
              <a:solidFill>
                <a:srgbClr val="687995"/>
              </a:solidFill>
            </a:endParaRPr>
          </a:p>
          <a:p>
            <a:r>
              <a:rPr lang="pt-BR" sz="2400" i="1" dirty="0">
                <a:solidFill>
                  <a:srgbClr val="687995"/>
                </a:solidFill>
              </a:rPr>
              <a:t>Manoel </a:t>
            </a:r>
            <a:r>
              <a:rPr lang="pt-BR" sz="2400" i="1" dirty="0" err="1">
                <a:solidFill>
                  <a:srgbClr val="687995"/>
                </a:solidFill>
              </a:rPr>
              <a:t>Philomeno</a:t>
            </a:r>
            <a:r>
              <a:rPr lang="pt-BR" sz="2400" i="1" dirty="0">
                <a:solidFill>
                  <a:srgbClr val="687995"/>
                </a:solidFill>
              </a:rPr>
              <a:t> de Miranda</a:t>
            </a:r>
            <a:endParaRPr lang="pt-BR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92"/>
            <a:ext cx="9144000" cy="688538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851920" y="5674940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r>
              <a:rPr lang="pt-BR" sz="1800" dirty="0" smtClean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Fortaleza, janeiro de 2014</a:t>
            </a:r>
            <a:endParaRPr lang="pt-BR" sz="1800" dirty="0">
              <a:latin typeface="+mn-lt"/>
            </a:endParaRPr>
          </a:p>
        </p:txBody>
      </p:sp>
      <p:sp>
        <p:nvSpPr>
          <p:cNvPr id="53249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C1B2F012-A845-4632-93CF-B82B9BFFF2D4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43</a:t>
            </a:fld>
            <a:endParaRPr lang="pt-BR"/>
          </a:p>
        </p:txBody>
      </p:sp>
      <p:sp>
        <p:nvSpPr>
          <p:cNvPr id="53250" name="AutoShape 2"/>
          <p:cNvSpPr>
            <a:spLocks/>
          </p:cNvSpPr>
          <p:nvPr/>
        </p:nvSpPr>
        <p:spPr bwMode="auto">
          <a:xfrm>
            <a:off x="630238" y="908720"/>
            <a:ext cx="7883525" cy="43139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642938"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defTabSz="642938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>
              <a:spcBef>
                <a:spcPts val="700"/>
              </a:spcBef>
            </a:pPr>
            <a:r>
              <a:rPr lang="pt-BR" sz="1800" b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BIBLIOGRAFIA</a:t>
            </a:r>
            <a:endParaRPr lang="pt-BR" sz="1800" dirty="0">
              <a:solidFill>
                <a:srgbClr val="687995"/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700"/>
              </a:spcBef>
            </a:pPr>
            <a:r>
              <a:rPr lang="pt-BR" sz="1800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Kardec, Allan - </a:t>
            </a:r>
            <a:r>
              <a:rPr lang="pt-BR" sz="1800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O Livro dos Médiuns, cap. 31.</a:t>
            </a:r>
            <a:endParaRPr lang="pt-BR" sz="1800" dirty="0">
              <a:latin typeface="+mn-lt"/>
            </a:endParaRPr>
          </a:p>
          <a:p>
            <a:pPr>
              <a:spcBef>
                <a:spcPts val="700"/>
              </a:spcBef>
            </a:pPr>
            <a:r>
              <a:rPr lang="pt-BR" sz="1800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Neves, J., Azevedo, G., Calazans, N. e Ferraz, J. – Projeto Manoel </a:t>
            </a:r>
            <a:r>
              <a:rPr lang="pt-BR" sz="1800" i="1" dirty="0" err="1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Philomeno</a:t>
            </a:r>
            <a:r>
              <a:rPr lang="pt-BR" sz="1800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de Miranda</a:t>
            </a:r>
            <a:r>
              <a:rPr lang="pt-BR" sz="1800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: Vivência Mediúnica. Salvador. Liv. Espírita Alvorada Editora, 1998.</a:t>
            </a:r>
            <a:endParaRPr lang="pt-BR" sz="1800" dirty="0">
              <a:latin typeface="+mn-lt"/>
            </a:endParaRPr>
          </a:p>
          <a:p>
            <a:pPr>
              <a:spcBef>
                <a:spcPts val="600"/>
              </a:spcBef>
            </a:pPr>
            <a:endParaRPr lang="pt-BR" sz="1800" dirty="0">
              <a:solidFill>
                <a:srgbClr val="687995"/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700"/>
              </a:spcBef>
            </a:pPr>
            <a:r>
              <a:rPr lang="pt-BR" sz="1800" b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CRÉDITOS</a:t>
            </a:r>
            <a:endParaRPr lang="pt-BR" sz="1800" dirty="0">
              <a:latin typeface="+mn-lt"/>
            </a:endParaRPr>
          </a:p>
          <a:p>
            <a:pPr>
              <a:spcBef>
                <a:spcPts val="700"/>
              </a:spcBef>
            </a:pPr>
            <a:r>
              <a:rPr lang="pt-BR" sz="1800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Pesquisa e Elaboração: </a:t>
            </a:r>
            <a:r>
              <a:rPr lang="pt-BR" sz="1800" b="1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Aníbal</a:t>
            </a:r>
            <a:r>
              <a:rPr lang="pt-BR" sz="1800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Jorge Oliveira Albuquerque</a:t>
            </a:r>
            <a:endParaRPr lang="pt-BR" sz="1800" b="1" dirty="0">
              <a:solidFill>
                <a:srgbClr val="687995"/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spcBef>
                <a:spcPts val="700"/>
              </a:spcBef>
            </a:pPr>
            <a:r>
              <a:rPr lang="pt-BR" sz="1800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Direção de Arte: </a:t>
            </a:r>
            <a:r>
              <a:rPr lang="pt-BR" sz="1800" b="1" i="1" dirty="0" err="1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Weyne</a:t>
            </a:r>
            <a:r>
              <a:rPr lang="pt-BR" sz="1800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Vasconcelos</a:t>
            </a:r>
            <a:endParaRPr lang="pt-BR" sz="1800" dirty="0">
              <a:latin typeface="+mn-lt"/>
            </a:endParaRPr>
          </a:p>
          <a:p>
            <a:pPr>
              <a:spcBef>
                <a:spcPts val="700"/>
              </a:spcBef>
            </a:pPr>
            <a:r>
              <a:rPr lang="pt-BR" sz="1800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Revisão: </a:t>
            </a:r>
            <a:r>
              <a:rPr lang="pt-BR" sz="1800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José </a:t>
            </a:r>
            <a:r>
              <a:rPr lang="pt-BR" sz="1800" b="1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Roberto</a:t>
            </a:r>
            <a:r>
              <a:rPr lang="pt-BR" sz="1800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Alves de Albuquerque</a:t>
            </a:r>
            <a:endParaRPr lang="pt-BR" sz="1800" dirty="0">
              <a:latin typeface="+mn-lt"/>
            </a:endParaRPr>
          </a:p>
          <a:p>
            <a:pPr>
              <a:spcBef>
                <a:spcPts val="700"/>
              </a:spcBef>
            </a:pPr>
            <a:r>
              <a:rPr lang="pt-BR" sz="1800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Colaboradores: </a:t>
            </a:r>
            <a:r>
              <a:rPr lang="pt-BR" sz="1800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Antônio Alfredo de Sousa </a:t>
            </a:r>
            <a:r>
              <a:rPr lang="pt-BR" sz="1800" b="1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Monteiro</a:t>
            </a:r>
            <a:r>
              <a:rPr lang="pt-BR" sz="1800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pt-BR" sz="1800" b="1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Lisboa</a:t>
            </a:r>
            <a:r>
              <a:rPr lang="pt-BR" sz="1800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pt-BR" sz="1800" b="1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Regina </a:t>
            </a:r>
            <a:r>
              <a:rPr lang="pt-BR" sz="1800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Célia Mesquita Gondim, </a:t>
            </a:r>
            <a:r>
              <a:rPr lang="pt-BR" sz="1800" b="1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Sônia</a:t>
            </a:r>
            <a:r>
              <a:rPr lang="pt-BR" sz="1800" i="1" dirty="0">
                <a:solidFill>
                  <a:srgbClr val="687995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 Ponte</a:t>
            </a:r>
            <a:endParaRPr lang="pt-BR" sz="18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13466AE6-1FCC-4A1E-BED1-44968D7374FE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5</a:t>
            </a:fld>
            <a:endParaRPr lang="pt-BR"/>
          </a:p>
        </p:txBody>
      </p:sp>
      <p:sp>
        <p:nvSpPr>
          <p:cNvPr id="8194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4221088"/>
            <a:ext cx="7615237" cy="19431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900"/>
              </a:spcBef>
            </a:pPr>
            <a:r>
              <a:rPr lang="pt-BR" sz="4000" dirty="0" smtClean="0">
                <a:solidFill>
                  <a:srgbClr val="687995"/>
                </a:solidFill>
              </a:rPr>
              <a:t>“Mediunidade</a:t>
            </a:r>
            <a:r>
              <a:rPr lang="pt-BR" sz="4000" b="1" dirty="0" smtClean="0">
                <a:solidFill>
                  <a:srgbClr val="687995"/>
                </a:solidFill>
              </a:rPr>
              <a:t> </a:t>
            </a:r>
            <a:r>
              <a:rPr lang="pt-BR" sz="4000" b="1" dirty="0">
                <a:solidFill>
                  <a:srgbClr val="687995"/>
                </a:solidFill>
              </a:rPr>
              <a:t>não</a:t>
            </a:r>
            <a:r>
              <a:rPr lang="pt-BR" sz="4000" dirty="0">
                <a:solidFill>
                  <a:srgbClr val="687995"/>
                </a:solidFill>
              </a:rPr>
              <a:t> é </a:t>
            </a:r>
            <a:r>
              <a:rPr lang="pt-BR" sz="4000" b="1" dirty="0" smtClean="0">
                <a:solidFill>
                  <a:srgbClr val="687995"/>
                </a:solidFill>
              </a:rPr>
              <a:t>improvisação</a:t>
            </a:r>
            <a:r>
              <a:rPr lang="pt-BR" sz="4000" dirty="0" smtClean="0">
                <a:solidFill>
                  <a:srgbClr val="687995"/>
                </a:solidFill>
              </a:rPr>
              <a:t> </a:t>
            </a:r>
            <a:r>
              <a:rPr lang="pt-BR" sz="4000" dirty="0">
                <a:solidFill>
                  <a:srgbClr val="687995"/>
                </a:solidFill>
              </a:rPr>
              <a:t>e nem </a:t>
            </a:r>
            <a:r>
              <a:rPr lang="pt-BR" sz="4000" dirty="0" smtClean="0">
                <a:solidFill>
                  <a:srgbClr val="687995"/>
                </a:solidFill>
              </a:rPr>
              <a:t>acontecimento </a:t>
            </a:r>
            <a:r>
              <a:rPr lang="pt-BR" sz="4000" b="1" dirty="0" smtClean="0">
                <a:solidFill>
                  <a:srgbClr val="687995"/>
                </a:solidFill>
              </a:rPr>
              <a:t>fortuito</a:t>
            </a:r>
            <a:r>
              <a:rPr lang="pt-BR" sz="4000" dirty="0" smtClean="0">
                <a:solidFill>
                  <a:srgbClr val="687995"/>
                </a:solidFill>
              </a:rPr>
              <a:t>”</a:t>
            </a:r>
            <a:r>
              <a:rPr lang="pt-BR" sz="2400" i="1" dirty="0" smtClean="0">
                <a:solidFill>
                  <a:srgbClr val="687995"/>
                </a:solidFill>
              </a:rPr>
              <a:t> </a:t>
            </a:r>
            <a:r>
              <a:rPr lang="pt-BR" sz="2400" i="1" dirty="0">
                <a:solidFill>
                  <a:srgbClr val="687995"/>
                </a:solidFill>
              </a:rPr>
              <a:t>Pág. 63</a:t>
            </a:r>
            <a:endParaRPr lang="pt-BR" dirty="0"/>
          </a:p>
        </p:txBody>
      </p:sp>
      <p:pic>
        <p:nvPicPr>
          <p:cNvPr id="8195" name="Picture 3" descr="image18.jp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52513"/>
            <a:ext cx="4286250" cy="276225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07EFB15D-F18E-4EEF-B402-9485C39AA39C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6</a:t>
            </a:fld>
            <a:endParaRPr lang="pt-BR"/>
          </a:p>
        </p:txBody>
      </p:sp>
      <p:sp>
        <p:nvSpPr>
          <p:cNvPr id="10242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2168525"/>
            <a:ext cx="7615237" cy="2556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000" dirty="0" smtClean="0">
                <a:solidFill>
                  <a:srgbClr val="687995"/>
                </a:solidFill>
              </a:rPr>
              <a:t>“A </a:t>
            </a:r>
            <a:r>
              <a:rPr lang="pt-BR" sz="4000" b="1" dirty="0">
                <a:solidFill>
                  <a:srgbClr val="687995"/>
                </a:solidFill>
              </a:rPr>
              <a:t>falta</a:t>
            </a:r>
            <a:r>
              <a:rPr lang="pt-BR" sz="4000" dirty="0">
                <a:solidFill>
                  <a:srgbClr val="687995"/>
                </a:solidFill>
              </a:rPr>
              <a:t> </a:t>
            </a:r>
            <a:r>
              <a:rPr lang="pt-BR" sz="4000" b="1" dirty="0">
                <a:solidFill>
                  <a:srgbClr val="687995"/>
                </a:solidFill>
              </a:rPr>
              <a:t>de</a:t>
            </a:r>
            <a:r>
              <a:rPr lang="pt-BR" sz="4000" dirty="0">
                <a:solidFill>
                  <a:srgbClr val="687995"/>
                </a:solidFill>
              </a:rPr>
              <a:t> </a:t>
            </a:r>
            <a:r>
              <a:rPr lang="pt-BR" sz="4000" b="1" dirty="0">
                <a:solidFill>
                  <a:srgbClr val="687995"/>
                </a:solidFill>
              </a:rPr>
              <a:t>estímulos </a:t>
            </a:r>
            <a:r>
              <a:rPr lang="pt-BR" sz="4000" dirty="0">
                <a:solidFill>
                  <a:srgbClr val="687995"/>
                </a:solidFill>
              </a:rPr>
              <a:t>acaba</a:t>
            </a:r>
          </a:p>
          <a:p>
            <a:r>
              <a:rPr lang="pt-BR" sz="4000" dirty="0" smtClean="0">
                <a:solidFill>
                  <a:srgbClr val="687995"/>
                </a:solidFill>
              </a:rPr>
              <a:t>por </a:t>
            </a:r>
            <a:r>
              <a:rPr lang="pt-BR" sz="4000" dirty="0">
                <a:solidFill>
                  <a:srgbClr val="687995"/>
                </a:solidFill>
              </a:rPr>
              <a:t>emperrar as engrenagens especializadas responsáveis pela </a:t>
            </a:r>
            <a:r>
              <a:rPr lang="pt-BR" sz="4000" dirty="0" smtClean="0">
                <a:solidFill>
                  <a:srgbClr val="687995"/>
                </a:solidFill>
              </a:rPr>
              <a:t>mediunidade”</a:t>
            </a:r>
            <a:r>
              <a:rPr lang="pt-BR" sz="2800" i="1" dirty="0" smtClean="0">
                <a:solidFill>
                  <a:srgbClr val="687995"/>
                </a:solidFill>
              </a:rPr>
              <a:t> </a:t>
            </a:r>
            <a:r>
              <a:rPr lang="pt-BR" sz="2400" i="1" dirty="0">
                <a:solidFill>
                  <a:srgbClr val="687995"/>
                </a:solidFill>
              </a:rPr>
              <a:t>Pág. 64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AutoShape 2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CEE18F79-43B5-4E5E-9D41-E88A09605175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7</a:t>
            </a:fld>
            <a:endParaRPr lang="pt-BR"/>
          </a:p>
        </p:txBody>
      </p:sp>
      <p:sp>
        <p:nvSpPr>
          <p:cNvPr id="11267" name="AutoShape 3"/>
          <p:cNvSpPr>
            <a:spLocks/>
          </p:cNvSpPr>
          <p:nvPr/>
        </p:nvSpPr>
        <p:spPr bwMode="auto">
          <a:xfrm>
            <a:off x="1763713" y="3500438"/>
            <a:ext cx="5614987" cy="10810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ctr" defTabSz="914400"/>
            <a:r>
              <a:rPr lang="pt-BR" sz="6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8. Educação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EA204616-55CE-4493-987E-D5E57B7ADB2E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8</a:t>
            </a:fld>
            <a:endParaRPr lang="pt-BR"/>
          </a:p>
        </p:txBody>
      </p:sp>
      <p:sp>
        <p:nvSpPr>
          <p:cNvPr id="12290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2168525"/>
            <a:ext cx="7615237" cy="25193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3600" dirty="0" smtClean="0">
                <a:solidFill>
                  <a:srgbClr val="687995"/>
                </a:solidFill>
              </a:rPr>
              <a:t>“</a:t>
            </a:r>
            <a:r>
              <a:rPr lang="pt-BR" sz="3600" b="1" dirty="0" smtClean="0">
                <a:solidFill>
                  <a:srgbClr val="687995"/>
                </a:solidFill>
              </a:rPr>
              <a:t>Não existindo faculdades</a:t>
            </a:r>
          </a:p>
          <a:p>
            <a:r>
              <a:rPr lang="pt-BR" sz="3600" b="1" dirty="0" smtClean="0">
                <a:solidFill>
                  <a:srgbClr val="687995"/>
                </a:solidFill>
              </a:rPr>
              <a:t>iguais</a:t>
            </a:r>
            <a:r>
              <a:rPr lang="pt-BR" sz="3600" dirty="0">
                <a:solidFill>
                  <a:srgbClr val="687995"/>
                </a:solidFill>
              </a:rPr>
              <a:t>, sequer idênticas, a forma de desabrocharem e se desenvolverem varia de pessoa para </a:t>
            </a:r>
            <a:r>
              <a:rPr lang="pt-BR" sz="3600" dirty="0" smtClean="0">
                <a:solidFill>
                  <a:srgbClr val="687995"/>
                </a:solidFill>
              </a:rPr>
              <a:t>pessoa”</a:t>
            </a:r>
            <a:r>
              <a:rPr lang="pt-BR" sz="2500" i="1" dirty="0" smtClean="0">
                <a:solidFill>
                  <a:srgbClr val="687995"/>
                </a:solidFill>
              </a:rPr>
              <a:t> </a:t>
            </a:r>
            <a:r>
              <a:rPr lang="pt-BR" sz="2100" i="1" dirty="0">
                <a:solidFill>
                  <a:srgbClr val="687995"/>
                </a:solidFill>
              </a:rPr>
              <a:t>Pág. 68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/>
          </p:cNvSpPr>
          <p:nvPr/>
        </p:nvSpPr>
        <p:spPr bwMode="auto">
          <a:xfrm>
            <a:off x="6902450" y="6410325"/>
            <a:ext cx="2133600" cy="476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13716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18288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22860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274320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defTabSz="914400"/>
            <a:fld id="{80A55AA6-4F2B-45CF-A4DA-E12BC578DE70}" type="slidenum">
              <a:rPr lang="pt-BR" sz="1000" b="1">
                <a:solidFill>
                  <a:srgbClr val="687995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 defTabSz="914400"/>
              <a:t>9</a:t>
            </a:fld>
            <a:endParaRPr lang="pt-BR"/>
          </a:p>
        </p:txBody>
      </p:sp>
      <p:sp>
        <p:nvSpPr>
          <p:cNvPr id="13314" name="Rectangle 2"/>
          <p:cNvSpPr>
            <a:spLocks noGrp="1"/>
          </p:cNvSpPr>
          <p:nvPr>
            <p:ph type="body" idx="1"/>
          </p:nvPr>
        </p:nvSpPr>
        <p:spPr bwMode="auto">
          <a:xfrm>
            <a:off x="763588" y="3811588"/>
            <a:ext cx="7616825" cy="24257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r>
              <a:rPr lang="pt-BR" sz="4800" dirty="0">
                <a:solidFill>
                  <a:srgbClr val="687995"/>
                </a:solidFill>
              </a:rPr>
              <a:t>Todo </a:t>
            </a:r>
            <a:r>
              <a:rPr lang="pt-BR" sz="4800" b="1" dirty="0">
                <a:solidFill>
                  <a:srgbClr val="687995"/>
                </a:solidFill>
              </a:rPr>
              <a:t>médium</a:t>
            </a:r>
            <a:r>
              <a:rPr lang="pt-BR" sz="4800" dirty="0">
                <a:solidFill>
                  <a:srgbClr val="687995"/>
                </a:solidFill>
              </a:rPr>
              <a:t> tem que aprender a </a:t>
            </a:r>
            <a:r>
              <a:rPr lang="pt-BR" sz="4800" b="1" dirty="0">
                <a:solidFill>
                  <a:srgbClr val="687995"/>
                </a:solidFill>
              </a:rPr>
              <a:t>construir</a:t>
            </a:r>
            <a:r>
              <a:rPr lang="pt-BR" sz="4800" dirty="0">
                <a:solidFill>
                  <a:srgbClr val="687995"/>
                </a:solidFill>
              </a:rPr>
              <a:t> </a:t>
            </a:r>
            <a:r>
              <a:rPr lang="pt-BR" sz="4800" b="1" dirty="0" smtClean="0">
                <a:solidFill>
                  <a:srgbClr val="687995"/>
                </a:solidFill>
              </a:rPr>
              <a:t>sua</a:t>
            </a:r>
            <a:r>
              <a:rPr lang="pt-BR" sz="4800" dirty="0" smtClean="0">
                <a:solidFill>
                  <a:srgbClr val="687995"/>
                </a:solidFill>
              </a:rPr>
              <a:t> </a:t>
            </a:r>
            <a:r>
              <a:rPr lang="pt-BR" sz="4800" dirty="0">
                <a:solidFill>
                  <a:srgbClr val="687995"/>
                </a:solidFill>
              </a:rPr>
              <a:t>própria </a:t>
            </a:r>
            <a:r>
              <a:rPr lang="pt-BR" sz="4800" b="1" dirty="0">
                <a:solidFill>
                  <a:srgbClr val="687995"/>
                </a:solidFill>
              </a:rPr>
              <a:t>história</a:t>
            </a:r>
            <a:endParaRPr lang="pt-BR" dirty="0"/>
          </a:p>
        </p:txBody>
      </p:sp>
      <p:pic>
        <p:nvPicPr>
          <p:cNvPr id="13315" name="Picture 3" descr="image19.jp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72" t="9572"/>
          <a:stretch>
            <a:fillRect/>
          </a:stretch>
        </p:blipFill>
        <p:spPr bwMode="auto">
          <a:xfrm>
            <a:off x="3059113" y="981075"/>
            <a:ext cx="3022600" cy="259397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ACB4B4"/>
      </a:accent3>
      <a:accent4>
        <a:srgbClr val="492625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4503</Words>
  <Application>Microsoft Office PowerPoint</Application>
  <PresentationFormat>Apresentação na tela (4:3)</PresentationFormat>
  <Paragraphs>287</Paragraphs>
  <Slides>43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45" baseType="lpstr">
      <vt:lpstr>Tema do Office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Anibal Jorge Oliveira Albuquerque</dc:creator>
  <cp:lastModifiedBy>Depec.Roberto</cp:lastModifiedBy>
  <cp:revision>86</cp:revision>
  <dcterms:modified xsi:type="dcterms:W3CDTF">2015-05-25T14:51:53Z</dcterms:modified>
</cp:coreProperties>
</file>